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notesSlides/notesSlide4.xml" ContentType="application/vnd.openxmlformats-officedocument.presentationml.notesSlide+xml"/>
  <Override PartName="/ppt/media/image5.jpeg" ContentType="image/jpeg"/>
  <Override PartName="/ppt/notesSlides/notesSlide5.xml" ContentType="application/vnd.openxmlformats-officedocument.presentationml.notesSlide+xml"/>
  <Override PartName="/ppt/media/image6.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3.jpeg" ContentType="image/jpeg"/>
  <Override PartName="/ppt/media/image14.jpeg" ContentType="image/jpeg"/>
  <Override PartName="/ppt/media/image15.jpeg" ContentType="image/jpeg"/>
  <Override PartName="/ppt/media/image16.jpeg" ContentType="image/jpeg"/>
  <Override PartName="/ppt/media/media1.mp4" ContentType="video/unknown"/>
  <Override PartName="/ppt/notesSlides/notesSlide11.xml" ContentType="application/vnd.openxmlformats-officedocument.presentationml.notesSlide+xml"/>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3" name="Shape 133"/>
          <p:cNvSpPr/>
          <p:nvPr>
            <p:ph type="sldImg"/>
          </p:nvPr>
        </p:nvSpPr>
        <p:spPr>
          <a:xfrm>
            <a:off x="1143000" y="685800"/>
            <a:ext cx="4572000" cy="3429000"/>
          </a:xfrm>
          <a:prstGeom prst="rect">
            <a:avLst/>
          </a:prstGeom>
        </p:spPr>
        <p:txBody>
          <a:bodyPr/>
          <a:lstStyle/>
          <a:p>
            <a:pPr/>
          </a:p>
        </p:txBody>
      </p:sp>
      <p:sp>
        <p:nvSpPr>
          <p:cNvPr id="134" name="Shape 13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Shape 137"/>
          <p:cNvSpPr/>
          <p:nvPr>
            <p:ph type="sldImg"/>
          </p:nvPr>
        </p:nvSpPr>
        <p:spPr>
          <a:prstGeom prst="rect">
            <a:avLst/>
          </a:prstGeom>
        </p:spPr>
        <p:txBody>
          <a:bodyPr/>
          <a:lstStyle/>
          <a:p>
            <a:pPr/>
          </a:p>
        </p:txBody>
      </p:sp>
      <p:sp>
        <p:nvSpPr>
          <p:cNvPr id="138" name="Shape 138"/>
          <p:cNvSpPr/>
          <p:nvPr>
            <p:ph type="body" sz="quarter" idx="1"/>
          </p:nvPr>
        </p:nvSpPr>
        <p:spPr>
          <a:prstGeom prst="rect">
            <a:avLst/>
          </a:prstGeom>
        </p:spPr>
        <p:txBody>
          <a:bodyPr/>
          <a:lstStyle/>
          <a:p>
            <a:pPr/>
            <a:r>
              <a:t>パルス加熱・急冷を用いた半導体スズと超伝導スズの不揮発変換に関して、</a:t>
            </a:r>
          </a:p>
          <a:p>
            <a:pPr/>
            <a:r>
              <a:t>賀川研究室の平松が発表します。</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Shape 780"/>
          <p:cNvSpPr/>
          <p:nvPr>
            <p:ph type="sldImg"/>
          </p:nvPr>
        </p:nvSpPr>
        <p:spPr>
          <a:prstGeom prst="rect">
            <a:avLst/>
          </a:prstGeom>
        </p:spPr>
        <p:txBody>
          <a:bodyPr/>
          <a:lstStyle/>
          <a:p>
            <a:pPr/>
          </a:p>
        </p:txBody>
      </p:sp>
      <p:sp>
        <p:nvSpPr>
          <p:cNvPr id="781" name="Shape 781"/>
          <p:cNvSpPr/>
          <p:nvPr>
            <p:ph type="body" sz="quarter" idx="1"/>
          </p:nvPr>
        </p:nvSpPr>
        <p:spPr>
          <a:prstGeom prst="rect">
            <a:avLst/>
          </a:prstGeom>
        </p:spPr>
        <p:txBody>
          <a:bodyPr/>
          <a:lstStyle/>
          <a:p>
            <a:pPr/>
            <a:r>
              <a:t>次に試料をより高い温度に加熱するため</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5" name="Shape 1225"/>
          <p:cNvSpPr/>
          <p:nvPr>
            <p:ph type="sldImg"/>
          </p:nvPr>
        </p:nvSpPr>
        <p:spPr>
          <a:prstGeom prst="rect">
            <a:avLst/>
          </a:prstGeom>
        </p:spPr>
        <p:txBody>
          <a:bodyPr/>
          <a:lstStyle/>
          <a:p>
            <a:pPr/>
          </a:p>
        </p:txBody>
      </p:sp>
      <p:sp>
        <p:nvSpPr>
          <p:cNvPr id="1226" name="Shape 1226"/>
          <p:cNvSpPr/>
          <p:nvPr>
            <p:ph type="body" sz="quarter" idx="1"/>
          </p:nvPr>
        </p:nvSpPr>
        <p:spPr>
          <a:prstGeom prst="rect">
            <a:avLst/>
          </a:prstGeom>
        </p:spPr>
        <p:txBody>
          <a:bodyPr/>
          <a:lstStyle/>
          <a:p>
            <a:pPr/>
            <a:r>
              <a:t>共存状態を作ることでパターンが崩れないことを確認しました</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本研究のアウトラインです。</a:t>
            </a:r>
          </a:p>
          <a:p>
            <a:pPr/>
            <a:r>
              <a:t>まず本研究の背景と目的に関して説明します。</a:t>
            </a:r>
          </a:p>
          <a:p>
            <a:pPr/>
            <a:r>
              <a:t>次に本研究で得られた３つの成果を紹介します。</a:t>
            </a:r>
          </a:p>
          <a:p>
            <a:pPr/>
            <a:r>
              <a:t>最後にまとめます。</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defRPr sz="1300"/>
            </a:pPr>
            <a:r>
              <a:t>①本研究では準安定な超伝導状態を制御しました。その背景には様々な分野で古くから用いられてきた、物質の準安定状態の制御と応用があります。</a:t>
            </a:r>
          </a:p>
          <a:p>
            <a:pPr>
              <a:defRPr sz="1300"/>
            </a:pPr>
            <a:r>
              <a:t>②準安定状態は熱や外場のゆらぎに関して安定ですが、自由エネルギーは最小値を取りません。</a:t>
            </a:r>
          </a:p>
          <a:p>
            <a:pPr>
              <a:defRPr sz="1300"/>
            </a:pPr>
            <a:r>
              <a:t>③有名な例は鉄鋼の焼き入れです。わずかに炭素を含んだ鉄である、鋼を900℃程度まで加熱したあとゆっくりと冷やすと比較的柔らかくなりますが、急激に冷やすと硬くなります。鋼を加熱してから急激に冷やすことを焼き入れといい、建物の構造材料や自動車部品など、幅広く応用されてきました。そのほかにもチョコレートのテンパリング、強化ガラス、相変化メモリなども物質の準安定状態を制御し応用したものです。</a:t>
            </a:r>
          </a:p>
          <a:p>
            <a:pPr>
              <a:defRPr sz="1300"/>
            </a:pPr>
            <a:r>
              <a:t>⑥近年、このような準安定状態を超伝導の制御に応用できることが示されました。こちらのIrTe2という物質はゆっくりと冷やしても超伝導を示しません。しかし十分に速く冷却すると、超伝導を示します。</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defRPr sz="1400"/>
            </a:pPr>
            <a:r>
              <a:t>①この効果を模式的に表しました。IrTe2は比較的高い温度で金属ですが、ゆっくりと冷やすと電荷秩序状態になります。一方、急激に冷やすと電荷秩序状態が阻害され超伝導を示します。これは急激に冷やすこと超伝導を発現できることを意味しており、超伝導への新しいアプローチです。</a:t>
            </a:r>
          </a:p>
          <a:p>
            <a:pPr>
              <a:defRPr sz="1400"/>
            </a:pPr>
            <a:r>
              <a:t>②さらに、これらを電流を用いて変換できることも示されました。低温で熱浴と接触させた試料に電流を流して、ジュール発熱で加熱します。このとき試料は電荷秩序状態から高温の金属になります。そしてその後パルスを突然切ることで、急冷でき、超伝導になります。</a:t>
            </a:r>
          </a:p>
          <a:p>
            <a:pPr>
              <a:defRPr sz="1400"/>
            </a:pPr>
            <a:r>
              <a:t>③逆変換も可能です。低温でもっとも安定なのは電荷秩序状態であるため、ある温度以上まで温めてあげると、物質は準安定な超伝導からもっとも安定な電荷秩序状態に落ち込みます。この逆変換は比較的長くて弱い電流パルスを試料に流すことで達成できます。</a:t>
            </a:r>
          </a:p>
          <a:p>
            <a:pPr>
              <a:defRPr sz="1400"/>
            </a:pPr>
            <a:r>
              <a:t>④すなわち電流パルスを用いて、超伝導と超伝導ではない状態の可逆的な制御が可能であり、これは新しい制御技術です。</a:t>
            </a:r>
          </a:p>
          <a:p>
            <a:pPr>
              <a:defRPr sz="1400"/>
            </a:pPr>
            <a:r>
              <a:t>⑤しかしこの先行研究には用いた物質、IrTe2には特有の問題があります。まず、IrTe2は急冷により超伝導が現れますが、ゆっくりと冷やしても金属的であり、抵抗差が小さいという問題です。またIrとTeはともに希少元素です。このふたつは、超伝導制御技術の応用を考えるときの課題です。</a:t>
            </a:r>
          </a:p>
          <a:p>
            <a:pPr>
              <a:defRPr sz="1400"/>
            </a:pPr>
            <a:r>
              <a:t>⑥他の物質で置き換えることができないでしょうか。私たちはスズに着目しました。この身近な物質スズも準安定な超伝導状態を持ちます。スズは先行研究が抱える問題を解決します。スズはもっとも安定な相が半導体であり、低温で大きな抵抗率を持ちます。またスズは地球上に豊富に存在している物質です。</a:t>
            </a:r>
          </a:p>
          <a:p>
            <a:pPr>
              <a:defRPr sz="1400"/>
            </a:pPr>
            <a:r>
              <a:t>⑦したがってスズを用いた超伝導制御が示せれば幅広い応用を考えることができます。</a:t>
            </a:r>
          </a:p>
          <a:p>
            <a:pPr>
              <a:defRPr sz="1400"/>
            </a:pPr>
            <a:r>
              <a:t>⑧そこで本研究では、スズの準安定な超伝導状態をパルス加熱・急冷を用いて制御することを目的としました。</a:t>
            </a:r>
          </a:p>
          <a:p>
            <a:pPr>
              <a:defRPr sz="1400"/>
            </a:pPr>
            <a:r>
              <a:t>⑨この制御手法を活用すると、微細な超伝導回路を繰り返し書き込んだり、消去することができるので、新しいエレクトロニクス制御技術につながるものと私は考えます。</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defRPr sz="1400"/>
            </a:pPr>
            <a:r>
              <a:t>①スズはどのように準安定な超伝導状態となるのでしょうか? 次にスズの基本的な特性に関して説明します。</a:t>
            </a:r>
          </a:p>
          <a:p>
            <a:pPr>
              <a:defRPr sz="1400"/>
            </a:pPr>
            <a:r>
              <a:t>②スズは周期表の14族に属しています。こちらに示した14族の元素は大別して、半導体か金属の性質を持ちます。半導体はダイアモンド構造をもち、くすんだ見た目をしています。金属は面心立方構造をもち、金属光沢があります。また金属は低温で超伝導を示します。スズは半導体と金属の境界に位置しており、どちらの顔も持ち、お互いに移り変わることができます。</a:t>
            </a:r>
          </a:p>
          <a:p>
            <a:pPr>
              <a:defRPr sz="1400"/>
            </a:pPr>
          </a:p>
          <a:p>
            <a:pPr>
              <a:defRPr sz="1400"/>
            </a:pPr>
            <a:r>
              <a:t>③この転移に関して説明します。低温で半導体が安定で、高温で金属が安定です。金属をゆっくり冷やすと、半導体に転移します。しかし、この転移はゆっくりとしてるため金属を十分に速く冷やすと、金属は半導体に転移できず、低温でも準安定な金属となります。逆に、低温の半導体を温めると金属に転移します。</a:t>
            </a:r>
          </a:p>
          <a:p>
            <a:pPr>
              <a:defRPr sz="1400"/>
            </a:pPr>
            <a:r>
              <a:t>④この性質を利用して、先ほどと同じように、半導体を超伝導体に変換できます。まず、半導体を電流パルスで加熱すると半導体は金属に転移します。その後、電流を切って急激に冷やすと、準安定な金属が現れます。この手法が本実験で示そうとした変換法です。</a:t>
            </a:r>
          </a:p>
          <a:p>
            <a:pPr>
              <a:defRPr sz="1400"/>
            </a:pPr>
            <a:r>
              <a:t>⑤必要なら逆変換も可能です。低温では金属ではなく半導体が安定なので、物質を適切な温度に保つと安定な半導体に落ち込みます。</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①これまで、本研究の背景と目的に関して説明しました。</a:t>
            </a:r>
          </a:p>
          <a:p>
            <a:pPr/>
            <a:r>
              <a:t>②本研究の目的は、パルス加熱・急冷を用いて準安定な超伝導スズを制御し、新規な超伝導エレクトロニクス制御技術の開拓につなげることです。</a:t>
            </a:r>
          </a:p>
          <a:p>
            <a:pPr/>
            <a:r>
              <a:t>③その目的を達成するために、本研究では3つの小さなステップを設定しました。</a:t>
            </a:r>
          </a:p>
          <a:p>
            <a:pPr/>
            <a:r>
              <a:t>④まず、第一にパルス印加に適した半導体スズ試料を作成します。第二に、超伝導スズと半導体スズの間をパルス加熱と急冷を用いて、実際に変換できることかどうか確かめます。この成果を踏まえて第三のステップでは部分的に変換できることを示しました。超伝導スズのパターン構造を作成につながるものです。</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①半導体スズ試料は、金属スズの試料を半導体に転移させることで作成しました。</a:t>
            </a:r>
          </a:p>
          <a:p>
            <a:pPr/>
            <a:r>
              <a:t>②この手法は簡単ですが、転移に時間がかかるという問題があります。</a:t>
            </a:r>
          </a:p>
          <a:p>
            <a:pPr/>
            <a:r>
              <a:t>③そこで本研究では、半導体スズと同一のダイアモンド構造をもつゲルマニウムをわずかに添加し、半導体のスズをより安定にするための工夫を行いました。</a:t>
            </a:r>
          </a:p>
          <a:p>
            <a:pPr/>
            <a:r>
              <a:t>④このように</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a:r>
              <a:t>詳細は省略しますけれども、半導体に相転移するときの核生成と相転移の進行がともに早いのは</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0" name="Shape 700"/>
          <p:cNvSpPr/>
          <p:nvPr>
            <p:ph type="sldImg"/>
          </p:nvPr>
        </p:nvSpPr>
        <p:spPr>
          <a:prstGeom prst="rect">
            <a:avLst/>
          </a:prstGeom>
        </p:spPr>
        <p:txBody>
          <a:bodyPr/>
          <a:lstStyle/>
          <a:p>
            <a:pPr/>
          </a:p>
        </p:txBody>
      </p:sp>
      <p:sp>
        <p:nvSpPr>
          <p:cNvPr id="701" name="Shape 701"/>
          <p:cNvSpPr/>
          <p:nvPr>
            <p:ph type="body" sz="quarter" idx="1"/>
          </p:nvPr>
        </p:nvSpPr>
        <p:spPr>
          <a:prstGeom prst="rect">
            <a:avLst/>
          </a:prstGeom>
        </p:spPr>
        <p:txBody>
          <a:bodyPr/>
          <a:lstStyle/>
          <a:p>
            <a:pPr/>
            <a:r>
              <a:t>四端子測定が分かりにくい</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タイトル&amp;サブタイトル">
    <p:spTree>
      <p:nvGrpSpPr>
        <p:cNvPr id="1" name=""/>
        <p:cNvGrpSpPr/>
        <p:nvPr/>
      </p:nvGrpSpPr>
      <p:grpSpPr>
        <a:xfrm>
          <a:off x="0" y="0"/>
          <a:ext cx="0" cy="0"/>
          <a:chOff x="0" y="0"/>
          <a:chExt cx="0" cy="0"/>
        </a:xfrm>
      </p:grpSpPr>
      <p:sp>
        <p:nvSpPr>
          <p:cNvPr id="11" name="タイトルテキスト"/>
          <p:cNvSpPr txBox="1"/>
          <p:nvPr>
            <p:ph type="title"/>
          </p:nvPr>
        </p:nvSpPr>
        <p:spPr>
          <a:xfrm>
            <a:off x="1270000" y="1638300"/>
            <a:ext cx="10464800" cy="3302000"/>
          </a:xfrm>
          <a:prstGeom prst="rect">
            <a:avLst/>
          </a:prstGeom>
        </p:spPr>
        <p:txBody>
          <a:bodyPr anchor="b"/>
          <a:lstStyle/>
          <a:p>
            <a:pPr/>
            <a:r>
              <a:t>タイトルテキスト</a:t>
            </a:r>
          </a:p>
        </p:txBody>
      </p:sp>
      <p:sp>
        <p:nvSpPr>
          <p:cNvPr id="12" name="本文レベル1…"/>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本文レベル1</a:t>
            </a:r>
          </a:p>
          <a:p>
            <a:pPr lvl="1"/>
            <a:r>
              <a:t>本文レベル2</a:t>
            </a:r>
          </a:p>
          <a:p>
            <a:pPr lvl="2"/>
            <a:r>
              <a:t>本文レベル3</a:t>
            </a:r>
          </a:p>
          <a:p>
            <a:pPr lvl="3"/>
            <a:r>
              <a:t>本文レベル4</a:t>
            </a:r>
          </a:p>
          <a:p>
            <a:pPr lvl="4"/>
            <a:r>
              <a:t>本文レベル5</a:t>
            </a:r>
          </a:p>
        </p:txBody>
      </p:sp>
      <p:sp>
        <p:nvSpPr>
          <p:cNvPr id="13" name="スライド番号"/>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用">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572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ここに引用を入力してください。”"/>
          <p:cNvSpPr txBox="1"/>
          <p:nvPr>
            <p:ph type="body" sz="quarter" idx="14"/>
          </p:nvPr>
        </p:nvSpPr>
        <p:spPr>
          <a:xfrm>
            <a:off x="1270000" y="4267200"/>
            <a:ext cx="10464800" cy="609600"/>
          </a:xfrm>
          <a:prstGeom prst="rect">
            <a:avLst/>
          </a:prstGeom>
        </p:spPr>
        <p:txBody>
          <a:bodyPr>
            <a:spAutoFit/>
          </a:bodyPr>
          <a:lstStyle>
            <a:lvl1pPr marL="0" indent="0" algn="ctr">
              <a:spcBef>
                <a:spcPts val="0"/>
              </a:spcBef>
              <a:buSzTx/>
              <a:buNone/>
              <a:defRPr sz="3400"/>
            </a:lvl1pPr>
          </a:lstStyle>
          <a:p>
            <a:pPr/>
            <a:r>
              <a:t>“ここに引用を入力してください。”</a:t>
            </a:r>
          </a:p>
        </p:txBody>
      </p:sp>
      <p:sp>
        <p:nvSpPr>
          <p:cNvPr id="95"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写真">
    <p:spTree>
      <p:nvGrpSpPr>
        <p:cNvPr id="1" name=""/>
        <p:cNvGrpSpPr/>
        <p:nvPr/>
      </p:nvGrpSpPr>
      <p:grpSpPr>
        <a:xfrm>
          <a:off x="0" y="0"/>
          <a:ext cx="0" cy="0"/>
          <a:chOff x="0" y="0"/>
          <a:chExt cx="0" cy="0"/>
        </a:xfrm>
      </p:grpSpPr>
      <p:sp>
        <p:nvSpPr>
          <p:cNvPr id="102" name="イメージ"/>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1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サブタイトル">
    <p:spTree>
      <p:nvGrpSpPr>
        <p:cNvPr id="1" name=""/>
        <p:cNvGrpSpPr/>
        <p:nvPr/>
      </p:nvGrpSpPr>
      <p:grpSpPr>
        <a:xfrm>
          <a:off x="0" y="0"/>
          <a:ext cx="0" cy="0"/>
          <a:chOff x="0" y="0"/>
          <a:chExt cx="0" cy="0"/>
        </a:xfrm>
      </p:grpSpPr>
      <p:sp>
        <p:nvSpPr>
          <p:cNvPr id="117" name="タイトルテキスト"/>
          <p:cNvSpPr txBox="1"/>
          <p:nvPr>
            <p:ph type="title"/>
          </p:nvPr>
        </p:nvSpPr>
        <p:spPr>
          <a:xfrm>
            <a:off x="1270000" y="1638300"/>
            <a:ext cx="10464800" cy="3302000"/>
          </a:xfrm>
          <a:prstGeom prst="rect">
            <a:avLst/>
          </a:prstGeom>
        </p:spPr>
        <p:txBody>
          <a:bodyPr anchor="b"/>
          <a:lstStyle/>
          <a:p>
            <a:pPr/>
            <a:r>
              <a:t>タイトルテキスト</a:t>
            </a:r>
          </a:p>
        </p:txBody>
      </p:sp>
      <p:sp>
        <p:nvSpPr>
          <p:cNvPr id="118" name="本文レベル1…"/>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本文レベル1</a:t>
            </a:r>
          </a:p>
          <a:p>
            <a:pPr lvl="1"/>
            <a:r>
              <a:t>本文レベル2</a:t>
            </a:r>
          </a:p>
          <a:p>
            <a:pPr lvl="2"/>
            <a:r>
              <a:t>本文レベル3</a:t>
            </a:r>
          </a:p>
          <a:p>
            <a:pPr lvl="3"/>
            <a:r>
              <a:t>本文レベル4</a:t>
            </a:r>
          </a:p>
          <a:p>
            <a:pPr lvl="4"/>
            <a:r>
              <a:t>本文レベル5</a:t>
            </a:r>
          </a:p>
        </p:txBody>
      </p:sp>
      <p:sp>
        <p:nvSpPr>
          <p:cNvPr id="119" name="スライド番号"/>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上）">
    <p:spTree>
      <p:nvGrpSpPr>
        <p:cNvPr id="1" name=""/>
        <p:cNvGrpSpPr/>
        <p:nvPr/>
      </p:nvGrpSpPr>
      <p:grpSpPr>
        <a:xfrm>
          <a:off x="0" y="0"/>
          <a:ext cx="0" cy="0"/>
          <a:chOff x="0" y="0"/>
          <a:chExt cx="0" cy="0"/>
        </a:xfrm>
      </p:grpSpPr>
      <p:sp>
        <p:nvSpPr>
          <p:cNvPr id="126" name="タイトルテキスト"/>
          <p:cNvSpPr txBox="1"/>
          <p:nvPr>
            <p:ph type="title"/>
          </p:nvPr>
        </p:nvSpPr>
        <p:spPr>
          <a:prstGeom prst="rect">
            <a:avLst/>
          </a:prstGeom>
        </p:spPr>
        <p:txBody>
          <a:bodyPr/>
          <a:lstStyle/>
          <a:p>
            <a:pPr/>
            <a:r>
              <a:t>タイトルテキスト</a:t>
            </a:r>
          </a:p>
        </p:txBody>
      </p:sp>
      <p:sp>
        <p:nvSpPr>
          <p:cNvPr id="127"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横長）">
    <p:spTree>
      <p:nvGrpSpPr>
        <p:cNvPr id="1" name=""/>
        <p:cNvGrpSpPr/>
        <p:nvPr/>
      </p:nvGrpSpPr>
      <p:grpSpPr>
        <a:xfrm>
          <a:off x="0" y="0"/>
          <a:ext cx="0" cy="0"/>
          <a:chOff x="0" y="0"/>
          <a:chExt cx="0" cy="0"/>
        </a:xfrm>
      </p:grpSpPr>
      <p:sp>
        <p:nvSpPr>
          <p:cNvPr id="20" name="イメージ"/>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タイトルテキスト"/>
          <p:cNvSpPr txBox="1"/>
          <p:nvPr>
            <p:ph type="title"/>
          </p:nvPr>
        </p:nvSpPr>
        <p:spPr>
          <a:xfrm>
            <a:off x="1270000" y="6718300"/>
            <a:ext cx="10464800" cy="1422400"/>
          </a:xfrm>
          <a:prstGeom prst="rect">
            <a:avLst/>
          </a:prstGeom>
        </p:spPr>
        <p:txBody>
          <a:bodyPr anchor="b"/>
          <a:lstStyle/>
          <a:p>
            <a:pPr/>
            <a:r>
              <a:t>タイトルテキスト</a:t>
            </a:r>
          </a:p>
        </p:txBody>
      </p:sp>
      <p:sp>
        <p:nvSpPr>
          <p:cNvPr id="22" name="本文レベル1…"/>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本文レベル1</a:t>
            </a:r>
          </a:p>
          <a:p>
            <a:pPr lvl="1"/>
            <a:r>
              <a:t>本文レベル2</a:t>
            </a:r>
          </a:p>
          <a:p>
            <a:pPr lvl="2"/>
            <a:r>
              <a:t>本文レベル3</a:t>
            </a:r>
          </a:p>
          <a:p>
            <a:pPr lvl="3"/>
            <a:r>
              <a:t>本文レベル4</a:t>
            </a:r>
          </a:p>
          <a:p>
            <a:pPr lvl="4"/>
            <a:r>
              <a:t>本文レベル5</a:t>
            </a:r>
          </a:p>
        </p:txBody>
      </p:sp>
      <p:sp>
        <p:nvSpPr>
          <p:cNvPr id="23"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中央）">
    <p:spTree>
      <p:nvGrpSpPr>
        <p:cNvPr id="1" name=""/>
        <p:cNvGrpSpPr/>
        <p:nvPr/>
      </p:nvGrpSpPr>
      <p:grpSpPr>
        <a:xfrm>
          <a:off x="0" y="0"/>
          <a:ext cx="0" cy="0"/>
          <a:chOff x="0" y="0"/>
          <a:chExt cx="0" cy="0"/>
        </a:xfrm>
      </p:grpSpPr>
      <p:sp>
        <p:nvSpPr>
          <p:cNvPr id="30" name="タイトルテキスト"/>
          <p:cNvSpPr txBox="1"/>
          <p:nvPr>
            <p:ph type="title"/>
          </p:nvPr>
        </p:nvSpPr>
        <p:spPr>
          <a:xfrm>
            <a:off x="1270000" y="3225800"/>
            <a:ext cx="10464800" cy="3302000"/>
          </a:xfrm>
          <a:prstGeom prst="rect">
            <a:avLst/>
          </a:prstGeom>
        </p:spPr>
        <p:txBody>
          <a:bodyPr/>
          <a:lstStyle/>
          <a:p>
            <a:pPr/>
            <a:r>
              <a:t>タイトルテキスト</a:t>
            </a:r>
          </a:p>
        </p:txBody>
      </p:sp>
      <p:sp>
        <p:nvSpPr>
          <p:cNvPr id="3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縦長）">
    <p:spTree>
      <p:nvGrpSpPr>
        <p:cNvPr id="1" name=""/>
        <p:cNvGrpSpPr/>
        <p:nvPr/>
      </p:nvGrpSpPr>
      <p:grpSpPr>
        <a:xfrm>
          <a:off x="0" y="0"/>
          <a:ext cx="0" cy="0"/>
          <a:chOff x="0" y="0"/>
          <a:chExt cx="0" cy="0"/>
        </a:xfrm>
      </p:grpSpPr>
      <p:sp>
        <p:nvSpPr>
          <p:cNvPr id="38" name="イメージ"/>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タイトルテキスト"/>
          <p:cNvSpPr txBox="1"/>
          <p:nvPr>
            <p:ph type="title"/>
          </p:nvPr>
        </p:nvSpPr>
        <p:spPr>
          <a:xfrm>
            <a:off x="952500" y="635000"/>
            <a:ext cx="5334000" cy="3987800"/>
          </a:xfrm>
          <a:prstGeom prst="rect">
            <a:avLst/>
          </a:prstGeom>
        </p:spPr>
        <p:txBody>
          <a:bodyPr anchor="b"/>
          <a:lstStyle>
            <a:lvl1pPr>
              <a:defRPr sz="6000"/>
            </a:lvl1pPr>
          </a:lstStyle>
          <a:p>
            <a:pPr/>
            <a:r>
              <a:t>タイトルテキスト</a:t>
            </a:r>
          </a:p>
        </p:txBody>
      </p:sp>
      <p:sp>
        <p:nvSpPr>
          <p:cNvPr id="40" name="本文レベル1…"/>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本文レベル1</a:t>
            </a:r>
          </a:p>
          <a:p>
            <a:pPr lvl="1"/>
            <a:r>
              <a:t>本文レベル2</a:t>
            </a:r>
          </a:p>
          <a:p>
            <a:pPr lvl="2"/>
            <a:r>
              <a:t>本文レベル3</a:t>
            </a:r>
          </a:p>
          <a:p>
            <a:pPr lvl="3"/>
            <a:r>
              <a:t>本文レベル4</a:t>
            </a:r>
          </a:p>
          <a:p>
            <a:pPr lvl="4"/>
            <a:r>
              <a:t>本文レベル5</a:t>
            </a:r>
          </a:p>
        </p:txBody>
      </p:sp>
      <p:sp>
        <p:nvSpPr>
          <p:cNvPr id="41"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上）">
    <p:spTree>
      <p:nvGrpSpPr>
        <p:cNvPr id="1" name=""/>
        <p:cNvGrpSpPr/>
        <p:nvPr/>
      </p:nvGrpSpPr>
      <p:grpSpPr>
        <a:xfrm>
          <a:off x="0" y="0"/>
          <a:ext cx="0" cy="0"/>
          <a:chOff x="0" y="0"/>
          <a:chExt cx="0" cy="0"/>
        </a:xfrm>
      </p:grpSpPr>
      <p:sp>
        <p:nvSpPr>
          <p:cNvPr id="48" name="タイトルテキスト"/>
          <p:cNvSpPr txBox="1"/>
          <p:nvPr>
            <p:ph type="title"/>
          </p:nvPr>
        </p:nvSpPr>
        <p:spPr>
          <a:prstGeom prst="rect">
            <a:avLst/>
          </a:prstGeom>
        </p:spPr>
        <p:txBody>
          <a:bodyPr/>
          <a:lstStyle/>
          <a:p>
            <a:pPr/>
            <a:r>
              <a:t>タイトルテキスト</a:t>
            </a:r>
          </a:p>
        </p:txBody>
      </p:sp>
      <p:sp>
        <p:nvSpPr>
          <p:cNvPr id="49"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56" name="タイトルテキスト"/>
          <p:cNvSpPr txBox="1"/>
          <p:nvPr>
            <p:ph type="title"/>
          </p:nvPr>
        </p:nvSpPr>
        <p:spPr>
          <a:prstGeom prst="rect">
            <a:avLst/>
          </a:prstGeom>
        </p:spPr>
        <p:txBody>
          <a:bodyPr/>
          <a:lstStyle/>
          <a:p>
            <a:pPr/>
            <a:r>
              <a:t>タイトルテキスト</a:t>
            </a:r>
          </a:p>
        </p:txBody>
      </p:sp>
      <p:sp>
        <p:nvSpPr>
          <p:cNvPr id="57" name="本文レベル1…"/>
          <p:cNvSpPr txBox="1"/>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58"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箇条書き、画像">
    <p:spTree>
      <p:nvGrpSpPr>
        <p:cNvPr id="1" name=""/>
        <p:cNvGrpSpPr/>
        <p:nvPr/>
      </p:nvGrpSpPr>
      <p:grpSpPr>
        <a:xfrm>
          <a:off x="0" y="0"/>
          <a:ext cx="0" cy="0"/>
          <a:chOff x="0" y="0"/>
          <a:chExt cx="0" cy="0"/>
        </a:xfrm>
      </p:grpSpPr>
      <p:sp>
        <p:nvSpPr>
          <p:cNvPr id="65" name="イメージ"/>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タイトルテキスト"/>
          <p:cNvSpPr txBox="1"/>
          <p:nvPr>
            <p:ph type="title"/>
          </p:nvPr>
        </p:nvSpPr>
        <p:spPr>
          <a:prstGeom prst="rect">
            <a:avLst/>
          </a:prstGeom>
        </p:spPr>
        <p:txBody>
          <a:bodyPr/>
          <a:lstStyle/>
          <a:p>
            <a:pPr/>
            <a:r>
              <a:t>タイトルテキスト</a:t>
            </a:r>
          </a:p>
        </p:txBody>
      </p:sp>
      <p:sp>
        <p:nvSpPr>
          <p:cNvPr id="67" name="本文レベル1…"/>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本文レベル1</a:t>
            </a:r>
          </a:p>
          <a:p>
            <a:pPr lvl="1"/>
            <a:r>
              <a:t>本文レベル2</a:t>
            </a:r>
          </a:p>
          <a:p>
            <a:pPr lvl="2"/>
            <a:r>
              <a:t>本文レベル3</a:t>
            </a:r>
          </a:p>
          <a:p>
            <a:pPr lvl="3"/>
            <a:r>
              <a:t>本文レベル4</a:t>
            </a:r>
          </a:p>
          <a:p>
            <a:pPr lvl="4"/>
            <a:r>
              <a:t>本文レベル5</a:t>
            </a:r>
          </a:p>
        </p:txBody>
      </p:sp>
      <p:sp>
        <p:nvSpPr>
          <p:cNvPr id="68" name="スライド番号"/>
          <p:cNvSpPr txBox="1"/>
          <p:nvPr>
            <p:ph type="sldNum" sz="quarter" idx="2"/>
          </p:nvPr>
        </p:nvSpPr>
        <p:spPr>
          <a:xfrm>
            <a:off x="6308360" y="9296400"/>
            <a:ext cx="381306" cy="304800"/>
          </a:xfrm>
          <a:prstGeom prst="rect">
            <a:avLst/>
          </a:prstGeom>
        </p:spPr>
        <p:txBody>
          <a:bodyPr/>
          <a:lstStyle>
            <a:lvl1pPr>
              <a:defRPr>
                <a:latin typeface="+mn-lt"/>
                <a:ea typeface="+mn-ea"/>
                <a:cs typeface="+mn-cs"/>
                <a:sym typeface="ヒラギノ角ゴ ProN W3"/>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箇条書き">
    <p:spTree>
      <p:nvGrpSpPr>
        <p:cNvPr id="1" name=""/>
        <p:cNvGrpSpPr/>
        <p:nvPr/>
      </p:nvGrpSpPr>
      <p:grpSpPr>
        <a:xfrm>
          <a:off x="0" y="0"/>
          <a:ext cx="0" cy="0"/>
          <a:chOff x="0" y="0"/>
          <a:chExt cx="0" cy="0"/>
        </a:xfrm>
      </p:grpSpPr>
      <p:sp>
        <p:nvSpPr>
          <p:cNvPr id="75" name="本文レベル1…"/>
          <p:cNvSpPr txBox="1"/>
          <p:nvPr>
            <p:ph type="body" idx="1"/>
          </p:nvPr>
        </p:nvSpPr>
        <p:spPr>
          <a:xfrm>
            <a:off x="952500" y="1270000"/>
            <a:ext cx="11099800" cy="7213600"/>
          </a:xfrm>
          <a:prstGeom prst="rect">
            <a:avLst/>
          </a:prstGeom>
        </p:spPr>
        <p:txBody>
          <a:bodyPr/>
          <a:lstStyle/>
          <a:p>
            <a:pPr/>
            <a:r>
              <a:t>本文レベル1</a:t>
            </a:r>
          </a:p>
          <a:p>
            <a:pPr lvl="1"/>
            <a:r>
              <a:t>本文レベル2</a:t>
            </a:r>
          </a:p>
          <a:p>
            <a:pPr lvl="2"/>
            <a:r>
              <a:t>本文レベル3</a:t>
            </a:r>
          </a:p>
          <a:p>
            <a:pPr lvl="3"/>
            <a:r>
              <a:t>本文レベル4</a:t>
            </a:r>
          </a:p>
          <a:p>
            <a:pPr lvl="4"/>
            <a:r>
              <a:t>本文レベル5</a:t>
            </a:r>
          </a:p>
        </p:txBody>
      </p:sp>
      <p:sp>
        <p:nvSpPr>
          <p:cNvPr id="7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画像（3点）">
    <p:spTree>
      <p:nvGrpSpPr>
        <p:cNvPr id="1" name=""/>
        <p:cNvGrpSpPr/>
        <p:nvPr/>
      </p:nvGrpSpPr>
      <p:grpSpPr>
        <a:xfrm>
          <a:off x="0" y="0"/>
          <a:ext cx="0" cy="0"/>
          <a:chOff x="0" y="0"/>
          <a:chExt cx="0" cy="0"/>
        </a:xfrm>
      </p:grpSpPr>
      <p:sp>
        <p:nvSpPr>
          <p:cNvPr id="83" name="イメージ"/>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イメージ"/>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イメージ"/>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タイトルテキスト"/>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タイトルテキスト</a:t>
            </a:r>
          </a:p>
        </p:txBody>
      </p:sp>
      <p:sp>
        <p:nvSpPr>
          <p:cNvPr id="3" name="本文レベル1…"/>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本文レベル1</a:t>
            </a:r>
          </a:p>
          <a:p>
            <a:pPr lvl="1"/>
            <a:r>
              <a:t>本文レベル2</a:t>
            </a:r>
          </a:p>
          <a:p>
            <a:pPr lvl="2"/>
            <a:r>
              <a:t>本文レベル3</a:t>
            </a:r>
          </a:p>
          <a:p>
            <a:pPr lvl="3"/>
            <a:r>
              <a:t>本文レベル4</a:t>
            </a:r>
          </a:p>
          <a:p>
            <a:pPr lvl="4"/>
            <a:r>
              <a:t>本文レベル5</a:t>
            </a:r>
          </a:p>
        </p:txBody>
      </p:sp>
      <p:sp>
        <p:nvSpPr>
          <p:cNvPr id="4" name="スライド番号"/>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ヒラギノ角ゴ ProN W3"/>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mn-lt"/>
          <a:ea typeface="+mn-ea"/>
          <a:cs typeface="+mn-cs"/>
          <a:sym typeface="ヒラギノ角ゴ ProN W3"/>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9.png"/><Relationship Id="rId4" Type="http://schemas.openxmlformats.org/officeDocument/2006/relationships/image" Target="../media/image1.tif"/><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 Id="rId3" Type="http://schemas.openxmlformats.org/officeDocument/2006/relationships/image" Target="../media/image3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 Id="rId3" Type="http://schemas.openxmlformats.org/officeDocument/2006/relationships/image" Target="../media/image42.png"/><Relationship Id="rId4" Type="http://schemas.openxmlformats.org/officeDocument/2006/relationships/image" Target="../media/image14.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jpeg"/><Relationship Id="rId3" Type="http://schemas.openxmlformats.org/officeDocument/2006/relationships/image" Target="../media/image42.png"/><Relationship Id="rId4" Type="http://schemas.openxmlformats.org/officeDocument/2006/relationships/image" Target="../media/image15.jpeg"/><Relationship Id="rId5" Type="http://schemas.openxmlformats.org/officeDocument/2006/relationships/image" Target="../media/image16.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image" Target="../media/image45.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17.jpeg"/><Relationship Id="rId6" Type="http://schemas.openxmlformats.org/officeDocument/2006/relationships/image" Target="../media/image14.jpeg"/><Relationship Id="rId7" Type="http://schemas.openxmlformats.org/officeDocument/2006/relationships/image" Target="../media/image13.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1.png"/><Relationship Id="rId5" Type="http://schemas.openxmlformats.org/officeDocument/2006/relationships/image" Target="../media/image2.jpe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3.jpeg"/><Relationship Id="rId11" Type="http://schemas.openxmlformats.org/officeDocument/2006/relationships/image" Target="../media/image6.png"/><Relationship Id="rId12" Type="http://schemas.openxmlformats.org/officeDocument/2006/relationships/image" Target="../media/image1.gif"/><Relationship Id="rId13" Type="http://schemas.openxmlformats.org/officeDocument/2006/relationships/hyperlink" Target="http://material.tohoku.ac.jp" TargetMode="External"/><Relationship Id="rId14" Type="http://schemas.openxmlformats.org/officeDocument/2006/relationships/image" Target="../media/image7.png"/><Relationship Id="rId15" Type="http://schemas.openxmlformats.org/officeDocument/2006/relationships/image" Target="../media/image4.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doi.org/10.1016/S0039-6028(02)01267-0" TargetMode="External"/><Relationship Id="rId3" Type="http://schemas.openxmlformats.org/officeDocument/2006/relationships/hyperlink" Target="https://doi.org/10.1016/0040-6090(84)90329-8" TargetMode="External"/><Relationship Id="rId4" Type="http://schemas.openxmlformats.org/officeDocument/2006/relationships/hyperlink" Target="https://doi.org/10.1063/1.1369416" TargetMode="External"/><Relationship Id="rId5" Type="http://schemas.openxmlformats.org/officeDocument/2006/relationships/hyperlink" Target="https://doi.org/10.1016/S0039-6028(00)00155-2"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doi.org/10.1016/0022-0248(81)90506-6" TargetMode="Externa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8.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5.jpeg"/><Relationship Id="rId6" Type="http://schemas.openxmlformats.org/officeDocument/2006/relationships/image" Target="../media/image10.png"/><Relationship Id="rId7" Type="http://schemas.openxmlformats.org/officeDocument/2006/relationships/image" Target="../media/image11.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 Id="rId3" Type="http://schemas.openxmlformats.org/officeDocument/2006/relationships/image" Target="../media/image2.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18.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image" Target="../media/image65.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 Id="rId3" Type="http://schemas.openxmlformats.org/officeDocument/2006/relationships/image" Target="../media/image66.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67.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4.jpeg"/><Relationship Id="rId6" Type="http://schemas.openxmlformats.org/officeDocument/2006/relationships/image" Target="../media/image13.jpeg"/><Relationship Id="rId7" Type="http://schemas.openxmlformats.org/officeDocument/2006/relationships/image" Target="../media/image69.png"/><Relationship Id="rId8" Type="http://schemas.openxmlformats.org/officeDocument/2006/relationships/image" Target="../media/image4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jpe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0.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jpe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3.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8.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n膜作成に関するご相談…"/>
          <p:cNvSpPr txBox="1"/>
          <p:nvPr>
            <p:ph type="ctrTitle"/>
          </p:nvPr>
        </p:nvSpPr>
        <p:spPr>
          <a:xfrm>
            <a:off x="2023129" y="4131282"/>
            <a:ext cx="8958542" cy="3767289"/>
          </a:xfrm>
          <a:prstGeom prst="rect">
            <a:avLst/>
          </a:prstGeom>
        </p:spPr>
        <p:txBody>
          <a:bodyPr anchor="t"/>
          <a:lstStyle/>
          <a:p>
            <a:pPr defTabSz="457200">
              <a:defRPr sz="4800">
                <a:solidFill>
                  <a:srgbClr val="222222"/>
                </a:solidFill>
              </a:defRPr>
            </a:pPr>
            <a:r>
              <a:t>Sn膜作成に関するご相談</a:t>
            </a:r>
          </a:p>
          <a:p>
            <a:pPr algn="r" defTabSz="457200">
              <a:defRPr sz="3600">
                <a:solidFill>
                  <a:srgbClr val="222222"/>
                </a:solidFill>
              </a:defRPr>
            </a:pPr>
          </a:p>
          <a:p>
            <a:pPr algn="r" defTabSz="457200">
              <a:defRPr sz="3600">
                <a:solidFill>
                  <a:srgbClr val="222222"/>
                </a:solidFill>
              </a:defRPr>
            </a:pPr>
            <a:r>
              <a:t>賀川研究室 平松</a:t>
            </a:r>
          </a:p>
          <a:p>
            <a:pPr algn="r" defTabSz="457200">
              <a:defRPr sz="3600">
                <a:solidFill>
                  <a:srgbClr val="222222"/>
                </a:solidFill>
              </a:defRPr>
            </a:pPr>
            <a:r>
              <a:t>2019年2月21日@理研CEMS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14" name="半導体→金属転移のしやすさ"/>
          <p:cNvSpPr txBox="1"/>
          <p:nvPr/>
        </p:nvSpPr>
        <p:spPr>
          <a:xfrm>
            <a:off x="1038073" y="943421"/>
            <a:ext cx="8039101" cy="7801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半導体→金属転移のしやすさ</a:t>
            </a:r>
          </a:p>
        </p:txBody>
      </p:sp>
      <p:pic>
        <p:nvPicPr>
          <p:cNvPr id="515" name="TranstionT.png" descr="TranstionT.png"/>
          <p:cNvPicPr>
            <a:picLocks noChangeAspect="1"/>
          </p:cNvPicPr>
          <p:nvPr/>
        </p:nvPicPr>
        <p:blipFill>
          <a:blip r:embed="rId2">
            <a:extLst/>
          </a:blip>
          <a:stretch>
            <a:fillRect/>
          </a:stretch>
        </p:blipFill>
        <p:spPr>
          <a:xfrm>
            <a:off x="989152" y="3465490"/>
            <a:ext cx="7189412" cy="5991177"/>
          </a:xfrm>
          <a:prstGeom prst="rect">
            <a:avLst/>
          </a:prstGeom>
          <a:ln w="12700">
            <a:miter lim="400000"/>
          </a:ln>
        </p:spPr>
      </p:pic>
      <p:sp>
        <p:nvSpPr>
          <p:cNvPr id="516" name="Geを添加すると半導体→金属転移温度は上昇する*…"/>
          <p:cNvSpPr txBox="1"/>
          <p:nvPr/>
        </p:nvSpPr>
        <p:spPr>
          <a:xfrm>
            <a:off x="433563" y="2148971"/>
            <a:ext cx="830056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latin typeface="+mn-lt"/>
                <a:ea typeface="+mn-ea"/>
                <a:cs typeface="+mn-cs"/>
                <a:sym typeface="ヒラギノ角ゴ ProN W3"/>
              </a:defRPr>
            </a:pPr>
            <a:r>
              <a:t>Geを添加すると半導体→金属転移温度は上昇する*</a:t>
            </a:r>
          </a:p>
          <a:p>
            <a:pPr>
              <a:defRPr sz="2800">
                <a:latin typeface="+mn-lt"/>
                <a:ea typeface="+mn-ea"/>
                <a:cs typeface="+mn-cs"/>
                <a:sym typeface="ヒラギノ角ゴ ProN W3"/>
              </a:defRPr>
            </a:pPr>
            <a:r>
              <a:t>(半導体が安定になる)</a:t>
            </a:r>
          </a:p>
        </p:txBody>
      </p:sp>
      <p:sp>
        <p:nvSpPr>
          <p:cNvPr id="517" name="作成時に急冷すると半導体が…"/>
          <p:cNvSpPr txBox="1"/>
          <p:nvPr/>
        </p:nvSpPr>
        <p:spPr>
          <a:xfrm>
            <a:off x="7964604" y="7281539"/>
            <a:ext cx="4686187" cy="971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latin typeface="+mn-lt"/>
                <a:ea typeface="+mn-ea"/>
                <a:cs typeface="+mn-cs"/>
                <a:sym typeface="ヒラギノ角ゴ ProN W3"/>
              </a:defRPr>
            </a:pPr>
            <a:r>
              <a:t>作成時に急冷すると半導体が</a:t>
            </a:r>
          </a:p>
          <a:p>
            <a:pPr algn="l">
              <a:defRPr sz="2700">
                <a:latin typeface="+mn-lt"/>
                <a:ea typeface="+mn-ea"/>
                <a:cs typeface="+mn-cs"/>
                <a:sym typeface="ヒラギノ角ゴ ProN W3"/>
              </a:defRPr>
            </a:pPr>
            <a:r>
              <a:t>より安定になる</a:t>
            </a:r>
          </a:p>
        </p:txBody>
      </p:sp>
      <p:sp>
        <p:nvSpPr>
          <p:cNvPr id="518" name="線"/>
          <p:cNvSpPr/>
          <p:nvPr/>
        </p:nvSpPr>
        <p:spPr>
          <a:xfrm>
            <a:off x="2845949" y="3571200"/>
            <a:ext cx="958715" cy="1700893"/>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19" name="*F. Vnuk, et al., The effect of pressure on the semiconductor-to-metal transition temperature in tin and in dilute Sn–Ge alloys, Journal of Applied Physics 55, 4171 (1984)"/>
          <p:cNvSpPr txBox="1"/>
          <p:nvPr/>
        </p:nvSpPr>
        <p:spPr>
          <a:xfrm>
            <a:off x="7863616" y="2914587"/>
            <a:ext cx="4888162" cy="10609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100"/>
              </a:lnSpc>
              <a:spcBef>
                <a:spcPts val="1200"/>
              </a:spcBef>
              <a:defRPr sz="1400">
                <a:latin typeface="Arial"/>
                <a:ea typeface="Arial"/>
                <a:cs typeface="Arial"/>
                <a:sym typeface="Arial"/>
              </a:defRPr>
            </a:lvl1pPr>
          </a:lstStyle>
          <a:p>
            <a:pPr/>
            <a:r>
              <a:t>*F. Vnuk, et al., The effect of pressure on the semiconductor-to-metal transition temperature in tin and in dilute Sn–Ge alloys, Journal of Applied Physics 55, 4171 (1984)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527" name="グループ"/>
          <p:cNvGrpSpPr/>
          <p:nvPr/>
        </p:nvGrpSpPr>
        <p:grpSpPr>
          <a:xfrm>
            <a:off x="8403304" y="4361792"/>
            <a:ext cx="4481152" cy="3734294"/>
            <a:chOff x="0" y="0"/>
            <a:chExt cx="4481151" cy="3734293"/>
          </a:xfrm>
        </p:grpSpPr>
        <p:pic>
          <p:nvPicPr>
            <p:cNvPr id="521" name="sample6.png" descr="sample6.png"/>
            <p:cNvPicPr>
              <a:picLocks noChangeAspect="1"/>
            </p:cNvPicPr>
            <p:nvPr/>
          </p:nvPicPr>
          <p:blipFill>
            <a:blip r:embed="rId3">
              <a:extLst/>
            </a:blip>
            <a:stretch>
              <a:fillRect/>
            </a:stretch>
          </p:blipFill>
          <p:spPr>
            <a:xfrm>
              <a:off x="0" y="0"/>
              <a:ext cx="4481152" cy="3734294"/>
            </a:xfrm>
            <a:prstGeom prst="rect">
              <a:avLst/>
            </a:prstGeom>
            <a:ln w="12700" cap="flat">
              <a:noFill/>
              <a:miter lim="400000"/>
            </a:ln>
            <a:effectLst/>
          </p:spPr>
        </p:pic>
        <p:sp>
          <p:nvSpPr>
            <p:cNvPr id="522" name="グループ"/>
            <p:cNvSpPr txBox="1"/>
            <p:nvPr/>
          </p:nvSpPr>
          <p:spPr>
            <a:xfrm>
              <a:off x="3101642" y="1100756"/>
              <a:ext cx="946871" cy="766391"/>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defRPr sz="2000">
                  <a:solidFill>
                    <a:srgbClr val="222222"/>
                  </a:solidFill>
                  <a:latin typeface="Arial"/>
                  <a:ea typeface="Arial"/>
                  <a:cs typeface="Arial"/>
                  <a:sym typeface="Arial"/>
                </a:defRPr>
              </a:pPr>
              <a:r>
                <a:t>半導体</a:t>
              </a:r>
            </a:p>
            <a:p>
              <a:pPr algn="l" defTabSz="457200">
                <a:defRPr sz="2000">
                  <a:solidFill>
                    <a:srgbClr val="222222"/>
                  </a:solidFill>
                  <a:latin typeface="Arial"/>
                  <a:ea typeface="Arial"/>
                  <a:cs typeface="Arial"/>
                  <a:sym typeface="Arial"/>
                </a:defRPr>
              </a:pPr>
              <a:r>
                <a:t>→金属</a:t>
              </a:r>
            </a:p>
          </p:txBody>
        </p:sp>
        <p:sp>
          <p:nvSpPr>
            <p:cNvPr id="556" name="接続の線"/>
            <p:cNvSpPr/>
            <p:nvPr/>
          </p:nvSpPr>
          <p:spPr>
            <a:xfrm>
              <a:off x="2025615" y="601119"/>
              <a:ext cx="999779" cy="666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931" y="2785"/>
                    <a:pt x="21131" y="9985"/>
                    <a:pt x="21600" y="21600"/>
                  </a:cubicBezTo>
                </a:path>
              </a:pathLst>
            </a:custGeom>
            <a:noFill/>
            <a:ln w="38100" cap="flat">
              <a:solidFill>
                <a:srgbClr val="0433FF"/>
              </a:solidFill>
              <a:prstDash val="solid"/>
              <a:miter lim="400000"/>
              <a:tailEnd type="triangle" w="med" len="med"/>
            </a:ln>
            <a:effectLst/>
          </p:spPr>
          <p:txBody>
            <a:bodyPr/>
            <a:lstStyle/>
            <a:p>
              <a:pPr/>
            </a:p>
          </p:txBody>
        </p:sp>
        <p:sp>
          <p:nvSpPr>
            <p:cNvPr id="557" name="接続の線"/>
            <p:cNvSpPr/>
            <p:nvPr/>
          </p:nvSpPr>
          <p:spPr>
            <a:xfrm>
              <a:off x="1580260" y="2526506"/>
              <a:ext cx="1934513" cy="208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noFill/>
            <a:ln w="38100" cap="flat">
              <a:solidFill>
                <a:srgbClr val="0433FF"/>
              </a:solidFill>
              <a:prstDash val="solid"/>
              <a:miter lim="400000"/>
              <a:tailEnd type="triangle" w="med" len="med"/>
            </a:ln>
            <a:effectLst/>
          </p:spPr>
          <p:txBody>
            <a:bodyPr/>
            <a:lstStyle/>
            <a:p>
              <a:pPr/>
            </a:p>
          </p:txBody>
        </p:sp>
        <p:sp>
          <p:nvSpPr>
            <p:cNvPr id="525" name="グループ"/>
            <p:cNvSpPr txBox="1"/>
            <p:nvPr/>
          </p:nvSpPr>
          <p:spPr>
            <a:xfrm>
              <a:off x="1262186" y="3228811"/>
              <a:ext cx="2591620" cy="484083"/>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sz="2700">
                  <a:solidFill>
                    <a:srgbClr val="222222"/>
                  </a:solidFill>
                  <a:latin typeface="Arial"/>
                  <a:ea typeface="Arial"/>
                  <a:cs typeface="Arial"/>
                  <a:sym typeface="Arial"/>
                </a:defRPr>
              </a:lvl1pPr>
            </a:lstStyle>
            <a:p>
              <a:pPr/>
              <a:r>
                <a:t>Temperature (K)</a:t>
              </a:r>
            </a:p>
          </p:txBody>
        </p:sp>
        <p:sp>
          <p:nvSpPr>
            <p:cNvPr id="526" name="グループ"/>
            <p:cNvSpPr txBox="1"/>
            <p:nvPr/>
          </p:nvSpPr>
          <p:spPr>
            <a:xfrm>
              <a:off x="3185976" y="336621"/>
              <a:ext cx="963979" cy="497614"/>
            </a:xfrm>
            <a:prstGeom prst="rect">
              <a:avLst/>
            </a:prstGeom>
            <a:solidFill>
              <a:srgbClr val="FFFFFF"/>
            </a:solidFill>
            <a:ln w="381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sz="2500">
                  <a:solidFill>
                    <a:srgbClr val="222222"/>
                  </a:solidFill>
                  <a:latin typeface="Arial"/>
                  <a:ea typeface="Arial"/>
                  <a:cs typeface="Arial"/>
                  <a:sym typeface="Arial"/>
                </a:defRPr>
              </a:lvl1pPr>
            </a:lstStyle>
            <a:p>
              <a:pPr/>
              <a:r>
                <a:t>試料6</a:t>
              </a:r>
            </a:p>
          </p:txBody>
        </p:sp>
      </p:grpSp>
      <p:grpSp>
        <p:nvGrpSpPr>
          <p:cNvPr id="530" name="グループ"/>
          <p:cNvGrpSpPr/>
          <p:nvPr/>
        </p:nvGrpSpPr>
        <p:grpSpPr>
          <a:xfrm>
            <a:off x="2308346" y="2602974"/>
            <a:ext cx="5704105" cy="5036083"/>
            <a:chOff x="0" y="0"/>
            <a:chExt cx="5704104" cy="5036082"/>
          </a:xfrm>
        </p:grpSpPr>
        <p:pic>
          <p:nvPicPr>
            <p:cNvPr id="528" name="イメージ" descr="イメージ"/>
            <p:cNvPicPr>
              <a:picLocks noChangeAspect="1"/>
            </p:cNvPicPr>
            <p:nvPr/>
          </p:nvPicPr>
          <p:blipFill>
            <a:blip r:embed="rId4">
              <a:extLst/>
            </a:blip>
            <a:srcRect l="6677" t="0" r="51878" b="0"/>
            <a:stretch>
              <a:fillRect/>
            </a:stretch>
          </p:blipFill>
          <p:spPr>
            <a:xfrm rot="5400000">
              <a:off x="1669724" y="-1657025"/>
              <a:ext cx="2377356" cy="5691405"/>
            </a:xfrm>
            <a:prstGeom prst="rect">
              <a:avLst/>
            </a:prstGeom>
            <a:ln w="12700" cap="flat">
              <a:noFill/>
              <a:miter lim="400000"/>
            </a:ln>
            <a:effectLst/>
          </p:spPr>
        </p:pic>
        <p:pic>
          <p:nvPicPr>
            <p:cNvPr id="529" name="イメージ" descr="イメージ"/>
            <p:cNvPicPr>
              <a:picLocks noChangeAspect="1"/>
            </p:cNvPicPr>
            <p:nvPr/>
          </p:nvPicPr>
          <p:blipFill>
            <a:blip r:embed="rId4">
              <a:extLst/>
            </a:blip>
            <a:srcRect l="53063" t="0" r="0" b="0"/>
            <a:stretch>
              <a:fillRect/>
            </a:stretch>
          </p:blipFill>
          <p:spPr>
            <a:xfrm rot="5400000">
              <a:off x="1499498" y="844176"/>
              <a:ext cx="2692408" cy="5691405"/>
            </a:xfrm>
            <a:prstGeom prst="rect">
              <a:avLst/>
            </a:prstGeom>
            <a:ln w="12700" cap="flat">
              <a:noFill/>
              <a:miter lim="400000"/>
            </a:ln>
            <a:effectLst/>
          </p:spPr>
        </p:pic>
      </p:grpSp>
      <p:sp>
        <p:nvSpPr>
          <p:cNvPr id="531" name="実験に適した試料作成条件の特定"/>
          <p:cNvSpPr txBox="1"/>
          <p:nvPr>
            <p:ph type="title"/>
          </p:nvPr>
        </p:nvSpPr>
        <p:spPr>
          <a:xfrm>
            <a:off x="674104" y="680486"/>
            <a:ext cx="10464801" cy="1054137"/>
          </a:xfrm>
          <a:prstGeom prst="rect">
            <a:avLst/>
          </a:prstGeom>
        </p:spPr>
        <p:txBody>
          <a:bodyPr anchor="t"/>
          <a:lstStyle>
            <a:lvl1pPr algn="l" defTabSz="457200">
              <a:defRPr sz="4800">
                <a:solidFill>
                  <a:srgbClr val="222222"/>
                </a:solidFill>
                <a:latin typeface="Arial"/>
                <a:ea typeface="Arial"/>
                <a:cs typeface="Arial"/>
                <a:sym typeface="Arial"/>
              </a:defRPr>
            </a:lvl1pPr>
          </a:lstStyle>
          <a:p>
            <a:pPr/>
            <a:r>
              <a:t>実験に適した試料作成条件の特定</a:t>
            </a:r>
          </a:p>
        </p:txBody>
      </p:sp>
      <p:sp>
        <p:nvSpPr>
          <p:cNvPr id="532" name="均一さと変換しやすさ(核生成と進行速度、転移温度)から、…"/>
          <p:cNvSpPr txBox="1"/>
          <p:nvPr/>
        </p:nvSpPr>
        <p:spPr>
          <a:xfrm>
            <a:off x="460856" y="8210214"/>
            <a:ext cx="10439401" cy="1176172"/>
          </a:xfrm>
          <a:prstGeom prst="rect">
            <a:avLst/>
          </a:prstGeom>
          <a:ln w="25400">
            <a:solidFill>
              <a:schemeClr val="accent3">
                <a:hueOff val="362282"/>
                <a:satOff val="31803"/>
                <a:lumOff val="-18242"/>
              </a:schemeClr>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000">
                <a:solidFill>
                  <a:srgbClr val="222222"/>
                </a:solidFill>
                <a:latin typeface="Arial"/>
                <a:ea typeface="Arial"/>
                <a:cs typeface="Arial"/>
                <a:sym typeface="Arial"/>
              </a:defRPr>
            </a:pPr>
            <a:r>
              <a:t>均一さと変換しやすさ(核生成と進行速度、転移温度)から、</a:t>
            </a:r>
          </a:p>
          <a:p>
            <a:pPr algn="l" defTabSz="457200">
              <a:defRPr sz="3000">
                <a:solidFill>
                  <a:srgbClr val="222222"/>
                </a:solidFill>
                <a:latin typeface="Arial"/>
                <a:ea typeface="Arial"/>
                <a:cs typeface="Arial"/>
                <a:sym typeface="Arial"/>
              </a:defRPr>
            </a:pPr>
            <a:r>
              <a:rPr b="1" u="sng"/>
              <a:t>試料6がパルス印加実験に適していることが分かった</a:t>
            </a:r>
          </a:p>
        </p:txBody>
      </p:sp>
      <p:sp>
        <p:nvSpPr>
          <p:cNvPr id="533" name="テキスト"/>
          <p:cNvSpPr txBox="1"/>
          <p:nvPr/>
        </p:nvSpPr>
        <p:spPr>
          <a:xfrm>
            <a:off x="2538848" y="2178147"/>
            <a:ext cx="127001" cy="9527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000">
                <a:solidFill>
                  <a:srgbClr val="222222"/>
                </a:solidFill>
                <a:latin typeface="Arial"/>
                <a:ea typeface="Arial"/>
                <a:cs typeface="Arial"/>
                <a:sym typeface="Arial"/>
              </a:defRPr>
            </a:pPr>
          </a:p>
        </p:txBody>
      </p:sp>
      <p:sp>
        <p:nvSpPr>
          <p:cNvPr id="534" name="作成条件"/>
          <p:cNvSpPr txBox="1"/>
          <p:nvPr/>
        </p:nvSpPr>
        <p:spPr>
          <a:xfrm>
            <a:off x="5115406" y="7740485"/>
            <a:ext cx="1130301"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000">
                <a:solidFill>
                  <a:srgbClr val="222222"/>
                </a:solidFill>
                <a:latin typeface="Arial"/>
                <a:ea typeface="Arial"/>
                <a:cs typeface="Arial"/>
                <a:sym typeface="Arial"/>
              </a:defRPr>
            </a:lvl1pPr>
          </a:lstStyle>
          <a:p>
            <a:pPr/>
            <a:r>
              <a:t>作成条件</a:t>
            </a:r>
          </a:p>
        </p:txBody>
      </p:sp>
      <p:sp>
        <p:nvSpPr>
          <p:cNvPr id="535" name="四角形"/>
          <p:cNvSpPr/>
          <p:nvPr/>
        </p:nvSpPr>
        <p:spPr>
          <a:xfrm>
            <a:off x="2346446" y="4933109"/>
            <a:ext cx="5782019" cy="2002563"/>
          </a:xfrm>
          <a:prstGeom prst="rect">
            <a:avLst/>
          </a:prstGeom>
          <a:solidFill>
            <a:srgbClr val="000000">
              <a:alpha val="29622"/>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36" name="Ge濃度溶融・冷却法を変えて試料を作成し、その特性を評価した"/>
          <p:cNvSpPr txBox="1"/>
          <p:nvPr/>
        </p:nvSpPr>
        <p:spPr>
          <a:xfrm>
            <a:off x="710347" y="1749599"/>
            <a:ext cx="11260069" cy="5209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000">
                <a:solidFill>
                  <a:srgbClr val="222222"/>
                </a:solidFill>
                <a:latin typeface="Arial"/>
                <a:ea typeface="Arial"/>
                <a:cs typeface="Arial"/>
                <a:sym typeface="Arial"/>
              </a:defRPr>
            </a:lvl1pPr>
          </a:lstStyle>
          <a:p>
            <a:pPr/>
            <a:r>
              <a:t>Ge濃度溶融・冷却法を変えて試料を作成し、その特性を評価した</a:t>
            </a:r>
          </a:p>
        </p:txBody>
      </p:sp>
      <p:sp>
        <p:nvSpPr>
          <p:cNvPr id="537" name="四角形"/>
          <p:cNvSpPr/>
          <p:nvPr/>
        </p:nvSpPr>
        <p:spPr>
          <a:xfrm>
            <a:off x="2346446" y="3952846"/>
            <a:ext cx="5782019" cy="630641"/>
          </a:xfrm>
          <a:prstGeom prst="rect">
            <a:avLst/>
          </a:prstGeom>
          <a:solidFill>
            <a:srgbClr val="000000">
              <a:alpha val="30000"/>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38" name="テキスト"/>
          <p:cNvSpPr txBox="1"/>
          <p:nvPr/>
        </p:nvSpPr>
        <p:spPr>
          <a:xfrm>
            <a:off x="9447729" y="2358120"/>
            <a:ext cx="961133" cy="38539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000">
                <a:solidFill>
                  <a:srgbClr val="222222"/>
                </a:solidFill>
                <a:latin typeface="Arial"/>
                <a:ea typeface="Arial"/>
                <a:cs typeface="Arial"/>
                <a:sym typeface="Arial"/>
              </a:defRPr>
            </a:lvl1pPr>
          </a:lstStyle>
          <a:p>
            <a:pPr/>
            <a:r>
              <a:t>            </a:t>
            </a:r>
          </a:p>
        </p:txBody>
      </p:sp>
      <p:pic>
        <p:nvPicPr>
          <p:cNvPr id="539" name="四角形" descr="四角形"/>
          <p:cNvPicPr>
            <a:picLocks noChangeAspect="0"/>
          </p:cNvPicPr>
          <p:nvPr/>
        </p:nvPicPr>
        <p:blipFill>
          <a:blip r:embed="rId5">
            <a:extLst/>
          </a:blip>
          <a:stretch>
            <a:fillRect/>
          </a:stretch>
        </p:blipFill>
        <p:spPr>
          <a:xfrm>
            <a:off x="2279864" y="4538031"/>
            <a:ext cx="5858219" cy="443397"/>
          </a:xfrm>
          <a:prstGeom prst="rect">
            <a:avLst/>
          </a:prstGeom>
        </p:spPr>
      </p:pic>
      <p:pic>
        <p:nvPicPr>
          <p:cNvPr id="541" name="四角形" descr="四角形"/>
          <p:cNvPicPr>
            <a:picLocks noChangeAspect="0"/>
          </p:cNvPicPr>
          <p:nvPr/>
        </p:nvPicPr>
        <p:blipFill>
          <a:blip r:embed="rId6">
            <a:extLst/>
          </a:blip>
          <a:stretch>
            <a:fillRect/>
          </a:stretch>
        </p:blipFill>
        <p:spPr>
          <a:xfrm>
            <a:off x="2308346" y="2934483"/>
            <a:ext cx="5858219" cy="1054138"/>
          </a:xfrm>
          <a:prstGeom prst="rect">
            <a:avLst/>
          </a:prstGeom>
        </p:spPr>
      </p:pic>
      <p:grpSp>
        <p:nvGrpSpPr>
          <p:cNvPr id="545" name="グループ"/>
          <p:cNvGrpSpPr/>
          <p:nvPr/>
        </p:nvGrpSpPr>
        <p:grpSpPr>
          <a:xfrm>
            <a:off x="8201548" y="2831097"/>
            <a:ext cx="4884663" cy="1909353"/>
            <a:chOff x="-203562" y="-928462"/>
            <a:chExt cx="4884662" cy="1909351"/>
          </a:xfrm>
        </p:grpSpPr>
        <p:sp>
          <p:nvSpPr>
            <p:cNvPr id="543" name="半導体が核生成しやすく、…"/>
            <p:cNvSpPr txBox="1"/>
            <p:nvPr/>
          </p:nvSpPr>
          <p:spPr>
            <a:xfrm>
              <a:off x="367018" y="-928463"/>
              <a:ext cx="4314082" cy="1500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defRPr b="1" sz="2700" u="sng">
                  <a:solidFill>
                    <a:srgbClr val="222222"/>
                  </a:solidFill>
                  <a:latin typeface="Arial"/>
                  <a:ea typeface="Arial"/>
                  <a:cs typeface="Arial"/>
                  <a:sym typeface="Arial"/>
                </a:defRPr>
              </a:pPr>
              <a:r>
                <a:t>半導体が核生成しやすく、</a:t>
              </a:r>
            </a:p>
            <a:p>
              <a:pPr algn="l" defTabSz="457200">
                <a:defRPr b="1" sz="2700" u="sng">
                  <a:solidFill>
                    <a:srgbClr val="222222"/>
                  </a:solidFill>
                  <a:latin typeface="Arial"/>
                  <a:ea typeface="Arial"/>
                  <a:cs typeface="Arial"/>
                  <a:sym typeface="Arial"/>
                </a:defRPr>
              </a:pPr>
              <a:r>
                <a:t>転移の進行も早い</a:t>
              </a:r>
            </a:p>
            <a:p>
              <a:pPr algn="l" defTabSz="457200">
                <a:defRPr b="1" sz="2700" u="sng">
                  <a:solidFill>
                    <a:srgbClr val="222222"/>
                  </a:solidFill>
                  <a:latin typeface="Arial"/>
                  <a:ea typeface="Arial"/>
                  <a:cs typeface="Arial"/>
                  <a:sym typeface="Arial"/>
                </a:defRPr>
              </a:pPr>
              <a:r>
                <a:t>また室温で安定</a:t>
              </a:r>
            </a:p>
          </p:txBody>
        </p:sp>
        <p:sp>
          <p:nvSpPr>
            <p:cNvPr id="544" name="線"/>
            <p:cNvSpPr/>
            <p:nvPr/>
          </p:nvSpPr>
          <p:spPr>
            <a:xfrm flipV="1">
              <a:off x="-203563" y="176851"/>
              <a:ext cx="485407" cy="80403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553" name="グループ"/>
          <p:cNvGrpSpPr/>
          <p:nvPr/>
        </p:nvGrpSpPr>
        <p:grpSpPr>
          <a:xfrm>
            <a:off x="143928" y="3006542"/>
            <a:ext cx="2170650" cy="4287043"/>
            <a:chOff x="615357" y="0"/>
            <a:chExt cx="2170648" cy="4287042"/>
          </a:xfrm>
        </p:grpSpPr>
        <p:sp>
          <p:nvSpPr>
            <p:cNvPr id="546" name="均一にできた"/>
            <p:cNvSpPr txBox="1"/>
            <p:nvPr/>
          </p:nvSpPr>
          <p:spPr>
            <a:xfrm>
              <a:off x="615357" y="682425"/>
              <a:ext cx="1638301" cy="3556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sz="2000">
                  <a:solidFill>
                    <a:srgbClr val="222222"/>
                  </a:solidFill>
                  <a:latin typeface="Arial"/>
                  <a:ea typeface="Arial"/>
                  <a:cs typeface="Arial"/>
                  <a:sym typeface="Arial"/>
                </a:defRPr>
              </a:lvl1pPr>
            </a:lstStyle>
            <a:p>
              <a:pPr/>
              <a:r>
                <a:t>均一にできた</a:t>
              </a:r>
            </a:p>
          </p:txBody>
        </p:sp>
        <p:sp>
          <p:nvSpPr>
            <p:cNvPr id="547" name="線"/>
            <p:cNvSpPr/>
            <p:nvPr/>
          </p:nvSpPr>
          <p:spPr>
            <a:xfrm flipV="1">
              <a:off x="2260394" y="404807"/>
              <a:ext cx="436356" cy="4363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548" name="線"/>
            <p:cNvSpPr/>
            <p:nvPr/>
          </p:nvSpPr>
          <p:spPr>
            <a:xfrm>
              <a:off x="2308752" y="789690"/>
              <a:ext cx="368354" cy="98414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549" name="線"/>
            <p:cNvSpPr/>
            <p:nvPr/>
          </p:nvSpPr>
          <p:spPr>
            <a:xfrm flipV="1">
              <a:off x="2668394" y="0"/>
              <a:ext cx="1" cy="105413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550" name="線"/>
            <p:cNvSpPr/>
            <p:nvPr/>
          </p:nvSpPr>
          <p:spPr>
            <a:xfrm>
              <a:off x="2659005" y="1036472"/>
              <a:ext cx="12700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551" name="線"/>
            <p:cNvSpPr/>
            <p:nvPr/>
          </p:nvSpPr>
          <p:spPr>
            <a:xfrm>
              <a:off x="2659005" y="15848"/>
              <a:ext cx="12700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552" name="線"/>
            <p:cNvSpPr/>
            <p:nvPr/>
          </p:nvSpPr>
          <p:spPr>
            <a:xfrm>
              <a:off x="2270499" y="789690"/>
              <a:ext cx="424876" cy="34973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pic>
        <p:nvPicPr>
          <p:cNvPr id="554" name="四角形" descr="四角形"/>
          <p:cNvPicPr>
            <a:picLocks noChangeAspect="0"/>
          </p:cNvPicPr>
          <p:nvPr/>
        </p:nvPicPr>
        <p:blipFill>
          <a:blip r:embed="rId7">
            <a:extLst/>
          </a:blip>
          <a:stretch>
            <a:fillRect/>
          </a:stretch>
        </p:blipFill>
        <p:spPr>
          <a:xfrm>
            <a:off x="2279864" y="6913095"/>
            <a:ext cx="5858219" cy="741126"/>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3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39"/>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541"/>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554"/>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55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7" fill="hold">
                                  <p:stCondLst>
                                    <p:cond delay="0"/>
                                  </p:stCondLst>
                                  <p:iterate type="el" backwards="0">
                                    <p:tmAbs val="0"/>
                                  </p:iterate>
                                  <p:childTnLst>
                                    <p:set>
                                      <p:cBhvr>
                                        <p:cTn id="25" fill="hold"/>
                                        <p:tgtEl>
                                          <p:spTgt spid="545"/>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5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9" fill="hold">
                                  <p:stCondLst>
                                    <p:cond delay="0"/>
                                  </p:stCondLst>
                                  <p:iterate type="el" backwards="0">
                                    <p:tmAbs val="0"/>
                                  </p:iterate>
                                  <p:childTnLst>
                                    <p:set>
                                      <p:cBhvr>
                                        <p:cTn id="32" fill="hold"/>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4" grpId="5"/>
      <p:bldP build="whole" bldLvl="1" animBg="1" rev="0" advAuto="0" spid="532" grpId="9"/>
      <p:bldP build="whole" bldLvl="1" animBg="1" rev="0" advAuto="0" spid="553" grpId="6"/>
      <p:bldP build="whole" bldLvl="1" animBg="1" rev="0" advAuto="0" spid="545" grpId="7"/>
      <p:bldP build="whole" bldLvl="1" animBg="1" rev="0" advAuto="0" spid="539" grpId="3"/>
      <p:bldP build="whole" bldLvl="1" animBg="1" rev="0" advAuto="0" spid="541" grpId="4"/>
      <p:bldP build="whole" bldLvl="1" animBg="1" rev="0" advAuto="0" spid="537" grpId="2"/>
      <p:bldP build="whole" bldLvl="1" animBg="1" rev="0" advAuto="0" spid="535" grpId="1"/>
      <p:bldP build="whole" bldLvl="1" animBg="1" rev="0" advAuto="0" spid="527" grpId="8"/>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61" name="本研究の流れ"/>
          <p:cNvSpPr txBox="1"/>
          <p:nvPr/>
        </p:nvSpPr>
        <p:spPr>
          <a:xfrm>
            <a:off x="964357" y="741146"/>
            <a:ext cx="10464801" cy="10541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sz="4800">
                <a:solidFill>
                  <a:srgbClr val="222222"/>
                </a:solidFill>
                <a:latin typeface="Arial"/>
                <a:ea typeface="Arial"/>
                <a:cs typeface="Arial"/>
                <a:sym typeface="Arial"/>
              </a:defRPr>
            </a:lvl1pPr>
          </a:lstStyle>
          <a:p>
            <a:pPr/>
            <a:r>
              <a:t>本研究の流れ</a:t>
            </a:r>
          </a:p>
        </p:txBody>
      </p:sp>
      <p:grpSp>
        <p:nvGrpSpPr>
          <p:cNvPr id="585" name="Group 30"/>
          <p:cNvGrpSpPr/>
          <p:nvPr/>
        </p:nvGrpSpPr>
        <p:grpSpPr>
          <a:xfrm>
            <a:off x="-38677" y="3041672"/>
            <a:ext cx="7157218" cy="6722257"/>
            <a:chOff x="0" y="0"/>
            <a:chExt cx="7157217" cy="6722255"/>
          </a:xfrm>
        </p:grpSpPr>
        <p:sp>
          <p:nvSpPr>
            <p:cNvPr id="562" name="Freeform 5"/>
            <p:cNvSpPr/>
            <p:nvPr/>
          </p:nvSpPr>
          <p:spPr>
            <a:xfrm>
              <a:off x="0" y="-1"/>
              <a:ext cx="7157218" cy="6722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4" y="21521"/>
                  </a:moveTo>
                  <a:cubicBezTo>
                    <a:pt x="20683" y="15779"/>
                    <a:pt x="16652" y="11415"/>
                    <a:pt x="11591" y="11117"/>
                  </a:cubicBezTo>
                  <a:cubicBezTo>
                    <a:pt x="10566" y="11058"/>
                    <a:pt x="9509" y="11167"/>
                    <a:pt x="8478" y="11147"/>
                  </a:cubicBezTo>
                  <a:cubicBezTo>
                    <a:pt x="7478" y="11137"/>
                    <a:pt x="5435" y="11296"/>
                    <a:pt x="4720" y="10364"/>
                  </a:cubicBezTo>
                  <a:cubicBezTo>
                    <a:pt x="4593" y="10195"/>
                    <a:pt x="4511" y="9977"/>
                    <a:pt x="4479" y="9749"/>
                  </a:cubicBezTo>
                  <a:cubicBezTo>
                    <a:pt x="4454" y="9521"/>
                    <a:pt x="4479" y="9273"/>
                    <a:pt x="4568" y="9055"/>
                  </a:cubicBezTo>
                  <a:cubicBezTo>
                    <a:pt x="4625" y="8916"/>
                    <a:pt x="4720" y="8777"/>
                    <a:pt x="4840" y="8658"/>
                  </a:cubicBezTo>
                  <a:cubicBezTo>
                    <a:pt x="4960" y="8529"/>
                    <a:pt x="5106" y="8410"/>
                    <a:pt x="5270" y="8301"/>
                  </a:cubicBezTo>
                  <a:cubicBezTo>
                    <a:pt x="5909" y="7864"/>
                    <a:pt x="6801" y="7577"/>
                    <a:pt x="7276" y="7388"/>
                  </a:cubicBezTo>
                  <a:cubicBezTo>
                    <a:pt x="8276" y="7002"/>
                    <a:pt x="9307" y="6397"/>
                    <a:pt x="9623" y="5117"/>
                  </a:cubicBezTo>
                  <a:cubicBezTo>
                    <a:pt x="9794" y="4443"/>
                    <a:pt x="9743" y="3739"/>
                    <a:pt x="9452" y="3174"/>
                  </a:cubicBezTo>
                  <a:cubicBezTo>
                    <a:pt x="8889" y="2073"/>
                    <a:pt x="7858" y="1617"/>
                    <a:pt x="7023" y="1279"/>
                  </a:cubicBezTo>
                  <a:cubicBezTo>
                    <a:pt x="5960" y="853"/>
                    <a:pt x="4865" y="615"/>
                    <a:pt x="3777" y="426"/>
                  </a:cubicBezTo>
                  <a:cubicBezTo>
                    <a:pt x="2518" y="208"/>
                    <a:pt x="1265" y="60"/>
                    <a:pt x="0" y="0"/>
                  </a:cubicBezTo>
                  <a:cubicBezTo>
                    <a:pt x="0" y="2073"/>
                    <a:pt x="0" y="2073"/>
                    <a:pt x="0" y="2073"/>
                  </a:cubicBezTo>
                  <a:cubicBezTo>
                    <a:pt x="462" y="2142"/>
                    <a:pt x="848" y="2132"/>
                    <a:pt x="1310" y="2182"/>
                  </a:cubicBezTo>
                  <a:cubicBezTo>
                    <a:pt x="1455" y="2192"/>
                    <a:pt x="1696" y="2221"/>
                    <a:pt x="1847" y="2241"/>
                  </a:cubicBezTo>
                  <a:cubicBezTo>
                    <a:pt x="2524" y="2281"/>
                    <a:pt x="2917" y="2340"/>
                    <a:pt x="3587" y="2390"/>
                  </a:cubicBezTo>
                  <a:cubicBezTo>
                    <a:pt x="3701" y="2410"/>
                    <a:pt x="4176" y="2450"/>
                    <a:pt x="4328" y="2469"/>
                  </a:cubicBezTo>
                  <a:cubicBezTo>
                    <a:pt x="5087" y="2569"/>
                    <a:pt x="6245" y="2826"/>
                    <a:pt x="6409" y="3907"/>
                  </a:cubicBezTo>
                  <a:cubicBezTo>
                    <a:pt x="6498" y="4463"/>
                    <a:pt x="6232" y="4840"/>
                    <a:pt x="5720" y="5187"/>
                  </a:cubicBezTo>
                  <a:cubicBezTo>
                    <a:pt x="5549" y="5306"/>
                    <a:pt x="5365" y="5405"/>
                    <a:pt x="5169" y="5494"/>
                  </a:cubicBezTo>
                  <a:cubicBezTo>
                    <a:pt x="3638" y="6238"/>
                    <a:pt x="1854" y="6486"/>
                    <a:pt x="740" y="8509"/>
                  </a:cubicBezTo>
                  <a:cubicBezTo>
                    <a:pt x="639" y="8698"/>
                    <a:pt x="544" y="8896"/>
                    <a:pt x="456" y="9124"/>
                  </a:cubicBezTo>
                  <a:cubicBezTo>
                    <a:pt x="386" y="9342"/>
                    <a:pt x="335" y="9570"/>
                    <a:pt x="297" y="9818"/>
                  </a:cubicBezTo>
                  <a:cubicBezTo>
                    <a:pt x="234" y="10225"/>
                    <a:pt x="240" y="10661"/>
                    <a:pt x="329" y="11117"/>
                  </a:cubicBezTo>
                  <a:cubicBezTo>
                    <a:pt x="829" y="13636"/>
                    <a:pt x="3543" y="14370"/>
                    <a:pt x="5372" y="14727"/>
                  </a:cubicBezTo>
                  <a:cubicBezTo>
                    <a:pt x="6966" y="15035"/>
                    <a:pt x="8611" y="14995"/>
                    <a:pt x="10205" y="15283"/>
                  </a:cubicBezTo>
                  <a:cubicBezTo>
                    <a:pt x="11920" y="15590"/>
                    <a:pt x="13198" y="16860"/>
                    <a:pt x="13565" y="18327"/>
                  </a:cubicBezTo>
                  <a:cubicBezTo>
                    <a:pt x="13824" y="19369"/>
                    <a:pt x="13742" y="20529"/>
                    <a:pt x="13445" y="21600"/>
                  </a:cubicBezTo>
                  <a:cubicBezTo>
                    <a:pt x="21600" y="21600"/>
                    <a:pt x="21600" y="21600"/>
                    <a:pt x="21600" y="21600"/>
                  </a:cubicBezTo>
                  <a:cubicBezTo>
                    <a:pt x="21600" y="21580"/>
                    <a:pt x="21594" y="21550"/>
                    <a:pt x="21594" y="21521"/>
                  </a:cubicBezTo>
                  <a:close/>
                </a:path>
              </a:pathLst>
            </a:custGeom>
            <a:solidFill>
              <a:srgbClr val="404040"/>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63" name="Freeform 6"/>
            <p:cNvSpPr/>
            <p:nvPr/>
          </p:nvSpPr>
          <p:spPr>
            <a:xfrm>
              <a:off x="0" y="98561"/>
              <a:ext cx="7070638" cy="6623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9" y="21298"/>
                  </a:moveTo>
                  <a:cubicBezTo>
                    <a:pt x="21536" y="21228"/>
                    <a:pt x="21523" y="21157"/>
                    <a:pt x="21510" y="21087"/>
                  </a:cubicBezTo>
                  <a:cubicBezTo>
                    <a:pt x="21485" y="20966"/>
                    <a:pt x="21459" y="20835"/>
                    <a:pt x="21434" y="20714"/>
                  </a:cubicBezTo>
                  <a:cubicBezTo>
                    <a:pt x="21389" y="20543"/>
                    <a:pt x="21350" y="20362"/>
                    <a:pt x="21305" y="20191"/>
                  </a:cubicBezTo>
                  <a:cubicBezTo>
                    <a:pt x="21267" y="20060"/>
                    <a:pt x="21229" y="19929"/>
                    <a:pt x="21190" y="19798"/>
                  </a:cubicBezTo>
                  <a:cubicBezTo>
                    <a:pt x="21184" y="19768"/>
                    <a:pt x="21177" y="19738"/>
                    <a:pt x="21171" y="19718"/>
                  </a:cubicBezTo>
                  <a:cubicBezTo>
                    <a:pt x="21126" y="19567"/>
                    <a:pt x="21075" y="19426"/>
                    <a:pt x="21030" y="19275"/>
                  </a:cubicBezTo>
                  <a:cubicBezTo>
                    <a:pt x="20979" y="19144"/>
                    <a:pt x="20934" y="19003"/>
                    <a:pt x="20883" y="18872"/>
                  </a:cubicBezTo>
                  <a:cubicBezTo>
                    <a:pt x="20844" y="18772"/>
                    <a:pt x="20812" y="18671"/>
                    <a:pt x="20774" y="18580"/>
                  </a:cubicBezTo>
                  <a:cubicBezTo>
                    <a:pt x="20761" y="18550"/>
                    <a:pt x="20748" y="18520"/>
                    <a:pt x="20735" y="18490"/>
                  </a:cubicBezTo>
                  <a:cubicBezTo>
                    <a:pt x="20710" y="18419"/>
                    <a:pt x="20678" y="18359"/>
                    <a:pt x="20652" y="18289"/>
                  </a:cubicBezTo>
                  <a:cubicBezTo>
                    <a:pt x="20627" y="18238"/>
                    <a:pt x="20607" y="18188"/>
                    <a:pt x="20582" y="18127"/>
                  </a:cubicBezTo>
                  <a:cubicBezTo>
                    <a:pt x="20563" y="18087"/>
                    <a:pt x="20543" y="18047"/>
                    <a:pt x="20524" y="18007"/>
                  </a:cubicBezTo>
                  <a:cubicBezTo>
                    <a:pt x="20492" y="17936"/>
                    <a:pt x="20460" y="17866"/>
                    <a:pt x="20428" y="17795"/>
                  </a:cubicBezTo>
                  <a:cubicBezTo>
                    <a:pt x="20415" y="17775"/>
                    <a:pt x="20402" y="17745"/>
                    <a:pt x="20396" y="17725"/>
                  </a:cubicBezTo>
                  <a:cubicBezTo>
                    <a:pt x="20351" y="17644"/>
                    <a:pt x="20313" y="17554"/>
                    <a:pt x="20268" y="17473"/>
                  </a:cubicBezTo>
                  <a:cubicBezTo>
                    <a:pt x="20268" y="17463"/>
                    <a:pt x="20262" y="17463"/>
                    <a:pt x="20262" y="17453"/>
                  </a:cubicBezTo>
                  <a:cubicBezTo>
                    <a:pt x="20210" y="17352"/>
                    <a:pt x="20159" y="17262"/>
                    <a:pt x="20108" y="17171"/>
                  </a:cubicBezTo>
                  <a:cubicBezTo>
                    <a:pt x="20057" y="17071"/>
                    <a:pt x="19999" y="16970"/>
                    <a:pt x="19948" y="16879"/>
                  </a:cubicBezTo>
                  <a:cubicBezTo>
                    <a:pt x="19890" y="16779"/>
                    <a:pt x="19839" y="16688"/>
                    <a:pt x="19781" y="16598"/>
                  </a:cubicBezTo>
                  <a:cubicBezTo>
                    <a:pt x="19743" y="16537"/>
                    <a:pt x="19711" y="16487"/>
                    <a:pt x="19672" y="16426"/>
                  </a:cubicBezTo>
                  <a:cubicBezTo>
                    <a:pt x="19666" y="16416"/>
                    <a:pt x="19660" y="16406"/>
                    <a:pt x="19660" y="16406"/>
                  </a:cubicBezTo>
                  <a:cubicBezTo>
                    <a:pt x="19653" y="16396"/>
                    <a:pt x="19647" y="16386"/>
                    <a:pt x="19647" y="16386"/>
                  </a:cubicBezTo>
                  <a:cubicBezTo>
                    <a:pt x="19628" y="16356"/>
                    <a:pt x="19608" y="16326"/>
                    <a:pt x="19589" y="16296"/>
                  </a:cubicBezTo>
                  <a:cubicBezTo>
                    <a:pt x="19532" y="16205"/>
                    <a:pt x="19474" y="16125"/>
                    <a:pt x="19423" y="16044"/>
                  </a:cubicBezTo>
                  <a:cubicBezTo>
                    <a:pt x="19365" y="15963"/>
                    <a:pt x="19307" y="15883"/>
                    <a:pt x="19250" y="15802"/>
                  </a:cubicBezTo>
                  <a:cubicBezTo>
                    <a:pt x="19192" y="15722"/>
                    <a:pt x="19135" y="15641"/>
                    <a:pt x="19077" y="15571"/>
                  </a:cubicBezTo>
                  <a:cubicBezTo>
                    <a:pt x="19051" y="15531"/>
                    <a:pt x="19026" y="15490"/>
                    <a:pt x="18994" y="15450"/>
                  </a:cubicBezTo>
                  <a:cubicBezTo>
                    <a:pt x="18968" y="15420"/>
                    <a:pt x="18936" y="15380"/>
                    <a:pt x="18904" y="15339"/>
                  </a:cubicBezTo>
                  <a:cubicBezTo>
                    <a:pt x="18846" y="15269"/>
                    <a:pt x="18789" y="15199"/>
                    <a:pt x="18731" y="15128"/>
                  </a:cubicBezTo>
                  <a:cubicBezTo>
                    <a:pt x="18673" y="15058"/>
                    <a:pt x="18616" y="14987"/>
                    <a:pt x="18558" y="14927"/>
                  </a:cubicBezTo>
                  <a:cubicBezTo>
                    <a:pt x="18501" y="14856"/>
                    <a:pt x="18443" y="14786"/>
                    <a:pt x="18379" y="14725"/>
                  </a:cubicBezTo>
                  <a:cubicBezTo>
                    <a:pt x="18353" y="14695"/>
                    <a:pt x="18321" y="14655"/>
                    <a:pt x="18289" y="14625"/>
                  </a:cubicBezTo>
                  <a:cubicBezTo>
                    <a:pt x="18264" y="14595"/>
                    <a:pt x="18232" y="14564"/>
                    <a:pt x="18206" y="14534"/>
                  </a:cubicBezTo>
                  <a:cubicBezTo>
                    <a:pt x="18142" y="14474"/>
                    <a:pt x="18084" y="14413"/>
                    <a:pt x="18027" y="14353"/>
                  </a:cubicBezTo>
                  <a:cubicBezTo>
                    <a:pt x="17963" y="14293"/>
                    <a:pt x="17905" y="14232"/>
                    <a:pt x="17847" y="14172"/>
                  </a:cubicBezTo>
                  <a:cubicBezTo>
                    <a:pt x="17783" y="14111"/>
                    <a:pt x="17726" y="14061"/>
                    <a:pt x="17662" y="14001"/>
                  </a:cubicBezTo>
                  <a:cubicBezTo>
                    <a:pt x="17623" y="13971"/>
                    <a:pt x="17585" y="13930"/>
                    <a:pt x="17546" y="13890"/>
                  </a:cubicBezTo>
                  <a:cubicBezTo>
                    <a:pt x="17527" y="13870"/>
                    <a:pt x="17502" y="13860"/>
                    <a:pt x="17482" y="13840"/>
                  </a:cubicBezTo>
                  <a:cubicBezTo>
                    <a:pt x="17425" y="13789"/>
                    <a:pt x="17361" y="13729"/>
                    <a:pt x="17303" y="13679"/>
                  </a:cubicBezTo>
                  <a:cubicBezTo>
                    <a:pt x="17239" y="13628"/>
                    <a:pt x="17175" y="13578"/>
                    <a:pt x="17117" y="13528"/>
                  </a:cubicBezTo>
                  <a:cubicBezTo>
                    <a:pt x="17053" y="13477"/>
                    <a:pt x="16996" y="13427"/>
                    <a:pt x="16932" y="13387"/>
                  </a:cubicBezTo>
                  <a:cubicBezTo>
                    <a:pt x="16874" y="13336"/>
                    <a:pt x="16810" y="13286"/>
                    <a:pt x="16746" y="13246"/>
                  </a:cubicBezTo>
                  <a:cubicBezTo>
                    <a:pt x="16688" y="13196"/>
                    <a:pt x="16624" y="13155"/>
                    <a:pt x="16560" y="13105"/>
                  </a:cubicBezTo>
                  <a:cubicBezTo>
                    <a:pt x="16496" y="13065"/>
                    <a:pt x="16439" y="13024"/>
                    <a:pt x="16375" y="12984"/>
                  </a:cubicBezTo>
                  <a:cubicBezTo>
                    <a:pt x="16310" y="12934"/>
                    <a:pt x="16246" y="12894"/>
                    <a:pt x="16189" y="12853"/>
                  </a:cubicBezTo>
                  <a:cubicBezTo>
                    <a:pt x="16125" y="12813"/>
                    <a:pt x="16061" y="12773"/>
                    <a:pt x="15997" y="12743"/>
                  </a:cubicBezTo>
                  <a:cubicBezTo>
                    <a:pt x="15984" y="12733"/>
                    <a:pt x="15971" y="12722"/>
                    <a:pt x="15958" y="12712"/>
                  </a:cubicBezTo>
                  <a:cubicBezTo>
                    <a:pt x="15907" y="12682"/>
                    <a:pt x="15856" y="12652"/>
                    <a:pt x="15811" y="12622"/>
                  </a:cubicBezTo>
                  <a:cubicBezTo>
                    <a:pt x="15747" y="12592"/>
                    <a:pt x="15683" y="12551"/>
                    <a:pt x="15619" y="12521"/>
                  </a:cubicBezTo>
                  <a:cubicBezTo>
                    <a:pt x="15555" y="12481"/>
                    <a:pt x="15491" y="12451"/>
                    <a:pt x="15427" y="12410"/>
                  </a:cubicBezTo>
                  <a:cubicBezTo>
                    <a:pt x="15363" y="12380"/>
                    <a:pt x="15299" y="12350"/>
                    <a:pt x="15235" y="12310"/>
                  </a:cubicBezTo>
                  <a:cubicBezTo>
                    <a:pt x="15171" y="12280"/>
                    <a:pt x="15107" y="12249"/>
                    <a:pt x="15043" y="12219"/>
                  </a:cubicBezTo>
                  <a:cubicBezTo>
                    <a:pt x="14978" y="12189"/>
                    <a:pt x="14914" y="12159"/>
                    <a:pt x="14850" y="12129"/>
                  </a:cubicBezTo>
                  <a:cubicBezTo>
                    <a:pt x="14786" y="12098"/>
                    <a:pt x="14722" y="12078"/>
                    <a:pt x="14658" y="12048"/>
                  </a:cubicBezTo>
                  <a:cubicBezTo>
                    <a:pt x="14594" y="12018"/>
                    <a:pt x="14530" y="11988"/>
                    <a:pt x="14466" y="11968"/>
                  </a:cubicBezTo>
                  <a:cubicBezTo>
                    <a:pt x="14402" y="11937"/>
                    <a:pt x="14344" y="11917"/>
                    <a:pt x="14280" y="11897"/>
                  </a:cubicBezTo>
                  <a:cubicBezTo>
                    <a:pt x="14280" y="11897"/>
                    <a:pt x="14274" y="11887"/>
                    <a:pt x="14268" y="11887"/>
                  </a:cubicBezTo>
                  <a:cubicBezTo>
                    <a:pt x="14204" y="11867"/>
                    <a:pt x="14140" y="11837"/>
                    <a:pt x="14076" y="11817"/>
                  </a:cubicBezTo>
                  <a:cubicBezTo>
                    <a:pt x="14012" y="11796"/>
                    <a:pt x="13941" y="11776"/>
                    <a:pt x="13877" y="11756"/>
                  </a:cubicBezTo>
                  <a:cubicBezTo>
                    <a:pt x="13813" y="11726"/>
                    <a:pt x="13749" y="11706"/>
                    <a:pt x="13679" y="11686"/>
                  </a:cubicBezTo>
                  <a:cubicBezTo>
                    <a:pt x="13614" y="11666"/>
                    <a:pt x="13550" y="11645"/>
                    <a:pt x="13486" y="11635"/>
                  </a:cubicBezTo>
                  <a:cubicBezTo>
                    <a:pt x="13416" y="11615"/>
                    <a:pt x="13352" y="11595"/>
                    <a:pt x="13288" y="11575"/>
                  </a:cubicBezTo>
                  <a:cubicBezTo>
                    <a:pt x="13217" y="11565"/>
                    <a:pt x="13153" y="11545"/>
                    <a:pt x="13089" y="11525"/>
                  </a:cubicBezTo>
                  <a:cubicBezTo>
                    <a:pt x="13019" y="11515"/>
                    <a:pt x="12955" y="11495"/>
                    <a:pt x="12884" y="11484"/>
                  </a:cubicBezTo>
                  <a:cubicBezTo>
                    <a:pt x="12820" y="11464"/>
                    <a:pt x="12756" y="11454"/>
                    <a:pt x="12686" y="11444"/>
                  </a:cubicBezTo>
                  <a:cubicBezTo>
                    <a:pt x="12641" y="11434"/>
                    <a:pt x="12603" y="11424"/>
                    <a:pt x="12558" y="11414"/>
                  </a:cubicBezTo>
                  <a:cubicBezTo>
                    <a:pt x="12532" y="11414"/>
                    <a:pt x="12507" y="11414"/>
                    <a:pt x="12487" y="11404"/>
                  </a:cubicBezTo>
                  <a:cubicBezTo>
                    <a:pt x="12417" y="11394"/>
                    <a:pt x="12353" y="11384"/>
                    <a:pt x="12282" y="11374"/>
                  </a:cubicBezTo>
                  <a:cubicBezTo>
                    <a:pt x="12218" y="11364"/>
                    <a:pt x="12148" y="11354"/>
                    <a:pt x="12084" y="11344"/>
                  </a:cubicBezTo>
                  <a:cubicBezTo>
                    <a:pt x="12014" y="11333"/>
                    <a:pt x="11949" y="11323"/>
                    <a:pt x="11879" y="11323"/>
                  </a:cubicBezTo>
                  <a:cubicBezTo>
                    <a:pt x="11815" y="11313"/>
                    <a:pt x="11751" y="11303"/>
                    <a:pt x="11681" y="11303"/>
                  </a:cubicBezTo>
                  <a:cubicBezTo>
                    <a:pt x="11681" y="11303"/>
                    <a:pt x="11681" y="11303"/>
                    <a:pt x="11674" y="11303"/>
                  </a:cubicBezTo>
                  <a:cubicBezTo>
                    <a:pt x="11610" y="11293"/>
                    <a:pt x="11540" y="11293"/>
                    <a:pt x="11476" y="11283"/>
                  </a:cubicBezTo>
                  <a:cubicBezTo>
                    <a:pt x="11405" y="11283"/>
                    <a:pt x="11335" y="11283"/>
                    <a:pt x="11271" y="11273"/>
                  </a:cubicBezTo>
                  <a:cubicBezTo>
                    <a:pt x="11200" y="11273"/>
                    <a:pt x="11130" y="11273"/>
                    <a:pt x="11059" y="11273"/>
                  </a:cubicBezTo>
                  <a:cubicBezTo>
                    <a:pt x="10995" y="11273"/>
                    <a:pt x="10925" y="11273"/>
                    <a:pt x="10854" y="11273"/>
                  </a:cubicBezTo>
                  <a:cubicBezTo>
                    <a:pt x="10842" y="11273"/>
                    <a:pt x="10822" y="11273"/>
                    <a:pt x="10803" y="11273"/>
                  </a:cubicBezTo>
                  <a:cubicBezTo>
                    <a:pt x="10650" y="11273"/>
                    <a:pt x="10650" y="11273"/>
                    <a:pt x="10650" y="11273"/>
                  </a:cubicBezTo>
                  <a:cubicBezTo>
                    <a:pt x="10445" y="11283"/>
                    <a:pt x="10445" y="11283"/>
                    <a:pt x="10445" y="11283"/>
                  </a:cubicBezTo>
                  <a:cubicBezTo>
                    <a:pt x="10233" y="11283"/>
                    <a:pt x="10233" y="11283"/>
                    <a:pt x="10233" y="11283"/>
                  </a:cubicBezTo>
                  <a:cubicBezTo>
                    <a:pt x="10028" y="11293"/>
                    <a:pt x="10028" y="11293"/>
                    <a:pt x="10028" y="11293"/>
                  </a:cubicBezTo>
                  <a:cubicBezTo>
                    <a:pt x="9823" y="11303"/>
                    <a:pt x="9823" y="11303"/>
                    <a:pt x="9823" y="11303"/>
                  </a:cubicBezTo>
                  <a:cubicBezTo>
                    <a:pt x="9612" y="11303"/>
                    <a:pt x="9612" y="11303"/>
                    <a:pt x="9612" y="11303"/>
                  </a:cubicBezTo>
                  <a:cubicBezTo>
                    <a:pt x="9407" y="11313"/>
                    <a:pt x="9407" y="11313"/>
                    <a:pt x="9407" y="11313"/>
                  </a:cubicBezTo>
                  <a:cubicBezTo>
                    <a:pt x="9202" y="11323"/>
                    <a:pt x="9202" y="11323"/>
                    <a:pt x="9202" y="11323"/>
                  </a:cubicBezTo>
                  <a:cubicBezTo>
                    <a:pt x="9055" y="11323"/>
                    <a:pt x="9055" y="11323"/>
                    <a:pt x="9055" y="11323"/>
                  </a:cubicBezTo>
                  <a:cubicBezTo>
                    <a:pt x="8991" y="11323"/>
                    <a:pt x="8991" y="11323"/>
                    <a:pt x="8991" y="11323"/>
                  </a:cubicBezTo>
                  <a:cubicBezTo>
                    <a:pt x="8837" y="11333"/>
                    <a:pt x="8837" y="11333"/>
                    <a:pt x="8837" y="11333"/>
                  </a:cubicBezTo>
                  <a:cubicBezTo>
                    <a:pt x="8786" y="11333"/>
                    <a:pt x="8786" y="11333"/>
                    <a:pt x="8786" y="11333"/>
                  </a:cubicBezTo>
                  <a:cubicBezTo>
                    <a:pt x="8728" y="11333"/>
                    <a:pt x="8728" y="11333"/>
                    <a:pt x="8728" y="11333"/>
                  </a:cubicBezTo>
                  <a:cubicBezTo>
                    <a:pt x="8703" y="11333"/>
                    <a:pt x="8703" y="11333"/>
                    <a:pt x="8703" y="11333"/>
                  </a:cubicBezTo>
                  <a:cubicBezTo>
                    <a:pt x="8690" y="11333"/>
                    <a:pt x="8690" y="11333"/>
                    <a:pt x="8690" y="11333"/>
                  </a:cubicBezTo>
                  <a:cubicBezTo>
                    <a:pt x="8671" y="11333"/>
                    <a:pt x="8671" y="11333"/>
                    <a:pt x="8671" y="11333"/>
                  </a:cubicBezTo>
                  <a:cubicBezTo>
                    <a:pt x="8620" y="11333"/>
                    <a:pt x="8620" y="11333"/>
                    <a:pt x="8620" y="11333"/>
                  </a:cubicBezTo>
                  <a:cubicBezTo>
                    <a:pt x="8607" y="11333"/>
                    <a:pt x="8594" y="11333"/>
                    <a:pt x="8581" y="11333"/>
                  </a:cubicBezTo>
                  <a:cubicBezTo>
                    <a:pt x="8511" y="11333"/>
                    <a:pt x="8440" y="11333"/>
                    <a:pt x="8370" y="11333"/>
                  </a:cubicBezTo>
                  <a:cubicBezTo>
                    <a:pt x="8306" y="11333"/>
                    <a:pt x="8242" y="11333"/>
                    <a:pt x="8178" y="11333"/>
                  </a:cubicBezTo>
                  <a:cubicBezTo>
                    <a:pt x="8178" y="11333"/>
                    <a:pt x="8171" y="11333"/>
                    <a:pt x="8165" y="11333"/>
                  </a:cubicBezTo>
                  <a:cubicBezTo>
                    <a:pt x="8094" y="11333"/>
                    <a:pt x="8030" y="11333"/>
                    <a:pt x="7960" y="11333"/>
                  </a:cubicBezTo>
                  <a:cubicBezTo>
                    <a:pt x="7889" y="11333"/>
                    <a:pt x="7819" y="11333"/>
                    <a:pt x="7755" y="11333"/>
                  </a:cubicBezTo>
                  <a:cubicBezTo>
                    <a:pt x="7685" y="11333"/>
                    <a:pt x="7614" y="11333"/>
                    <a:pt x="7544" y="11333"/>
                  </a:cubicBezTo>
                  <a:cubicBezTo>
                    <a:pt x="7480" y="11333"/>
                    <a:pt x="7409" y="11333"/>
                    <a:pt x="7339" y="11333"/>
                  </a:cubicBezTo>
                  <a:cubicBezTo>
                    <a:pt x="7332" y="11333"/>
                    <a:pt x="7320" y="11333"/>
                    <a:pt x="7307" y="11333"/>
                  </a:cubicBezTo>
                  <a:cubicBezTo>
                    <a:pt x="7249" y="11333"/>
                    <a:pt x="7191" y="11333"/>
                    <a:pt x="7134" y="11323"/>
                  </a:cubicBezTo>
                  <a:cubicBezTo>
                    <a:pt x="7070" y="11323"/>
                    <a:pt x="6999" y="11323"/>
                    <a:pt x="6929" y="11323"/>
                  </a:cubicBezTo>
                  <a:cubicBezTo>
                    <a:pt x="6865" y="11313"/>
                    <a:pt x="6794" y="11313"/>
                    <a:pt x="6724" y="11303"/>
                  </a:cubicBezTo>
                  <a:cubicBezTo>
                    <a:pt x="6660" y="11303"/>
                    <a:pt x="6590" y="11293"/>
                    <a:pt x="6525" y="11293"/>
                  </a:cubicBezTo>
                  <a:cubicBezTo>
                    <a:pt x="6493" y="11283"/>
                    <a:pt x="6461" y="11283"/>
                    <a:pt x="6436" y="11283"/>
                  </a:cubicBezTo>
                  <a:cubicBezTo>
                    <a:pt x="6397" y="11273"/>
                    <a:pt x="6359" y="11273"/>
                    <a:pt x="6321" y="11263"/>
                  </a:cubicBezTo>
                  <a:cubicBezTo>
                    <a:pt x="6250" y="11253"/>
                    <a:pt x="6186" y="11243"/>
                    <a:pt x="6116" y="11233"/>
                  </a:cubicBezTo>
                  <a:cubicBezTo>
                    <a:pt x="6052" y="11223"/>
                    <a:pt x="5981" y="11213"/>
                    <a:pt x="5917" y="11203"/>
                  </a:cubicBezTo>
                  <a:cubicBezTo>
                    <a:pt x="5853" y="11182"/>
                    <a:pt x="5783" y="11172"/>
                    <a:pt x="5719" y="11152"/>
                  </a:cubicBezTo>
                  <a:cubicBezTo>
                    <a:pt x="5667" y="11142"/>
                    <a:pt x="5623" y="11122"/>
                    <a:pt x="5571" y="11112"/>
                  </a:cubicBezTo>
                  <a:cubicBezTo>
                    <a:pt x="5552" y="11102"/>
                    <a:pt x="5539" y="11102"/>
                    <a:pt x="5520" y="11092"/>
                  </a:cubicBezTo>
                  <a:cubicBezTo>
                    <a:pt x="5456" y="11072"/>
                    <a:pt x="5392" y="11042"/>
                    <a:pt x="5328" y="11021"/>
                  </a:cubicBezTo>
                  <a:cubicBezTo>
                    <a:pt x="5270" y="10991"/>
                    <a:pt x="5213" y="10971"/>
                    <a:pt x="5155" y="10941"/>
                  </a:cubicBezTo>
                  <a:cubicBezTo>
                    <a:pt x="5149" y="10941"/>
                    <a:pt x="5142" y="10931"/>
                    <a:pt x="5136" y="10931"/>
                  </a:cubicBezTo>
                  <a:cubicBezTo>
                    <a:pt x="5072" y="10891"/>
                    <a:pt x="5008" y="10860"/>
                    <a:pt x="4944" y="10820"/>
                  </a:cubicBezTo>
                  <a:cubicBezTo>
                    <a:pt x="4880" y="10770"/>
                    <a:pt x="4816" y="10730"/>
                    <a:pt x="4758" y="10669"/>
                  </a:cubicBezTo>
                  <a:cubicBezTo>
                    <a:pt x="4758" y="10669"/>
                    <a:pt x="4758" y="10669"/>
                    <a:pt x="4758" y="10669"/>
                  </a:cubicBezTo>
                  <a:cubicBezTo>
                    <a:pt x="4745" y="10659"/>
                    <a:pt x="4726" y="10649"/>
                    <a:pt x="4713" y="10629"/>
                  </a:cubicBezTo>
                  <a:cubicBezTo>
                    <a:pt x="4700" y="10619"/>
                    <a:pt x="4681" y="10599"/>
                    <a:pt x="4668" y="10589"/>
                  </a:cubicBezTo>
                  <a:cubicBezTo>
                    <a:pt x="4624" y="10538"/>
                    <a:pt x="4624" y="10538"/>
                    <a:pt x="4624" y="10538"/>
                  </a:cubicBezTo>
                  <a:cubicBezTo>
                    <a:pt x="4611" y="10518"/>
                    <a:pt x="4598" y="10498"/>
                    <a:pt x="4579" y="10488"/>
                  </a:cubicBezTo>
                  <a:cubicBezTo>
                    <a:pt x="4579" y="10488"/>
                    <a:pt x="4579" y="10488"/>
                    <a:pt x="4579" y="10488"/>
                  </a:cubicBezTo>
                  <a:cubicBezTo>
                    <a:pt x="4560" y="10458"/>
                    <a:pt x="4560" y="10458"/>
                    <a:pt x="4560" y="10458"/>
                  </a:cubicBezTo>
                  <a:cubicBezTo>
                    <a:pt x="4540" y="10428"/>
                    <a:pt x="4540" y="10428"/>
                    <a:pt x="4540" y="10428"/>
                  </a:cubicBezTo>
                  <a:cubicBezTo>
                    <a:pt x="4508" y="10387"/>
                    <a:pt x="4508" y="10387"/>
                    <a:pt x="4508" y="10387"/>
                  </a:cubicBezTo>
                  <a:cubicBezTo>
                    <a:pt x="4502" y="10377"/>
                    <a:pt x="4495" y="10367"/>
                    <a:pt x="4489" y="10357"/>
                  </a:cubicBezTo>
                  <a:cubicBezTo>
                    <a:pt x="4483" y="10337"/>
                    <a:pt x="4470" y="10317"/>
                    <a:pt x="4457" y="10297"/>
                  </a:cubicBezTo>
                  <a:cubicBezTo>
                    <a:pt x="4451" y="10287"/>
                    <a:pt x="4444" y="10267"/>
                    <a:pt x="4438" y="10256"/>
                  </a:cubicBezTo>
                  <a:cubicBezTo>
                    <a:pt x="4380" y="10136"/>
                    <a:pt x="4329" y="9995"/>
                    <a:pt x="4297" y="9844"/>
                  </a:cubicBezTo>
                  <a:cubicBezTo>
                    <a:pt x="4291" y="9793"/>
                    <a:pt x="4278" y="9753"/>
                    <a:pt x="4271" y="9703"/>
                  </a:cubicBezTo>
                  <a:cubicBezTo>
                    <a:pt x="4239" y="9492"/>
                    <a:pt x="4246" y="9260"/>
                    <a:pt x="4284" y="9049"/>
                  </a:cubicBezTo>
                  <a:cubicBezTo>
                    <a:pt x="4297" y="8998"/>
                    <a:pt x="4310" y="8948"/>
                    <a:pt x="4323" y="8898"/>
                  </a:cubicBezTo>
                  <a:cubicBezTo>
                    <a:pt x="4329" y="8878"/>
                    <a:pt x="4335" y="8847"/>
                    <a:pt x="4342" y="8827"/>
                  </a:cubicBezTo>
                  <a:cubicBezTo>
                    <a:pt x="4374" y="8747"/>
                    <a:pt x="4374" y="8747"/>
                    <a:pt x="4374" y="8747"/>
                  </a:cubicBezTo>
                  <a:cubicBezTo>
                    <a:pt x="4406" y="8656"/>
                    <a:pt x="4451" y="8576"/>
                    <a:pt x="4502" y="8495"/>
                  </a:cubicBezTo>
                  <a:cubicBezTo>
                    <a:pt x="4502" y="8495"/>
                    <a:pt x="4502" y="8495"/>
                    <a:pt x="4502" y="8495"/>
                  </a:cubicBezTo>
                  <a:cubicBezTo>
                    <a:pt x="4553" y="8415"/>
                    <a:pt x="4604" y="8344"/>
                    <a:pt x="4662" y="8274"/>
                  </a:cubicBezTo>
                  <a:cubicBezTo>
                    <a:pt x="4694" y="8243"/>
                    <a:pt x="4720" y="8213"/>
                    <a:pt x="4752" y="8183"/>
                  </a:cubicBezTo>
                  <a:cubicBezTo>
                    <a:pt x="4784" y="8153"/>
                    <a:pt x="4816" y="8123"/>
                    <a:pt x="4841" y="8092"/>
                  </a:cubicBezTo>
                  <a:cubicBezTo>
                    <a:pt x="4892" y="8052"/>
                    <a:pt x="4944" y="8012"/>
                    <a:pt x="4989" y="7972"/>
                  </a:cubicBezTo>
                  <a:cubicBezTo>
                    <a:pt x="5065" y="7911"/>
                    <a:pt x="5142" y="7851"/>
                    <a:pt x="5219" y="7801"/>
                  </a:cubicBezTo>
                  <a:cubicBezTo>
                    <a:pt x="5225" y="7801"/>
                    <a:pt x="5232" y="7801"/>
                    <a:pt x="5232" y="7790"/>
                  </a:cubicBezTo>
                  <a:cubicBezTo>
                    <a:pt x="5302" y="7750"/>
                    <a:pt x="5379" y="7700"/>
                    <a:pt x="5450" y="7660"/>
                  </a:cubicBezTo>
                  <a:cubicBezTo>
                    <a:pt x="5526" y="7619"/>
                    <a:pt x="5597" y="7579"/>
                    <a:pt x="5674" y="7539"/>
                  </a:cubicBezTo>
                  <a:cubicBezTo>
                    <a:pt x="5751" y="7499"/>
                    <a:pt x="5821" y="7458"/>
                    <a:pt x="5898" y="7428"/>
                  </a:cubicBezTo>
                  <a:cubicBezTo>
                    <a:pt x="5949" y="7398"/>
                    <a:pt x="6007" y="7378"/>
                    <a:pt x="6058" y="7348"/>
                  </a:cubicBezTo>
                  <a:cubicBezTo>
                    <a:pt x="6077" y="7348"/>
                    <a:pt x="6096" y="7338"/>
                    <a:pt x="6116" y="7327"/>
                  </a:cubicBezTo>
                  <a:cubicBezTo>
                    <a:pt x="6192" y="7297"/>
                    <a:pt x="6263" y="7257"/>
                    <a:pt x="6340" y="7227"/>
                  </a:cubicBezTo>
                  <a:cubicBezTo>
                    <a:pt x="6410" y="7197"/>
                    <a:pt x="6487" y="7166"/>
                    <a:pt x="6557" y="7146"/>
                  </a:cubicBezTo>
                  <a:cubicBezTo>
                    <a:pt x="6634" y="7116"/>
                    <a:pt x="6705" y="7086"/>
                    <a:pt x="6775" y="7056"/>
                  </a:cubicBezTo>
                  <a:cubicBezTo>
                    <a:pt x="6820" y="7036"/>
                    <a:pt x="6858" y="7026"/>
                    <a:pt x="6903" y="7005"/>
                  </a:cubicBezTo>
                  <a:cubicBezTo>
                    <a:pt x="6935" y="6995"/>
                    <a:pt x="6967" y="6985"/>
                    <a:pt x="6999" y="6975"/>
                  </a:cubicBezTo>
                  <a:cubicBezTo>
                    <a:pt x="7070" y="6945"/>
                    <a:pt x="7140" y="6915"/>
                    <a:pt x="7217" y="6885"/>
                  </a:cubicBezTo>
                  <a:cubicBezTo>
                    <a:pt x="7255" y="6875"/>
                    <a:pt x="7288" y="6864"/>
                    <a:pt x="7326" y="6844"/>
                  </a:cubicBezTo>
                  <a:cubicBezTo>
                    <a:pt x="7364" y="6834"/>
                    <a:pt x="7396" y="6814"/>
                    <a:pt x="7435" y="6804"/>
                  </a:cubicBezTo>
                  <a:cubicBezTo>
                    <a:pt x="7512" y="6774"/>
                    <a:pt x="7582" y="6734"/>
                    <a:pt x="7659" y="6703"/>
                  </a:cubicBezTo>
                  <a:cubicBezTo>
                    <a:pt x="7685" y="6693"/>
                    <a:pt x="7717" y="6673"/>
                    <a:pt x="7749" y="6663"/>
                  </a:cubicBezTo>
                  <a:cubicBezTo>
                    <a:pt x="7793" y="6643"/>
                    <a:pt x="7838" y="6623"/>
                    <a:pt x="7877" y="6593"/>
                  </a:cubicBezTo>
                  <a:cubicBezTo>
                    <a:pt x="7954" y="6563"/>
                    <a:pt x="8030" y="6522"/>
                    <a:pt x="8101" y="6472"/>
                  </a:cubicBezTo>
                  <a:cubicBezTo>
                    <a:pt x="8178" y="6432"/>
                    <a:pt x="8254" y="6381"/>
                    <a:pt x="8331" y="6331"/>
                  </a:cubicBezTo>
                  <a:cubicBezTo>
                    <a:pt x="8408" y="6281"/>
                    <a:pt x="8485" y="6230"/>
                    <a:pt x="8562" y="6170"/>
                  </a:cubicBezTo>
                  <a:cubicBezTo>
                    <a:pt x="8562" y="6160"/>
                    <a:pt x="8568" y="6160"/>
                    <a:pt x="8568" y="6160"/>
                  </a:cubicBezTo>
                  <a:cubicBezTo>
                    <a:pt x="8645" y="6100"/>
                    <a:pt x="8722" y="6029"/>
                    <a:pt x="8799" y="5959"/>
                  </a:cubicBezTo>
                  <a:cubicBezTo>
                    <a:pt x="8850" y="5908"/>
                    <a:pt x="8901" y="5858"/>
                    <a:pt x="8946" y="5798"/>
                  </a:cubicBezTo>
                  <a:cubicBezTo>
                    <a:pt x="8985" y="5757"/>
                    <a:pt x="9017" y="5717"/>
                    <a:pt x="9049" y="5677"/>
                  </a:cubicBezTo>
                  <a:cubicBezTo>
                    <a:pt x="9132" y="5576"/>
                    <a:pt x="9202" y="5455"/>
                    <a:pt x="9273" y="5325"/>
                  </a:cubicBezTo>
                  <a:cubicBezTo>
                    <a:pt x="9292" y="5294"/>
                    <a:pt x="9305" y="5264"/>
                    <a:pt x="9324" y="5224"/>
                  </a:cubicBezTo>
                  <a:cubicBezTo>
                    <a:pt x="9350" y="5163"/>
                    <a:pt x="9375" y="5103"/>
                    <a:pt x="9401" y="5043"/>
                  </a:cubicBezTo>
                  <a:cubicBezTo>
                    <a:pt x="9407" y="5012"/>
                    <a:pt x="9420" y="4992"/>
                    <a:pt x="9426" y="4962"/>
                  </a:cubicBezTo>
                  <a:cubicBezTo>
                    <a:pt x="9433" y="4932"/>
                    <a:pt x="9446" y="4912"/>
                    <a:pt x="9452" y="4882"/>
                  </a:cubicBezTo>
                  <a:cubicBezTo>
                    <a:pt x="9471" y="4801"/>
                    <a:pt x="9471" y="4801"/>
                    <a:pt x="9471" y="4801"/>
                  </a:cubicBezTo>
                  <a:cubicBezTo>
                    <a:pt x="9478" y="4771"/>
                    <a:pt x="9484" y="4751"/>
                    <a:pt x="9490" y="4721"/>
                  </a:cubicBezTo>
                  <a:cubicBezTo>
                    <a:pt x="9542" y="4499"/>
                    <a:pt x="9574" y="4268"/>
                    <a:pt x="9567" y="4036"/>
                  </a:cubicBezTo>
                  <a:cubicBezTo>
                    <a:pt x="9567" y="4026"/>
                    <a:pt x="9567" y="4026"/>
                    <a:pt x="9567" y="4026"/>
                  </a:cubicBezTo>
                  <a:cubicBezTo>
                    <a:pt x="9567" y="4026"/>
                    <a:pt x="9567" y="4026"/>
                    <a:pt x="9567" y="4026"/>
                  </a:cubicBezTo>
                  <a:cubicBezTo>
                    <a:pt x="9561" y="3946"/>
                    <a:pt x="9580" y="3986"/>
                    <a:pt x="9548" y="3785"/>
                  </a:cubicBezTo>
                  <a:cubicBezTo>
                    <a:pt x="9522" y="3603"/>
                    <a:pt x="9458" y="3452"/>
                    <a:pt x="9407" y="3291"/>
                  </a:cubicBezTo>
                  <a:cubicBezTo>
                    <a:pt x="9369" y="3181"/>
                    <a:pt x="9324" y="3070"/>
                    <a:pt x="9273" y="2969"/>
                  </a:cubicBezTo>
                  <a:cubicBezTo>
                    <a:pt x="9266" y="2949"/>
                    <a:pt x="9260" y="2939"/>
                    <a:pt x="9253" y="2929"/>
                  </a:cubicBezTo>
                  <a:cubicBezTo>
                    <a:pt x="9202" y="2828"/>
                    <a:pt x="9151" y="2728"/>
                    <a:pt x="9093" y="2637"/>
                  </a:cubicBezTo>
                  <a:cubicBezTo>
                    <a:pt x="9093" y="2637"/>
                    <a:pt x="9087" y="2637"/>
                    <a:pt x="9087" y="2637"/>
                  </a:cubicBezTo>
                  <a:cubicBezTo>
                    <a:pt x="9081" y="2627"/>
                    <a:pt x="9074" y="2617"/>
                    <a:pt x="9068" y="2597"/>
                  </a:cubicBezTo>
                  <a:cubicBezTo>
                    <a:pt x="9010" y="2516"/>
                    <a:pt x="8953" y="2446"/>
                    <a:pt x="8895" y="2375"/>
                  </a:cubicBezTo>
                  <a:cubicBezTo>
                    <a:pt x="8837" y="2305"/>
                    <a:pt x="8780" y="2234"/>
                    <a:pt x="8716" y="2184"/>
                  </a:cubicBezTo>
                  <a:cubicBezTo>
                    <a:pt x="8709" y="2174"/>
                    <a:pt x="8703" y="2164"/>
                    <a:pt x="8696" y="2164"/>
                  </a:cubicBezTo>
                  <a:cubicBezTo>
                    <a:pt x="8645" y="2114"/>
                    <a:pt x="8587" y="2063"/>
                    <a:pt x="8536" y="2013"/>
                  </a:cubicBezTo>
                  <a:cubicBezTo>
                    <a:pt x="8472" y="1963"/>
                    <a:pt x="8415" y="1912"/>
                    <a:pt x="8351" y="1872"/>
                  </a:cubicBezTo>
                  <a:cubicBezTo>
                    <a:pt x="8287" y="1832"/>
                    <a:pt x="8229" y="1782"/>
                    <a:pt x="8165" y="1741"/>
                  </a:cubicBezTo>
                  <a:cubicBezTo>
                    <a:pt x="8120" y="1721"/>
                    <a:pt x="8082" y="1691"/>
                    <a:pt x="8037" y="1671"/>
                  </a:cubicBezTo>
                  <a:cubicBezTo>
                    <a:pt x="8018" y="1661"/>
                    <a:pt x="7992" y="1641"/>
                    <a:pt x="7973" y="1631"/>
                  </a:cubicBezTo>
                  <a:cubicBezTo>
                    <a:pt x="7909" y="1600"/>
                    <a:pt x="7845" y="1560"/>
                    <a:pt x="7781" y="1530"/>
                  </a:cubicBezTo>
                  <a:cubicBezTo>
                    <a:pt x="7717" y="1500"/>
                    <a:pt x="7653" y="1470"/>
                    <a:pt x="7588" y="1439"/>
                  </a:cubicBezTo>
                  <a:cubicBezTo>
                    <a:pt x="7524" y="1409"/>
                    <a:pt x="7460" y="1379"/>
                    <a:pt x="7396" y="1359"/>
                  </a:cubicBezTo>
                  <a:cubicBezTo>
                    <a:pt x="7377" y="1349"/>
                    <a:pt x="7358" y="1339"/>
                    <a:pt x="7339" y="1329"/>
                  </a:cubicBezTo>
                  <a:cubicBezTo>
                    <a:pt x="7294" y="1308"/>
                    <a:pt x="7249" y="1288"/>
                    <a:pt x="7204" y="1278"/>
                  </a:cubicBezTo>
                  <a:cubicBezTo>
                    <a:pt x="7140" y="1248"/>
                    <a:pt x="7070" y="1218"/>
                    <a:pt x="7006" y="1198"/>
                  </a:cubicBezTo>
                  <a:cubicBezTo>
                    <a:pt x="6999" y="1188"/>
                    <a:pt x="6993" y="1188"/>
                    <a:pt x="6987" y="1188"/>
                  </a:cubicBezTo>
                  <a:cubicBezTo>
                    <a:pt x="6814" y="1117"/>
                    <a:pt x="6814" y="1117"/>
                    <a:pt x="6814" y="1117"/>
                  </a:cubicBezTo>
                  <a:cubicBezTo>
                    <a:pt x="6634" y="1047"/>
                    <a:pt x="6634" y="1047"/>
                    <a:pt x="6634" y="1047"/>
                  </a:cubicBezTo>
                  <a:cubicBezTo>
                    <a:pt x="6622" y="1037"/>
                    <a:pt x="6622" y="1037"/>
                    <a:pt x="6622" y="1037"/>
                  </a:cubicBezTo>
                  <a:cubicBezTo>
                    <a:pt x="6590" y="1027"/>
                    <a:pt x="6590" y="1027"/>
                    <a:pt x="6590" y="1027"/>
                  </a:cubicBezTo>
                  <a:cubicBezTo>
                    <a:pt x="6564" y="1017"/>
                    <a:pt x="6564" y="1017"/>
                    <a:pt x="6564" y="1017"/>
                  </a:cubicBezTo>
                  <a:cubicBezTo>
                    <a:pt x="6557" y="1017"/>
                    <a:pt x="6551" y="1007"/>
                    <a:pt x="6545" y="1007"/>
                  </a:cubicBezTo>
                  <a:cubicBezTo>
                    <a:pt x="6455" y="986"/>
                    <a:pt x="6455" y="986"/>
                    <a:pt x="6455" y="986"/>
                  </a:cubicBezTo>
                  <a:cubicBezTo>
                    <a:pt x="6442" y="976"/>
                    <a:pt x="6436" y="976"/>
                    <a:pt x="6423" y="976"/>
                  </a:cubicBezTo>
                  <a:cubicBezTo>
                    <a:pt x="6372" y="956"/>
                    <a:pt x="6321" y="946"/>
                    <a:pt x="6276" y="926"/>
                  </a:cubicBezTo>
                  <a:cubicBezTo>
                    <a:pt x="6257" y="926"/>
                    <a:pt x="6244" y="916"/>
                    <a:pt x="6224" y="916"/>
                  </a:cubicBezTo>
                  <a:cubicBezTo>
                    <a:pt x="6160" y="896"/>
                    <a:pt x="6090" y="876"/>
                    <a:pt x="6026" y="866"/>
                  </a:cubicBezTo>
                  <a:cubicBezTo>
                    <a:pt x="5988" y="856"/>
                    <a:pt x="5949" y="845"/>
                    <a:pt x="5911" y="835"/>
                  </a:cubicBezTo>
                  <a:cubicBezTo>
                    <a:pt x="5885" y="825"/>
                    <a:pt x="5859" y="815"/>
                    <a:pt x="5827" y="815"/>
                  </a:cubicBezTo>
                  <a:cubicBezTo>
                    <a:pt x="5763" y="795"/>
                    <a:pt x="5693" y="785"/>
                    <a:pt x="5629" y="765"/>
                  </a:cubicBezTo>
                  <a:cubicBezTo>
                    <a:pt x="5565" y="755"/>
                    <a:pt x="5494" y="735"/>
                    <a:pt x="5430" y="725"/>
                  </a:cubicBezTo>
                  <a:cubicBezTo>
                    <a:pt x="5360" y="705"/>
                    <a:pt x="5296" y="695"/>
                    <a:pt x="5232" y="674"/>
                  </a:cubicBezTo>
                  <a:cubicBezTo>
                    <a:pt x="5161" y="664"/>
                    <a:pt x="5097" y="654"/>
                    <a:pt x="5027" y="634"/>
                  </a:cubicBezTo>
                  <a:cubicBezTo>
                    <a:pt x="4963" y="624"/>
                    <a:pt x="4899" y="614"/>
                    <a:pt x="4828" y="594"/>
                  </a:cubicBezTo>
                  <a:cubicBezTo>
                    <a:pt x="4764" y="584"/>
                    <a:pt x="4694" y="574"/>
                    <a:pt x="4630" y="564"/>
                  </a:cubicBezTo>
                  <a:cubicBezTo>
                    <a:pt x="4572" y="554"/>
                    <a:pt x="4521" y="544"/>
                    <a:pt x="4470" y="533"/>
                  </a:cubicBezTo>
                  <a:cubicBezTo>
                    <a:pt x="4425" y="523"/>
                    <a:pt x="4425" y="523"/>
                    <a:pt x="4425" y="523"/>
                  </a:cubicBezTo>
                  <a:cubicBezTo>
                    <a:pt x="4227" y="483"/>
                    <a:pt x="4227" y="483"/>
                    <a:pt x="4227" y="483"/>
                  </a:cubicBezTo>
                  <a:cubicBezTo>
                    <a:pt x="4028" y="453"/>
                    <a:pt x="4028" y="453"/>
                    <a:pt x="4028" y="453"/>
                  </a:cubicBezTo>
                  <a:cubicBezTo>
                    <a:pt x="3823" y="413"/>
                    <a:pt x="3823" y="413"/>
                    <a:pt x="3823" y="413"/>
                  </a:cubicBezTo>
                  <a:cubicBezTo>
                    <a:pt x="3625" y="372"/>
                    <a:pt x="3625" y="372"/>
                    <a:pt x="3625" y="372"/>
                  </a:cubicBezTo>
                  <a:cubicBezTo>
                    <a:pt x="3426" y="342"/>
                    <a:pt x="3426" y="342"/>
                    <a:pt x="3426" y="342"/>
                  </a:cubicBezTo>
                  <a:cubicBezTo>
                    <a:pt x="3221" y="302"/>
                    <a:pt x="3221" y="302"/>
                    <a:pt x="3221" y="302"/>
                  </a:cubicBezTo>
                  <a:cubicBezTo>
                    <a:pt x="3023" y="272"/>
                    <a:pt x="3023" y="272"/>
                    <a:pt x="3023" y="272"/>
                  </a:cubicBezTo>
                  <a:cubicBezTo>
                    <a:pt x="3016" y="262"/>
                    <a:pt x="3016" y="262"/>
                    <a:pt x="3016" y="262"/>
                  </a:cubicBezTo>
                  <a:cubicBezTo>
                    <a:pt x="2952" y="252"/>
                    <a:pt x="2888" y="242"/>
                    <a:pt x="2824" y="232"/>
                  </a:cubicBezTo>
                  <a:cubicBezTo>
                    <a:pt x="2754" y="221"/>
                    <a:pt x="2690" y="211"/>
                    <a:pt x="2619" y="201"/>
                  </a:cubicBezTo>
                  <a:cubicBezTo>
                    <a:pt x="2555" y="191"/>
                    <a:pt x="2485" y="181"/>
                    <a:pt x="2421" y="171"/>
                  </a:cubicBezTo>
                  <a:cubicBezTo>
                    <a:pt x="2350" y="161"/>
                    <a:pt x="2286" y="151"/>
                    <a:pt x="2216" y="141"/>
                  </a:cubicBezTo>
                  <a:cubicBezTo>
                    <a:pt x="2152" y="131"/>
                    <a:pt x="2081" y="121"/>
                    <a:pt x="2017" y="111"/>
                  </a:cubicBezTo>
                  <a:cubicBezTo>
                    <a:pt x="1947" y="101"/>
                    <a:pt x="1883" y="91"/>
                    <a:pt x="1812" y="91"/>
                  </a:cubicBezTo>
                  <a:cubicBezTo>
                    <a:pt x="1742" y="81"/>
                    <a:pt x="1678" y="70"/>
                    <a:pt x="1607" y="60"/>
                  </a:cubicBezTo>
                  <a:cubicBezTo>
                    <a:pt x="1595" y="60"/>
                    <a:pt x="1582" y="60"/>
                    <a:pt x="1563" y="60"/>
                  </a:cubicBezTo>
                  <a:cubicBezTo>
                    <a:pt x="1511" y="50"/>
                    <a:pt x="1460" y="50"/>
                    <a:pt x="1409" y="40"/>
                  </a:cubicBezTo>
                  <a:cubicBezTo>
                    <a:pt x="1338" y="40"/>
                    <a:pt x="1268" y="30"/>
                    <a:pt x="1204" y="30"/>
                  </a:cubicBezTo>
                  <a:cubicBezTo>
                    <a:pt x="1133" y="20"/>
                    <a:pt x="1069" y="20"/>
                    <a:pt x="999" y="10"/>
                  </a:cubicBezTo>
                  <a:cubicBezTo>
                    <a:pt x="941" y="10"/>
                    <a:pt x="890" y="10"/>
                    <a:pt x="839" y="10"/>
                  </a:cubicBezTo>
                  <a:cubicBezTo>
                    <a:pt x="820" y="10"/>
                    <a:pt x="807" y="0"/>
                    <a:pt x="794" y="0"/>
                  </a:cubicBezTo>
                  <a:cubicBezTo>
                    <a:pt x="749" y="0"/>
                    <a:pt x="698" y="0"/>
                    <a:pt x="653" y="0"/>
                  </a:cubicBezTo>
                  <a:cubicBezTo>
                    <a:pt x="589" y="0"/>
                    <a:pt x="589" y="0"/>
                    <a:pt x="589" y="0"/>
                  </a:cubicBezTo>
                  <a:cubicBezTo>
                    <a:pt x="474" y="0"/>
                    <a:pt x="474" y="0"/>
                    <a:pt x="474" y="0"/>
                  </a:cubicBezTo>
                  <a:cubicBezTo>
                    <a:pt x="384" y="0"/>
                    <a:pt x="384" y="0"/>
                    <a:pt x="384" y="0"/>
                  </a:cubicBezTo>
                  <a:cubicBezTo>
                    <a:pt x="288" y="0"/>
                    <a:pt x="288" y="0"/>
                    <a:pt x="288" y="0"/>
                  </a:cubicBezTo>
                  <a:cubicBezTo>
                    <a:pt x="250" y="0"/>
                    <a:pt x="211" y="0"/>
                    <a:pt x="173" y="0"/>
                  </a:cubicBezTo>
                  <a:cubicBezTo>
                    <a:pt x="154" y="10"/>
                    <a:pt x="128" y="10"/>
                    <a:pt x="109" y="10"/>
                  </a:cubicBezTo>
                  <a:cubicBezTo>
                    <a:pt x="70" y="10"/>
                    <a:pt x="38" y="10"/>
                    <a:pt x="0" y="20"/>
                  </a:cubicBezTo>
                  <a:cubicBezTo>
                    <a:pt x="0" y="101"/>
                    <a:pt x="0" y="101"/>
                    <a:pt x="0" y="101"/>
                  </a:cubicBezTo>
                  <a:cubicBezTo>
                    <a:pt x="45" y="101"/>
                    <a:pt x="90" y="101"/>
                    <a:pt x="134" y="101"/>
                  </a:cubicBezTo>
                  <a:cubicBezTo>
                    <a:pt x="154" y="91"/>
                    <a:pt x="173" y="91"/>
                    <a:pt x="192" y="91"/>
                  </a:cubicBezTo>
                  <a:cubicBezTo>
                    <a:pt x="231" y="91"/>
                    <a:pt x="275" y="91"/>
                    <a:pt x="314" y="91"/>
                  </a:cubicBezTo>
                  <a:cubicBezTo>
                    <a:pt x="397" y="91"/>
                    <a:pt x="397" y="91"/>
                    <a:pt x="397" y="91"/>
                  </a:cubicBezTo>
                  <a:cubicBezTo>
                    <a:pt x="499" y="91"/>
                    <a:pt x="499" y="91"/>
                    <a:pt x="499" y="91"/>
                  </a:cubicBezTo>
                  <a:cubicBezTo>
                    <a:pt x="608" y="91"/>
                    <a:pt x="608" y="91"/>
                    <a:pt x="608" y="91"/>
                  </a:cubicBezTo>
                  <a:cubicBezTo>
                    <a:pt x="679" y="91"/>
                    <a:pt x="679" y="91"/>
                    <a:pt x="679" y="91"/>
                  </a:cubicBezTo>
                  <a:cubicBezTo>
                    <a:pt x="724" y="91"/>
                    <a:pt x="768" y="91"/>
                    <a:pt x="813" y="91"/>
                  </a:cubicBezTo>
                  <a:cubicBezTo>
                    <a:pt x="826" y="91"/>
                    <a:pt x="845" y="91"/>
                    <a:pt x="858" y="101"/>
                  </a:cubicBezTo>
                  <a:cubicBezTo>
                    <a:pt x="916" y="101"/>
                    <a:pt x="967" y="101"/>
                    <a:pt x="1018" y="101"/>
                  </a:cubicBezTo>
                  <a:cubicBezTo>
                    <a:pt x="1082" y="111"/>
                    <a:pt x="1153" y="111"/>
                    <a:pt x="1223" y="121"/>
                  </a:cubicBezTo>
                  <a:cubicBezTo>
                    <a:pt x="1287" y="121"/>
                    <a:pt x="1358" y="131"/>
                    <a:pt x="1422" y="141"/>
                  </a:cubicBezTo>
                  <a:cubicBezTo>
                    <a:pt x="1479" y="141"/>
                    <a:pt x="1537" y="151"/>
                    <a:pt x="1588" y="151"/>
                  </a:cubicBezTo>
                  <a:cubicBezTo>
                    <a:pt x="1601" y="151"/>
                    <a:pt x="1614" y="151"/>
                    <a:pt x="1627" y="161"/>
                  </a:cubicBezTo>
                  <a:cubicBezTo>
                    <a:pt x="1697" y="161"/>
                    <a:pt x="1761" y="171"/>
                    <a:pt x="1831" y="181"/>
                  </a:cubicBezTo>
                  <a:cubicBezTo>
                    <a:pt x="1896" y="191"/>
                    <a:pt x="1966" y="201"/>
                    <a:pt x="2030" y="201"/>
                  </a:cubicBezTo>
                  <a:cubicBezTo>
                    <a:pt x="2100" y="211"/>
                    <a:pt x="2164" y="221"/>
                    <a:pt x="2235" y="232"/>
                  </a:cubicBezTo>
                  <a:cubicBezTo>
                    <a:pt x="2299" y="242"/>
                    <a:pt x="2369" y="252"/>
                    <a:pt x="2433" y="262"/>
                  </a:cubicBezTo>
                  <a:cubicBezTo>
                    <a:pt x="2504" y="272"/>
                    <a:pt x="2568" y="282"/>
                    <a:pt x="2638" y="292"/>
                  </a:cubicBezTo>
                  <a:cubicBezTo>
                    <a:pt x="2702" y="302"/>
                    <a:pt x="2773" y="322"/>
                    <a:pt x="2837" y="332"/>
                  </a:cubicBezTo>
                  <a:cubicBezTo>
                    <a:pt x="2907" y="342"/>
                    <a:pt x="2971" y="352"/>
                    <a:pt x="3042" y="362"/>
                  </a:cubicBezTo>
                  <a:cubicBezTo>
                    <a:pt x="3042" y="362"/>
                    <a:pt x="3042" y="362"/>
                    <a:pt x="3042" y="362"/>
                  </a:cubicBezTo>
                  <a:cubicBezTo>
                    <a:pt x="3240" y="403"/>
                    <a:pt x="3240" y="403"/>
                    <a:pt x="3240" y="403"/>
                  </a:cubicBezTo>
                  <a:cubicBezTo>
                    <a:pt x="3439" y="443"/>
                    <a:pt x="3439" y="443"/>
                    <a:pt x="3439" y="443"/>
                  </a:cubicBezTo>
                  <a:cubicBezTo>
                    <a:pt x="3644" y="473"/>
                    <a:pt x="3644" y="473"/>
                    <a:pt x="3644" y="473"/>
                  </a:cubicBezTo>
                  <a:cubicBezTo>
                    <a:pt x="3842" y="513"/>
                    <a:pt x="3842" y="513"/>
                    <a:pt x="3842" y="513"/>
                  </a:cubicBezTo>
                  <a:cubicBezTo>
                    <a:pt x="4041" y="554"/>
                    <a:pt x="4041" y="554"/>
                    <a:pt x="4041" y="554"/>
                  </a:cubicBezTo>
                  <a:cubicBezTo>
                    <a:pt x="4246" y="584"/>
                    <a:pt x="4246" y="584"/>
                    <a:pt x="4246" y="584"/>
                  </a:cubicBezTo>
                  <a:cubicBezTo>
                    <a:pt x="4444" y="624"/>
                    <a:pt x="4444" y="624"/>
                    <a:pt x="4444" y="624"/>
                  </a:cubicBezTo>
                  <a:cubicBezTo>
                    <a:pt x="4489" y="634"/>
                    <a:pt x="4489" y="634"/>
                    <a:pt x="4489" y="634"/>
                  </a:cubicBezTo>
                  <a:cubicBezTo>
                    <a:pt x="4540" y="644"/>
                    <a:pt x="4592" y="654"/>
                    <a:pt x="4643" y="664"/>
                  </a:cubicBezTo>
                  <a:cubicBezTo>
                    <a:pt x="4713" y="674"/>
                    <a:pt x="4777" y="684"/>
                    <a:pt x="4848" y="705"/>
                  </a:cubicBezTo>
                  <a:cubicBezTo>
                    <a:pt x="4912" y="715"/>
                    <a:pt x="4976" y="725"/>
                    <a:pt x="5046" y="745"/>
                  </a:cubicBezTo>
                  <a:cubicBezTo>
                    <a:pt x="5110" y="755"/>
                    <a:pt x="5181" y="765"/>
                    <a:pt x="5245" y="785"/>
                  </a:cubicBezTo>
                  <a:cubicBezTo>
                    <a:pt x="5315" y="795"/>
                    <a:pt x="5379" y="815"/>
                    <a:pt x="5443" y="825"/>
                  </a:cubicBezTo>
                  <a:cubicBezTo>
                    <a:pt x="5514" y="845"/>
                    <a:pt x="5578" y="856"/>
                    <a:pt x="5642" y="876"/>
                  </a:cubicBezTo>
                  <a:cubicBezTo>
                    <a:pt x="5712" y="886"/>
                    <a:pt x="5776" y="906"/>
                    <a:pt x="5847" y="916"/>
                  </a:cubicBezTo>
                  <a:cubicBezTo>
                    <a:pt x="5872" y="926"/>
                    <a:pt x="5904" y="936"/>
                    <a:pt x="5930" y="946"/>
                  </a:cubicBezTo>
                  <a:cubicBezTo>
                    <a:pt x="5968" y="946"/>
                    <a:pt x="6007" y="956"/>
                    <a:pt x="6045" y="966"/>
                  </a:cubicBezTo>
                  <a:cubicBezTo>
                    <a:pt x="6109" y="986"/>
                    <a:pt x="6173" y="1007"/>
                    <a:pt x="6237" y="1027"/>
                  </a:cubicBezTo>
                  <a:cubicBezTo>
                    <a:pt x="6257" y="1027"/>
                    <a:pt x="6276" y="1037"/>
                    <a:pt x="6289" y="1037"/>
                  </a:cubicBezTo>
                  <a:cubicBezTo>
                    <a:pt x="6340" y="1057"/>
                    <a:pt x="6391" y="1067"/>
                    <a:pt x="6436" y="1077"/>
                  </a:cubicBezTo>
                  <a:cubicBezTo>
                    <a:pt x="6449" y="1087"/>
                    <a:pt x="6461" y="1087"/>
                    <a:pt x="6468" y="1087"/>
                  </a:cubicBezTo>
                  <a:cubicBezTo>
                    <a:pt x="6557" y="1117"/>
                    <a:pt x="6557" y="1117"/>
                    <a:pt x="6557" y="1117"/>
                  </a:cubicBezTo>
                  <a:cubicBezTo>
                    <a:pt x="6564" y="1117"/>
                    <a:pt x="6577" y="1127"/>
                    <a:pt x="6583" y="1127"/>
                  </a:cubicBezTo>
                  <a:cubicBezTo>
                    <a:pt x="6602" y="1137"/>
                    <a:pt x="6602" y="1137"/>
                    <a:pt x="6602" y="1137"/>
                  </a:cubicBezTo>
                  <a:cubicBezTo>
                    <a:pt x="6634" y="1147"/>
                    <a:pt x="6634" y="1147"/>
                    <a:pt x="6634" y="1147"/>
                  </a:cubicBezTo>
                  <a:cubicBezTo>
                    <a:pt x="6647" y="1147"/>
                    <a:pt x="6647" y="1147"/>
                    <a:pt x="6647" y="1147"/>
                  </a:cubicBezTo>
                  <a:cubicBezTo>
                    <a:pt x="6826" y="1228"/>
                    <a:pt x="6826" y="1228"/>
                    <a:pt x="6826" y="1228"/>
                  </a:cubicBezTo>
                  <a:cubicBezTo>
                    <a:pt x="6999" y="1298"/>
                    <a:pt x="6999" y="1298"/>
                    <a:pt x="6999" y="1298"/>
                  </a:cubicBezTo>
                  <a:cubicBezTo>
                    <a:pt x="7006" y="1298"/>
                    <a:pt x="7012" y="1298"/>
                    <a:pt x="7025" y="1308"/>
                  </a:cubicBezTo>
                  <a:cubicBezTo>
                    <a:pt x="7089" y="1329"/>
                    <a:pt x="7153" y="1359"/>
                    <a:pt x="7217" y="1389"/>
                  </a:cubicBezTo>
                  <a:cubicBezTo>
                    <a:pt x="7262" y="1399"/>
                    <a:pt x="7307" y="1419"/>
                    <a:pt x="7352" y="1439"/>
                  </a:cubicBezTo>
                  <a:cubicBezTo>
                    <a:pt x="7371" y="1449"/>
                    <a:pt x="7390" y="1459"/>
                    <a:pt x="7409" y="1470"/>
                  </a:cubicBezTo>
                  <a:cubicBezTo>
                    <a:pt x="7473" y="1490"/>
                    <a:pt x="7537" y="1520"/>
                    <a:pt x="7608" y="1550"/>
                  </a:cubicBezTo>
                  <a:cubicBezTo>
                    <a:pt x="7672" y="1580"/>
                    <a:pt x="7736" y="1610"/>
                    <a:pt x="7800" y="1651"/>
                  </a:cubicBezTo>
                  <a:cubicBezTo>
                    <a:pt x="7864" y="1681"/>
                    <a:pt x="7921" y="1711"/>
                    <a:pt x="7986" y="1751"/>
                  </a:cubicBezTo>
                  <a:cubicBezTo>
                    <a:pt x="8005" y="1761"/>
                    <a:pt x="8024" y="1771"/>
                    <a:pt x="8043" y="1782"/>
                  </a:cubicBezTo>
                  <a:cubicBezTo>
                    <a:pt x="8088" y="1802"/>
                    <a:pt x="8133" y="1832"/>
                    <a:pt x="8178" y="1862"/>
                  </a:cubicBezTo>
                  <a:cubicBezTo>
                    <a:pt x="8242" y="1902"/>
                    <a:pt x="8306" y="1943"/>
                    <a:pt x="8363" y="1993"/>
                  </a:cubicBezTo>
                  <a:cubicBezTo>
                    <a:pt x="8427" y="2033"/>
                    <a:pt x="8491" y="2084"/>
                    <a:pt x="8549" y="2134"/>
                  </a:cubicBezTo>
                  <a:cubicBezTo>
                    <a:pt x="8600" y="2174"/>
                    <a:pt x="8652" y="2224"/>
                    <a:pt x="8696" y="2265"/>
                  </a:cubicBezTo>
                  <a:cubicBezTo>
                    <a:pt x="8709" y="2275"/>
                    <a:pt x="8722" y="2295"/>
                    <a:pt x="8728" y="2305"/>
                  </a:cubicBezTo>
                  <a:cubicBezTo>
                    <a:pt x="8792" y="2365"/>
                    <a:pt x="8850" y="2426"/>
                    <a:pt x="8908" y="2496"/>
                  </a:cubicBezTo>
                  <a:cubicBezTo>
                    <a:pt x="8959" y="2557"/>
                    <a:pt x="9004" y="2627"/>
                    <a:pt x="9055" y="2697"/>
                  </a:cubicBezTo>
                  <a:cubicBezTo>
                    <a:pt x="9106" y="2778"/>
                    <a:pt x="9164" y="2879"/>
                    <a:pt x="9209" y="2979"/>
                  </a:cubicBezTo>
                  <a:cubicBezTo>
                    <a:pt x="9209" y="2979"/>
                    <a:pt x="9215" y="2979"/>
                    <a:pt x="9215" y="2989"/>
                  </a:cubicBezTo>
                  <a:cubicBezTo>
                    <a:pt x="9273" y="3110"/>
                    <a:pt x="9318" y="3241"/>
                    <a:pt x="9362" y="3372"/>
                  </a:cubicBezTo>
                  <a:cubicBezTo>
                    <a:pt x="9414" y="3553"/>
                    <a:pt x="9458" y="3744"/>
                    <a:pt x="9484" y="3936"/>
                  </a:cubicBezTo>
                  <a:cubicBezTo>
                    <a:pt x="9484" y="3956"/>
                    <a:pt x="9490" y="4006"/>
                    <a:pt x="9490" y="4016"/>
                  </a:cubicBezTo>
                  <a:cubicBezTo>
                    <a:pt x="9490" y="4248"/>
                    <a:pt x="9465" y="4439"/>
                    <a:pt x="9414" y="4650"/>
                  </a:cubicBezTo>
                  <a:cubicBezTo>
                    <a:pt x="9407" y="4680"/>
                    <a:pt x="9401" y="4700"/>
                    <a:pt x="9394" y="4731"/>
                  </a:cubicBezTo>
                  <a:cubicBezTo>
                    <a:pt x="9375" y="4811"/>
                    <a:pt x="9375" y="4811"/>
                    <a:pt x="9375" y="4811"/>
                  </a:cubicBezTo>
                  <a:cubicBezTo>
                    <a:pt x="9369" y="4831"/>
                    <a:pt x="9362" y="4862"/>
                    <a:pt x="9350" y="4882"/>
                  </a:cubicBezTo>
                  <a:cubicBezTo>
                    <a:pt x="9343" y="4902"/>
                    <a:pt x="9337" y="4922"/>
                    <a:pt x="9330" y="4932"/>
                  </a:cubicBezTo>
                  <a:cubicBezTo>
                    <a:pt x="9330" y="4942"/>
                    <a:pt x="9330" y="4952"/>
                    <a:pt x="9324" y="4952"/>
                  </a:cubicBezTo>
                  <a:cubicBezTo>
                    <a:pt x="9292" y="5053"/>
                    <a:pt x="9247" y="5143"/>
                    <a:pt x="9202" y="5234"/>
                  </a:cubicBezTo>
                  <a:cubicBezTo>
                    <a:pt x="9157" y="5325"/>
                    <a:pt x="9100" y="5415"/>
                    <a:pt x="9042" y="5496"/>
                  </a:cubicBezTo>
                  <a:cubicBezTo>
                    <a:pt x="8997" y="5566"/>
                    <a:pt x="8940" y="5626"/>
                    <a:pt x="8888" y="5687"/>
                  </a:cubicBezTo>
                  <a:cubicBezTo>
                    <a:pt x="8856" y="5727"/>
                    <a:pt x="8824" y="5757"/>
                    <a:pt x="8792" y="5788"/>
                  </a:cubicBezTo>
                  <a:cubicBezTo>
                    <a:pt x="8716" y="5868"/>
                    <a:pt x="8632" y="5938"/>
                    <a:pt x="8555" y="6009"/>
                  </a:cubicBezTo>
                  <a:cubicBezTo>
                    <a:pt x="8543" y="6019"/>
                    <a:pt x="8530" y="6029"/>
                    <a:pt x="8517" y="6039"/>
                  </a:cubicBezTo>
                  <a:cubicBezTo>
                    <a:pt x="8453" y="6089"/>
                    <a:pt x="8389" y="6140"/>
                    <a:pt x="8319" y="6180"/>
                  </a:cubicBezTo>
                  <a:cubicBezTo>
                    <a:pt x="8248" y="6230"/>
                    <a:pt x="8171" y="6281"/>
                    <a:pt x="8094" y="6331"/>
                  </a:cubicBezTo>
                  <a:cubicBezTo>
                    <a:pt x="8018" y="6371"/>
                    <a:pt x="7941" y="6412"/>
                    <a:pt x="7870" y="6452"/>
                  </a:cubicBezTo>
                  <a:cubicBezTo>
                    <a:pt x="7813" y="6482"/>
                    <a:pt x="7761" y="6502"/>
                    <a:pt x="7710" y="6532"/>
                  </a:cubicBezTo>
                  <a:cubicBezTo>
                    <a:pt x="7685" y="6542"/>
                    <a:pt x="7665" y="6552"/>
                    <a:pt x="7646" y="6563"/>
                  </a:cubicBezTo>
                  <a:cubicBezTo>
                    <a:pt x="7569" y="6593"/>
                    <a:pt x="7499" y="6623"/>
                    <a:pt x="7422" y="6653"/>
                  </a:cubicBezTo>
                  <a:cubicBezTo>
                    <a:pt x="7377" y="6673"/>
                    <a:pt x="7332" y="6693"/>
                    <a:pt x="7288" y="6714"/>
                  </a:cubicBezTo>
                  <a:cubicBezTo>
                    <a:pt x="7262" y="6724"/>
                    <a:pt x="7230" y="6734"/>
                    <a:pt x="7204" y="6744"/>
                  </a:cubicBezTo>
                  <a:cubicBezTo>
                    <a:pt x="7134" y="6774"/>
                    <a:pt x="7057" y="6804"/>
                    <a:pt x="6987" y="6824"/>
                  </a:cubicBezTo>
                  <a:cubicBezTo>
                    <a:pt x="6948" y="6844"/>
                    <a:pt x="6903" y="6854"/>
                    <a:pt x="6865" y="6875"/>
                  </a:cubicBezTo>
                  <a:cubicBezTo>
                    <a:pt x="6833" y="6885"/>
                    <a:pt x="6801" y="6895"/>
                    <a:pt x="6769" y="6915"/>
                  </a:cubicBezTo>
                  <a:cubicBezTo>
                    <a:pt x="6692" y="6935"/>
                    <a:pt x="6622" y="6965"/>
                    <a:pt x="6551" y="6995"/>
                  </a:cubicBezTo>
                  <a:cubicBezTo>
                    <a:pt x="6474" y="7026"/>
                    <a:pt x="6404" y="7056"/>
                    <a:pt x="6327" y="7086"/>
                  </a:cubicBezTo>
                  <a:cubicBezTo>
                    <a:pt x="6257" y="7116"/>
                    <a:pt x="6180" y="7146"/>
                    <a:pt x="6109" y="7177"/>
                  </a:cubicBezTo>
                  <a:cubicBezTo>
                    <a:pt x="6077" y="7187"/>
                    <a:pt x="6045" y="7207"/>
                    <a:pt x="6013" y="7217"/>
                  </a:cubicBezTo>
                  <a:cubicBezTo>
                    <a:pt x="5975" y="7237"/>
                    <a:pt x="5930" y="7257"/>
                    <a:pt x="5891" y="7277"/>
                  </a:cubicBezTo>
                  <a:cubicBezTo>
                    <a:pt x="5815" y="7307"/>
                    <a:pt x="5738" y="7348"/>
                    <a:pt x="5667" y="7378"/>
                  </a:cubicBezTo>
                  <a:cubicBezTo>
                    <a:pt x="5591" y="7418"/>
                    <a:pt x="5514" y="7458"/>
                    <a:pt x="5443" y="7499"/>
                  </a:cubicBezTo>
                  <a:cubicBezTo>
                    <a:pt x="5366" y="7549"/>
                    <a:pt x="5290" y="7589"/>
                    <a:pt x="5213" y="7640"/>
                  </a:cubicBezTo>
                  <a:cubicBezTo>
                    <a:pt x="5206" y="7650"/>
                    <a:pt x="5193" y="7650"/>
                    <a:pt x="5181" y="7660"/>
                  </a:cubicBezTo>
                  <a:cubicBezTo>
                    <a:pt x="5117" y="7700"/>
                    <a:pt x="5053" y="7750"/>
                    <a:pt x="4982" y="7801"/>
                  </a:cubicBezTo>
                  <a:cubicBezTo>
                    <a:pt x="4918" y="7851"/>
                    <a:pt x="4848" y="7901"/>
                    <a:pt x="4784" y="7962"/>
                  </a:cubicBezTo>
                  <a:cubicBezTo>
                    <a:pt x="4771" y="7972"/>
                    <a:pt x="4758" y="7982"/>
                    <a:pt x="4752" y="7992"/>
                  </a:cubicBezTo>
                  <a:cubicBezTo>
                    <a:pt x="4700" y="8042"/>
                    <a:pt x="4649" y="8092"/>
                    <a:pt x="4598" y="8153"/>
                  </a:cubicBezTo>
                  <a:cubicBezTo>
                    <a:pt x="4566" y="8193"/>
                    <a:pt x="4534" y="8233"/>
                    <a:pt x="4502" y="8274"/>
                  </a:cubicBezTo>
                  <a:cubicBezTo>
                    <a:pt x="4476" y="8304"/>
                    <a:pt x="4451" y="8344"/>
                    <a:pt x="4425" y="8374"/>
                  </a:cubicBezTo>
                  <a:cubicBezTo>
                    <a:pt x="4374" y="8465"/>
                    <a:pt x="4329" y="8555"/>
                    <a:pt x="4291" y="8656"/>
                  </a:cubicBezTo>
                  <a:cubicBezTo>
                    <a:pt x="4259" y="8737"/>
                    <a:pt x="4259" y="8737"/>
                    <a:pt x="4259" y="8737"/>
                  </a:cubicBezTo>
                  <a:cubicBezTo>
                    <a:pt x="4252" y="8757"/>
                    <a:pt x="4246" y="8787"/>
                    <a:pt x="4233" y="8817"/>
                  </a:cubicBezTo>
                  <a:cubicBezTo>
                    <a:pt x="4220" y="8867"/>
                    <a:pt x="4207" y="8928"/>
                    <a:pt x="4194" y="8978"/>
                  </a:cubicBezTo>
                  <a:cubicBezTo>
                    <a:pt x="4156" y="9210"/>
                    <a:pt x="4143" y="9461"/>
                    <a:pt x="4182" y="9693"/>
                  </a:cubicBezTo>
                  <a:cubicBezTo>
                    <a:pt x="4194" y="9793"/>
                    <a:pt x="4214" y="9894"/>
                    <a:pt x="4246" y="9985"/>
                  </a:cubicBezTo>
                  <a:cubicBezTo>
                    <a:pt x="4278" y="10105"/>
                    <a:pt x="4323" y="10216"/>
                    <a:pt x="4380" y="10327"/>
                  </a:cubicBezTo>
                  <a:cubicBezTo>
                    <a:pt x="4380" y="10337"/>
                    <a:pt x="4387" y="10347"/>
                    <a:pt x="4393" y="10357"/>
                  </a:cubicBezTo>
                  <a:cubicBezTo>
                    <a:pt x="4399" y="10367"/>
                    <a:pt x="4406" y="10377"/>
                    <a:pt x="4412" y="10387"/>
                  </a:cubicBezTo>
                  <a:cubicBezTo>
                    <a:pt x="4425" y="10407"/>
                    <a:pt x="4438" y="10438"/>
                    <a:pt x="4451" y="10458"/>
                  </a:cubicBezTo>
                  <a:cubicBezTo>
                    <a:pt x="4463" y="10468"/>
                    <a:pt x="4463" y="10468"/>
                    <a:pt x="4463" y="10468"/>
                  </a:cubicBezTo>
                  <a:cubicBezTo>
                    <a:pt x="4463" y="10478"/>
                    <a:pt x="4470" y="10488"/>
                    <a:pt x="4476" y="10498"/>
                  </a:cubicBezTo>
                  <a:cubicBezTo>
                    <a:pt x="4521" y="10558"/>
                    <a:pt x="4521" y="10558"/>
                    <a:pt x="4521" y="10558"/>
                  </a:cubicBezTo>
                  <a:cubicBezTo>
                    <a:pt x="4540" y="10589"/>
                    <a:pt x="4540" y="10589"/>
                    <a:pt x="4540" y="10589"/>
                  </a:cubicBezTo>
                  <a:cubicBezTo>
                    <a:pt x="4566" y="10609"/>
                    <a:pt x="4566" y="10609"/>
                    <a:pt x="4566" y="10609"/>
                  </a:cubicBezTo>
                  <a:cubicBezTo>
                    <a:pt x="4572" y="10619"/>
                    <a:pt x="4579" y="10629"/>
                    <a:pt x="4592" y="10639"/>
                  </a:cubicBezTo>
                  <a:cubicBezTo>
                    <a:pt x="4592" y="10649"/>
                    <a:pt x="4598" y="10659"/>
                    <a:pt x="4604" y="10669"/>
                  </a:cubicBezTo>
                  <a:cubicBezTo>
                    <a:pt x="4656" y="10719"/>
                    <a:pt x="4656" y="10719"/>
                    <a:pt x="4656" y="10719"/>
                  </a:cubicBezTo>
                  <a:cubicBezTo>
                    <a:pt x="4668" y="10740"/>
                    <a:pt x="4688" y="10750"/>
                    <a:pt x="4700" y="10770"/>
                  </a:cubicBezTo>
                  <a:cubicBezTo>
                    <a:pt x="4720" y="10780"/>
                    <a:pt x="4732" y="10800"/>
                    <a:pt x="4752" y="10810"/>
                  </a:cubicBezTo>
                  <a:cubicBezTo>
                    <a:pt x="4758" y="10820"/>
                    <a:pt x="4764" y="10820"/>
                    <a:pt x="4764" y="10830"/>
                  </a:cubicBezTo>
                  <a:cubicBezTo>
                    <a:pt x="4828" y="10881"/>
                    <a:pt x="4892" y="10931"/>
                    <a:pt x="4950" y="10971"/>
                  </a:cubicBezTo>
                  <a:cubicBezTo>
                    <a:pt x="5014" y="11011"/>
                    <a:pt x="5078" y="11052"/>
                    <a:pt x="5142" y="11082"/>
                  </a:cubicBezTo>
                  <a:cubicBezTo>
                    <a:pt x="5149" y="11082"/>
                    <a:pt x="5149" y="11082"/>
                    <a:pt x="5155" y="11092"/>
                  </a:cubicBezTo>
                  <a:cubicBezTo>
                    <a:pt x="5213" y="11122"/>
                    <a:pt x="5277" y="11142"/>
                    <a:pt x="5334" y="11172"/>
                  </a:cubicBezTo>
                  <a:cubicBezTo>
                    <a:pt x="5398" y="11203"/>
                    <a:pt x="5462" y="11223"/>
                    <a:pt x="5526" y="11243"/>
                  </a:cubicBezTo>
                  <a:cubicBezTo>
                    <a:pt x="5546" y="11253"/>
                    <a:pt x="5565" y="11253"/>
                    <a:pt x="5584" y="11263"/>
                  </a:cubicBezTo>
                  <a:cubicBezTo>
                    <a:pt x="5629" y="11273"/>
                    <a:pt x="5680" y="11293"/>
                    <a:pt x="5725" y="11303"/>
                  </a:cubicBezTo>
                  <a:cubicBezTo>
                    <a:pt x="5795" y="11323"/>
                    <a:pt x="5859" y="11333"/>
                    <a:pt x="5924" y="11354"/>
                  </a:cubicBezTo>
                  <a:cubicBezTo>
                    <a:pt x="5994" y="11364"/>
                    <a:pt x="6058" y="11384"/>
                    <a:pt x="6128" y="11394"/>
                  </a:cubicBezTo>
                  <a:cubicBezTo>
                    <a:pt x="6192" y="11404"/>
                    <a:pt x="6263" y="11414"/>
                    <a:pt x="6327" y="11424"/>
                  </a:cubicBezTo>
                  <a:cubicBezTo>
                    <a:pt x="6372" y="11424"/>
                    <a:pt x="6410" y="11434"/>
                    <a:pt x="6455" y="11434"/>
                  </a:cubicBezTo>
                  <a:cubicBezTo>
                    <a:pt x="6481" y="11444"/>
                    <a:pt x="6506" y="11444"/>
                    <a:pt x="6532" y="11444"/>
                  </a:cubicBezTo>
                  <a:cubicBezTo>
                    <a:pt x="6596" y="11454"/>
                    <a:pt x="6666" y="11464"/>
                    <a:pt x="6737" y="11464"/>
                  </a:cubicBezTo>
                  <a:cubicBezTo>
                    <a:pt x="6801" y="11474"/>
                    <a:pt x="6871" y="11474"/>
                    <a:pt x="6935" y="11474"/>
                  </a:cubicBezTo>
                  <a:cubicBezTo>
                    <a:pt x="7006" y="11484"/>
                    <a:pt x="7076" y="11484"/>
                    <a:pt x="7140" y="11484"/>
                  </a:cubicBezTo>
                  <a:cubicBezTo>
                    <a:pt x="7204" y="11495"/>
                    <a:pt x="7268" y="11495"/>
                    <a:pt x="7332" y="11495"/>
                  </a:cubicBezTo>
                  <a:cubicBezTo>
                    <a:pt x="7339" y="11495"/>
                    <a:pt x="7345" y="11495"/>
                    <a:pt x="7345" y="11495"/>
                  </a:cubicBezTo>
                  <a:cubicBezTo>
                    <a:pt x="7416" y="11495"/>
                    <a:pt x="7486" y="11495"/>
                    <a:pt x="7556" y="11495"/>
                  </a:cubicBezTo>
                  <a:cubicBezTo>
                    <a:pt x="7621" y="11495"/>
                    <a:pt x="7691" y="11495"/>
                    <a:pt x="7761" y="11495"/>
                  </a:cubicBezTo>
                  <a:cubicBezTo>
                    <a:pt x="7832" y="11495"/>
                    <a:pt x="7896" y="11495"/>
                    <a:pt x="7966" y="11495"/>
                  </a:cubicBezTo>
                  <a:cubicBezTo>
                    <a:pt x="8037" y="11495"/>
                    <a:pt x="8101" y="11495"/>
                    <a:pt x="8171" y="11495"/>
                  </a:cubicBezTo>
                  <a:cubicBezTo>
                    <a:pt x="8184" y="11495"/>
                    <a:pt x="8197" y="11495"/>
                    <a:pt x="8210" y="11495"/>
                  </a:cubicBezTo>
                  <a:cubicBezTo>
                    <a:pt x="8267" y="11495"/>
                    <a:pt x="8319" y="11495"/>
                    <a:pt x="8376" y="11495"/>
                  </a:cubicBezTo>
                  <a:cubicBezTo>
                    <a:pt x="8447" y="11495"/>
                    <a:pt x="8517" y="11495"/>
                    <a:pt x="8587" y="11495"/>
                  </a:cubicBezTo>
                  <a:cubicBezTo>
                    <a:pt x="8607" y="11505"/>
                    <a:pt x="8626" y="11505"/>
                    <a:pt x="8645" y="11505"/>
                  </a:cubicBezTo>
                  <a:cubicBezTo>
                    <a:pt x="8696" y="11505"/>
                    <a:pt x="8696" y="11505"/>
                    <a:pt x="8696" y="11505"/>
                  </a:cubicBezTo>
                  <a:cubicBezTo>
                    <a:pt x="8709" y="11505"/>
                    <a:pt x="8709" y="11505"/>
                    <a:pt x="8709" y="11505"/>
                  </a:cubicBezTo>
                  <a:cubicBezTo>
                    <a:pt x="8728" y="11505"/>
                    <a:pt x="8728" y="11505"/>
                    <a:pt x="8728" y="11505"/>
                  </a:cubicBezTo>
                  <a:cubicBezTo>
                    <a:pt x="8754" y="11505"/>
                    <a:pt x="8754" y="11505"/>
                    <a:pt x="8754" y="11505"/>
                  </a:cubicBezTo>
                  <a:cubicBezTo>
                    <a:pt x="8792" y="11495"/>
                    <a:pt x="8792" y="11495"/>
                    <a:pt x="8792" y="11495"/>
                  </a:cubicBezTo>
                  <a:cubicBezTo>
                    <a:pt x="8863" y="11495"/>
                    <a:pt x="8863" y="11495"/>
                    <a:pt x="8863" y="11495"/>
                  </a:cubicBezTo>
                  <a:cubicBezTo>
                    <a:pt x="8997" y="11495"/>
                    <a:pt x="8997" y="11495"/>
                    <a:pt x="8997" y="11495"/>
                  </a:cubicBezTo>
                  <a:cubicBezTo>
                    <a:pt x="9081" y="11495"/>
                    <a:pt x="9081" y="11495"/>
                    <a:pt x="9081" y="11495"/>
                  </a:cubicBezTo>
                  <a:cubicBezTo>
                    <a:pt x="9202" y="11484"/>
                    <a:pt x="9202" y="11484"/>
                    <a:pt x="9202" y="11484"/>
                  </a:cubicBezTo>
                  <a:cubicBezTo>
                    <a:pt x="9414" y="11484"/>
                    <a:pt x="9414" y="11484"/>
                    <a:pt x="9414" y="11484"/>
                  </a:cubicBezTo>
                  <a:cubicBezTo>
                    <a:pt x="9618" y="11474"/>
                    <a:pt x="9618" y="11474"/>
                    <a:pt x="9618" y="11474"/>
                  </a:cubicBezTo>
                  <a:cubicBezTo>
                    <a:pt x="9823" y="11474"/>
                    <a:pt x="9823" y="11474"/>
                    <a:pt x="9823" y="11474"/>
                  </a:cubicBezTo>
                  <a:cubicBezTo>
                    <a:pt x="10035" y="11464"/>
                    <a:pt x="10035" y="11464"/>
                    <a:pt x="10035" y="11464"/>
                  </a:cubicBezTo>
                  <a:cubicBezTo>
                    <a:pt x="10240" y="11464"/>
                    <a:pt x="10240" y="11464"/>
                    <a:pt x="10240" y="11464"/>
                  </a:cubicBezTo>
                  <a:cubicBezTo>
                    <a:pt x="10445" y="11454"/>
                    <a:pt x="10445" y="11454"/>
                    <a:pt x="10445" y="11454"/>
                  </a:cubicBezTo>
                  <a:cubicBezTo>
                    <a:pt x="10656" y="11454"/>
                    <a:pt x="10656" y="11454"/>
                    <a:pt x="10656" y="11454"/>
                  </a:cubicBezTo>
                  <a:cubicBezTo>
                    <a:pt x="10829" y="11444"/>
                    <a:pt x="10829" y="11444"/>
                    <a:pt x="10829" y="11444"/>
                  </a:cubicBezTo>
                  <a:cubicBezTo>
                    <a:pt x="10842" y="11444"/>
                    <a:pt x="10854" y="11444"/>
                    <a:pt x="10861" y="11444"/>
                  </a:cubicBezTo>
                  <a:cubicBezTo>
                    <a:pt x="10931" y="11444"/>
                    <a:pt x="11002" y="11444"/>
                    <a:pt x="11066" y="11444"/>
                  </a:cubicBezTo>
                  <a:cubicBezTo>
                    <a:pt x="11136" y="11444"/>
                    <a:pt x="11207" y="11444"/>
                    <a:pt x="11271" y="11454"/>
                  </a:cubicBezTo>
                  <a:cubicBezTo>
                    <a:pt x="11341" y="11454"/>
                    <a:pt x="11412" y="11454"/>
                    <a:pt x="11476" y="11464"/>
                  </a:cubicBezTo>
                  <a:cubicBezTo>
                    <a:pt x="11546" y="11464"/>
                    <a:pt x="11616" y="11474"/>
                    <a:pt x="11681" y="11474"/>
                  </a:cubicBezTo>
                  <a:cubicBezTo>
                    <a:pt x="11687" y="11474"/>
                    <a:pt x="11693" y="11474"/>
                    <a:pt x="11700" y="11474"/>
                  </a:cubicBezTo>
                  <a:cubicBezTo>
                    <a:pt x="11764" y="11484"/>
                    <a:pt x="11821" y="11495"/>
                    <a:pt x="11885" y="11495"/>
                  </a:cubicBezTo>
                  <a:cubicBezTo>
                    <a:pt x="11956" y="11505"/>
                    <a:pt x="12020" y="11515"/>
                    <a:pt x="12090" y="11525"/>
                  </a:cubicBezTo>
                  <a:cubicBezTo>
                    <a:pt x="12154" y="11535"/>
                    <a:pt x="12225" y="11535"/>
                    <a:pt x="12289" y="11545"/>
                  </a:cubicBezTo>
                  <a:cubicBezTo>
                    <a:pt x="12359" y="11555"/>
                    <a:pt x="12423" y="11575"/>
                    <a:pt x="12494" y="11585"/>
                  </a:cubicBezTo>
                  <a:cubicBezTo>
                    <a:pt x="12519" y="11585"/>
                    <a:pt x="12545" y="11595"/>
                    <a:pt x="12571" y="11595"/>
                  </a:cubicBezTo>
                  <a:cubicBezTo>
                    <a:pt x="12609" y="11605"/>
                    <a:pt x="12654" y="11615"/>
                    <a:pt x="12692" y="11615"/>
                  </a:cubicBezTo>
                  <a:cubicBezTo>
                    <a:pt x="12756" y="11635"/>
                    <a:pt x="12827" y="11645"/>
                    <a:pt x="12891" y="11666"/>
                  </a:cubicBezTo>
                  <a:cubicBezTo>
                    <a:pt x="12961" y="11676"/>
                    <a:pt x="13025" y="11696"/>
                    <a:pt x="13089" y="11706"/>
                  </a:cubicBezTo>
                  <a:cubicBezTo>
                    <a:pt x="13160" y="11726"/>
                    <a:pt x="13224" y="11736"/>
                    <a:pt x="13288" y="11756"/>
                  </a:cubicBezTo>
                  <a:cubicBezTo>
                    <a:pt x="13358" y="11776"/>
                    <a:pt x="13422" y="11796"/>
                    <a:pt x="13486" y="11807"/>
                  </a:cubicBezTo>
                  <a:cubicBezTo>
                    <a:pt x="13557" y="11827"/>
                    <a:pt x="13621" y="11847"/>
                    <a:pt x="13685" y="11867"/>
                  </a:cubicBezTo>
                  <a:cubicBezTo>
                    <a:pt x="13749" y="11887"/>
                    <a:pt x="13819" y="11907"/>
                    <a:pt x="13883" y="11937"/>
                  </a:cubicBezTo>
                  <a:cubicBezTo>
                    <a:pt x="13947" y="11958"/>
                    <a:pt x="14012" y="11978"/>
                    <a:pt x="14076" y="11998"/>
                  </a:cubicBezTo>
                  <a:cubicBezTo>
                    <a:pt x="14146" y="12028"/>
                    <a:pt x="14210" y="12048"/>
                    <a:pt x="14274" y="12068"/>
                  </a:cubicBezTo>
                  <a:cubicBezTo>
                    <a:pt x="14280" y="12078"/>
                    <a:pt x="14280" y="12078"/>
                    <a:pt x="14287" y="12078"/>
                  </a:cubicBezTo>
                  <a:cubicBezTo>
                    <a:pt x="14351" y="12098"/>
                    <a:pt x="14409" y="12129"/>
                    <a:pt x="14466" y="12149"/>
                  </a:cubicBezTo>
                  <a:cubicBezTo>
                    <a:pt x="14530" y="12179"/>
                    <a:pt x="14601" y="12199"/>
                    <a:pt x="14665" y="12229"/>
                  </a:cubicBezTo>
                  <a:cubicBezTo>
                    <a:pt x="14729" y="12259"/>
                    <a:pt x="14793" y="12290"/>
                    <a:pt x="14857" y="12320"/>
                  </a:cubicBezTo>
                  <a:cubicBezTo>
                    <a:pt x="14921" y="12350"/>
                    <a:pt x="14985" y="12380"/>
                    <a:pt x="15049" y="12410"/>
                  </a:cubicBezTo>
                  <a:cubicBezTo>
                    <a:pt x="15113" y="12441"/>
                    <a:pt x="15177" y="12471"/>
                    <a:pt x="15241" y="12501"/>
                  </a:cubicBezTo>
                  <a:cubicBezTo>
                    <a:pt x="15305" y="12531"/>
                    <a:pt x="15369" y="12571"/>
                    <a:pt x="15433" y="12602"/>
                  </a:cubicBezTo>
                  <a:cubicBezTo>
                    <a:pt x="15497" y="12632"/>
                    <a:pt x="15561" y="12672"/>
                    <a:pt x="15625" y="12702"/>
                  </a:cubicBezTo>
                  <a:cubicBezTo>
                    <a:pt x="15683" y="12743"/>
                    <a:pt x="15747" y="12773"/>
                    <a:pt x="15811" y="12813"/>
                  </a:cubicBezTo>
                  <a:cubicBezTo>
                    <a:pt x="15856" y="12843"/>
                    <a:pt x="15907" y="12873"/>
                    <a:pt x="15952" y="12894"/>
                  </a:cubicBezTo>
                  <a:cubicBezTo>
                    <a:pt x="15965" y="12904"/>
                    <a:pt x="15984" y="12914"/>
                    <a:pt x="16003" y="12934"/>
                  </a:cubicBezTo>
                  <a:cubicBezTo>
                    <a:pt x="16067" y="12964"/>
                    <a:pt x="16125" y="13004"/>
                    <a:pt x="16189" y="13045"/>
                  </a:cubicBezTo>
                  <a:cubicBezTo>
                    <a:pt x="16253" y="13085"/>
                    <a:pt x="16317" y="13135"/>
                    <a:pt x="16375" y="13175"/>
                  </a:cubicBezTo>
                  <a:cubicBezTo>
                    <a:pt x="16439" y="13216"/>
                    <a:pt x="16503" y="13256"/>
                    <a:pt x="16567" y="13306"/>
                  </a:cubicBezTo>
                  <a:cubicBezTo>
                    <a:pt x="16624" y="13347"/>
                    <a:pt x="16688" y="13397"/>
                    <a:pt x="16752" y="13437"/>
                  </a:cubicBezTo>
                  <a:cubicBezTo>
                    <a:pt x="16810" y="13487"/>
                    <a:pt x="16874" y="13528"/>
                    <a:pt x="16932" y="13578"/>
                  </a:cubicBezTo>
                  <a:cubicBezTo>
                    <a:pt x="16996" y="13628"/>
                    <a:pt x="17060" y="13679"/>
                    <a:pt x="17117" y="13729"/>
                  </a:cubicBezTo>
                  <a:cubicBezTo>
                    <a:pt x="17181" y="13779"/>
                    <a:pt x="17239" y="13830"/>
                    <a:pt x="17303" y="13880"/>
                  </a:cubicBezTo>
                  <a:cubicBezTo>
                    <a:pt x="17361" y="13930"/>
                    <a:pt x="17425" y="13981"/>
                    <a:pt x="17482" y="14041"/>
                  </a:cubicBezTo>
                  <a:cubicBezTo>
                    <a:pt x="17495" y="14051"/>
                    <a:pt x="17508" y="14061"/>
                    <a:pt x="17521" y="14071"/>
                  </a:cubicBezTo>
                  <a:cubicBezTo>
                    <a:pt x="17572" y="14111"/>
                    <a:pt x="17617" y="14162"/>
                    <a:pt x="17668" y="14202"/>
                  </a:cubicBezTo>
                  <a:cubicBezTo>
                    <a:pt x="17726" y="14262"/>
                    <a:pt x="17783" y="14323"/>
                    <a:pt x="17847" y="14373"/>
                  </a:cubicBezTo>
                  <a:cubicBezTo>
                    <a:pt x="17905" y="14434"/>
                    <a:pt x="17969" y="14494"/>
                    <a:pt x="18027" y="14554"/>
                  </a:cubicBezTo>
                  <a:cubicBezTo>
                    <a:pt x="18084" y="14615"/>
                    <a:pt x="18142" y="14675"/>
                    <a:pt x="18206" y="14746"/>
                  </a:cubicBezTo>
                  <a:cubicBezTo>
                    <a:pt x="18225" y="14756"/>
                    <a:pt x="18238" y="14776"/>
                    <a:pt x="18257" y="14796"/>
                  </a:cubicBezTo>
                  <a:cubicBezTo>
                    <a:pt x="18302" y="14846"/>
                    <a:pt x="18340" y="14886"/>
                    <a:pt x="18379" y="14937"/>
                  </a:cubicBezTo>
                  <a:cubicBezTo>
                    <a:pt x="18443" y="14997"/>
                    <a:pt x="18501" y="15068"/>
                    <a:pt x="18558" y="15138"/>
                  </a:cubicBezTo>
                  <a:cubicBezTo>
                    <a:pt x="18616" y="15199"/>
                    <a:pt x="18673" y="15269"/>
                    <a:pt x="18731" y="15339"/>
                  </a:cubicBezTo>
                  <a:cubicBezTo>
                    <a:pt x="18789" y="15420"/>
                    <a:pt x="18846" y="15490"/>
                    <a:pt x="18904" y="15561"/>
                  </a:cubicBezTo>
                  <a:cubicBezTo>
                    <a:pt x="18923" y="15581"/>
                    <a:pt x="18936" y="15601"/>
                    <a:pt x="18955" y="15621"/>
                  </a:cubicBezTo>
                  <a:cubicBezTo>
                    <a:pt x="18994" y="15682"/>
                    <a:pt x="19038" y="15732"/>
                    <a:pt x="19077" y="15792"/>
                  </a:cubicBezTo>
                  <a:cubicBezTo>
                    <a:pt x="19135" y="15863"/>
                    <a:pt x="19192" y="15943"/>
                    <a:pt x="19250" y="16024"/>
                  </a:cubicBezTo>
                  <a:cubicBezTo>
                    <a:pt x="19307" y="16104"/>
                    <a:pt x="19359" y="16185"/>
                    <a:pt x="19416" y="16265"/>
                  </a:cubicBezTo>
                  <a:cubicBezTo>
                    <a:pt x="19474" y="16356"/>
                    <a:pt x="19525" y="16437"/>
                    <a:pt x="19576" y="16517"/>
                  </a:cubicBezTo>
                  <a:cubicBezTo>
                    <a:pt x="19628" y="16598"/>
                    <a:pt x="19679" y="16678"/>
                    <a:pt x="19724" y="16759"/>
                  </a:cubicBezTo>
                  <a:cubicBezTo>
                    <a:pt x="19781" y="16849"/>
                    <a:pt x="19833" y="16940"/>
                    <a:pt x="19890" y="17040"/>
                  </a:cubicBezTo>
                  <a:cubicBezTo>
                    <a:pt x="19941" y="17131"/>
                    <a:pt x="19999" y="17232"/>
                    <a:pt x="20050" y="17332"/>
                  </a:cubicBezTo>
                  <a:cubicBezTo>
                    <a:pt x="20082" y="17393"/>
                    <a:pt x="20114" y="17453"/>
                    <a:pt x="20146" y="17524"/>
                  </a:cubicBezTo>
                  <a:cubicBezTo>
                    <a:pt x="20172" y="17564"/>
                    <a:pt x="20191" y="17604"/>
                    <a:pt x="20210" y="17644"/>
                  </a:cubicBezTo>
                  <a:cubicBezTo>
                    <a:pt x="20236" y="17695"/>
                    <a:pt x="20262" y="17745"/>
                    <a:pt x="20281" y="17785"/>
                  </a:cubicBezTo>
                  <a:cubicBezTo>
                    <a:pt x="20313" y="17846"/>
                    <a:pt x="20338" y="17906"/>
                    <a:pt x="20370" y="17977"/>
                  </a:cubicBezTo>
                  <a:cubicBezTo>
                    <a:pt x="20383" y="18007"/>
                    <a:pt x="20396" y="18037"/>
                    <a:pt x="20409" y="18067"/>
                  </a:cubicBezTo>
                  <a:cubicBezTo>
                    <a:pt x="20447" y="18148"/>
                    <a:pt x="20486" y="18238"/>
                    <a:pt x="20524" y="18319"/>
                  </a:cubicBezTo>
                  <a:cubicBezTo>
                    <a:pt x="20524" y="18329"/>
                    <a:pt x="20531" y="18339"/>
                    <a:pt x="20531" y="18349"/>
                  </a:cubicBezTo>
                  <a:cubicBezTo>
                    <a:pt x="20575" y="18440"/>
                    <a:pt x="20614" y="18540"/>
                    <a:pt x="20652" y="18631"/>
                  </a:cubicBezTo>
                  <a:cubicBezTo>
                    <a:pt x="20659" y="18651"/>
                    <a:pt x="20665" y="18671"/>
                    <a:pt x="20671" y="18691"/>
                  </a:cubicBezTo>
                  <a:cubicBezTo>
                    <a:pt x="20723" y="18812"/>
                    <a:pt x="20774" y="18943"/>
                    <a:pt x="20819" y="19074"/>
                  </a:cubicBezTo>
                  <a:cubicBezTo>
                    <a:pt x="20870" y="19215"/>
                    <a:pt x="20915" y="19355"/>
                    <a:pt x="20960" y="19496"/>
                  </a:cubicBezTo>
                  <a:cubicBezTo>
                    <a:pt x="20998" y="19607"/>
                    <a:pt x="21030" y="19718"/>
                    <a:pt x="21062" y="19829"/>
                  </a:cubicBezTo>
                  <a:cubicBezTo>
                    <a:pt x="21075" y="19869"/>
                    <a:pt x="21088" y="19919"/>
                    <a:pt x="21101" y="19959"/>
                  </a:cubicBezTo>
                  <a:cubicBezTo>
                    <a:pt x="21145" y="20120"/>
                    <a:pt x="21190" y="20281"/>
                    <a:pt x="21235" y="20453"/>
                  </a:cubicBezTo>
                  <a:cubicBezTo>
                    <a:pt x="21273" y="20634"/>
                    <a:pt x="21318" y="20825"/>
                    <a:pt x="21357" y="21006"/>
                  </a:cubicBezTo>
                  <a:cubicBezTo>
                    <a:pt x="21363" y="21036"/>
                    <a:pt x="21369" y="21067"/>
                    <a:pt x="21376" y="21107"/>
                  </a:cubicBezTo>
                  <a:cubicBezTo>
                    <a:pt x="21408" y="21268"/>
                    <a:pt x="21434" y="21439"/>
                    <a:pt x="21466" y="21600"/>
                  </a:cubicBezTo>
                  <a:cubicBezTo>
                    <a:pt x="21600" y="21600"/>
                    <a:pt x="21600" y="21600"/>
                    <a:pt x="21600" y="21600"/>
                  </a:cubicBezTo>
                  <a:cubicBezTo>
                    <a:pt x="21587" y="21499"/>
                    <a:pt x="21568" y="21399"/>
                    <a:pt x="21549" y="2129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64" name="Freeform 7"/>
            <p:cNvSpPr/>
            <p:nvPr/>
          </p:nvSpPr>
          <p:spPr>
            <a:xfrm>
              <a:off x="0" y="552135"/>
              <a:ext cx="4683150" cy="6170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10" y="21395"/>
                  </a:moveTo>
                  <a:cubicBezTo>
                    <a:pt x="21329" y="21297"/>
                    <a:pt x="21329" y="21297"/>
                    <a:pt x="21329" y="21297"/>
                  </a:cubicBezTo>
                  <a:cubicBezTo>
                    <a:pt x="21349" y="21233"/>
                    <a:pt x="21368" y="21168"/>
                    <a:pt x="21387" y="21103"/>
                  </a:cubicBezTo>
                  <a:cubicBezTo>
                    <a:pt x="21407" y="21038"/>
                    <a:pt x="21416" y="20962"/>
                    <a:pt x="21436" y="20898"/>
                  </a:cubicBezTo>
                  <a:cubicBezTo>
                    <a:pt x="21445" y="20833"/>
                    <a:pt x="21465" y="20768"/>
                    <a:pt x="21474" y="20692"/>
                  </a:cubicBezTo>
                  <a:cubicBezTo>
                    <a:pt x="21494" y="20628"/>
                    <a:pt x="21503" y="20563"/>
                    <a:pt x="21513" y="20498"/>
                  </a:cubicBezTo>
                  <a:cubicBezTo>
                    <a:pt x="21532" y="20422"/>
                    <a:pt x="21542" y="20357"/>
                    <a:pt x="21552" y="20282"/>
                  </a:cubicBezTo>
                  <a:cubicBezTo>
                    <a:pt x="21571" y="20141"/>
                    <a:pt x="21581" y="20001"/>
                    <a:pt x="21590" y="19860"/>
                  </a:cubicBezTo>
                  <a:cubicBezTo>
                    <a:pt x="21600" y="19795"/>
                    <a:pt x="21600" y="19720"/>
                    <a:pt x="21600" y="19655"/>
                  </a:cubicBezTo>
                  <a:cubicBezTo>
                    <a:pt x="21600" y="19547"/>
                    <a:pt x="21600" y="19547"/>
                    <a:pt x="21600" y="19547"/>
                  </a:cubicBezTo>
                  <a:cubicBezTo>
                    <a:pt x="21600" y="19439"/>
                    <a:pt x="21600" y="19439"/>
                    <a:pt x="21600" y="19439"/>
                  </a:cubicBezTo>
                  <a:cubicBezTo>
                    <a:pt x="21600" y="19363"/>
                    <a:pt x="21600" y="19288"/>
                    <a:pt x="21590" y="19223"/>
                  </a:cubicBezTo>
                  <a:cubicBezTo>
                    <a:pt x="21590" y="19190"/>
                    <a:pt x="21590" y="19158"/>
                    <a:pt x="21581" y="19126"/>
                  </a:cubicBezTo>
                  <a:cubicBezTo>
                    <a:pt x="21581" y="19082"/>
                    <a:pt x="21581" y="19039"/>
                    <a:pt x="21571" y="19007"/>
                  </a:cubicBezTo>
                  <a:cubicBezTo>
                    <a:pt x="21571" y="18953"/>
                    <a:pt x="21571" y="18953"/>
                    <a:pt x="21571" y="18953"/>
                  </a:cubicBezTo>
                  <a:cubicBezTo>
                    <a:pt x="21561" y="18899"/>
                    <a:pt x="21561" y="18899"/>
                    <a:pt x="21561" y="18899"/>
                  </a:cubicBezTo>
                  <a:cubicBezTo>
                    <a:pt x="21542" y="18791"/>
                    <a:pt x="21542" y="18791"/>
                    <a:pt x="21542" y="18791"/>
                  </a:cubicBezTo>
                  <a:cubicBezTo>
                    <a:pt x="21532" y="18683"/>
                    <a:pt x="21532" y="18683"/>
                    <a:pt x="21532" y="18683"/>
                  </a:cubicBezTo>
                  <a:cubicBezTo>
                    <a:pt x="21523" y="18639"/>
                    <a:pt x="21513" y="18607"/>
                    <a:pt x="21503" y="18574"/>
                  </a:cubicBezTo>
                  <a:cubicBezTo>
                    <a:pt x="21503" y="18542"/>
                    <a:pt x="21494" y="18520"/>
                    <a:pt x="21494" y="18499"/>
                  </a:cubicBezTo>
                  <a:cubicBezTo>
                    <a:pt x="21484" y="18456"/>
                    <a:pt x="21474" y="18402"/>
                    <a:pt x="21455" y="18358"/>
                  </a:cubicBezTo>
                  <a:cubicBezTo>
                    <a:pt x="21436" y="18294"/>
                    <a:pt x="21416" y="18218"/>
                    <a:pt x="21397" y="18153"/>
                  </a:cubicBezTo>
                  <a:cubicBezTo>
                    <a:pt x="21387" y="18110"/>
                    <a:pt x="21378" y="18077"/>
                    <a:pt x="21358" y="18034"/>
                  </a:cubicBezTo>
                  <a:cubicBezTo>
                    <a:pt x="21349" y="18002"/>
                    <a:pt x="21339" y="17969"/>
                    <a:pt x="21329" y="17937"/>
                  </a:cubicBezTo>
                  <a:cubicBezTo>
                    <a:pt x="21300" y="17872"/>
                    <a:pt x="21281" y="17807"/>
                    <a:pt x="21242" y="17742"/>
                  </a:cubicBezTo>
                  <a:cubicBezTo>
                    <a:pt x="21233" y="17710"/>
                    <a:pt x="21223" y="17688"/>
                    <a:pt x="21213" y="17667"/>
                  </a:cubicBezTo>
                  <a:cubicBezTo>
                    <a:pt x="21194" y="17624"/>
                    <a:pt x="21175" y="17580"/>
                    <a:pt x="21155" y="17537"/>
                  </a:cubicBezTo>
                  <a:cubicBezTo>
                    <a:pt x="21117" y="17472"/>
                    <a:pt x="21088" y="17408"/>
                    <a:pt x="21049" y="17343"/>
                  </a:cubicBezTo>
                  <a:cubicBezTo>
                    <a:pt x="21049" y="17343"/>
                    <a:pt x="21049" y="17343"/>
                    <a:pt x="21049" y="17343"/>
                  </a:cubicBezTo>
                  <a:cubicBezTo>
                    <a:pt x="21030" y="17310"/>
                    <a:pt x="21020" y="17278"/>
                    <a:pt x="21001" y="17245"/>
                  </a:cubicBezTo>
                  <a:cubicBezTo>
                    <a:pt x="20943" y="17159"/>
                    <a:pt x="20943" y="17159"/>
                    <a:pt x="20943" y="17159"/>
                  </a:cubicBezTo>
                  <a:cubicBezTo>
                    <a:pt x="20923" y="17127"/>
                    <a:pt x="20904" y="17094"/>
                    <a:pt x="20885" y="17062"/>
                  </a:cubicBezTo>
                  <a:cubicBezTo>
                    <a:pt x="20865" y="17040"/>
                    <a:pt x="20846" y="17008"/>
                    <a:pt x="20826" y="16975"/>
                  </a:cubicBezTo>
                  <a:cubicBezTo>
                    <a:pt x="20788" y="16921"/>
                    <a:pt x="20749" y="16867"/>
                    <a:pt x="20710" y="16824"/>
                  </a:cubicBezTo>
                  <a:cubicBezTo>
                    <a:pt x="20701" y="16813"/>
                    <a:pt x="20701" y="16802"/>
                    <a:pt x="20691" y="16802"/>
                  </a:cubicBezTo>
                  <a:cubicBezTo>
                    <a:pt x="20672" y="16770"/>
                    <a:pt x="20652" y="16738"/>
                    <a:pt x="20633" y="16716"/>
                  </a:cubicBezTo>
                  <a:cubicBezTo>
                    <a:pt x="20556" y="16630"/>
                    <a:pt x="20556" y="16630"/>
                    <a:pt x="20556" y="16630"/>
                  </a:cubicBezTo>
                  <a:cubicBezTo>
                    <a:pt x="20546" y="16619"/>
                    <a:pt x="20536" y="16608"/>
                    <a:pt x="20527" y="16597"/>
                  </a:cubicBezTo>
                  <a:cubicBezTo>
                    <a:pt x="20488" y="16554"/>
                    <a:pt x="20459" y="16511"/>
                    <a:pt x="20420" y="16467"/>
                  </a:cubicBezTo>
                  <a:cubicBezTo>
                    <a:pt x="20411" y="16457"/>
                    <a:pt x="20411" y="16457"/>
                    <a:pt x="20401" y="16446"/>
                  </a:cubicBezTo>
                  <a:cubicBezTo>
                    <a:pt x="20391" y="16446"/>
                    <a:pt x="20391" y="16435"/>
                    <a:pt x="20382" y="16424"/>
                  </a:cubicBezTo>
                  <a:cubicBezTo>
                    <a:pt x="20362" y="16403"/>
                    <a:pt x="20343" y="16381"/>
                    <a:pt x="20314" y="16359"/>
                  </a:cubicBezTo>
                  <a:cubicBezTo>
                    <a:pt x="20285" y="16327"/>
                    <a:pt x="20256" y="16295"/>
                    <a:pt x="20227" y="16273"/>
                  </a:cubicBezTo>
                  <a:cubicBezTo>
                    <a:pt x="20159" y="16186"/>
                    <a:pt x="20159" y="16186"/>
                    <a:pt x="20159" y="16186"/>
                  </a:cubicBezTo>
                  <a:cubicBezTo>
                    <a:pt x="20150" y="16186"/>
                    <a:pt x="20140" y="16176"/>
                    <a:pt x="20130" y="16165"/>
                  </a:cubicBezTo>
                  <a:cubicBezTo>
                    <a:pt x="20111" y="16154"/>
                    <a:pt x="20092" y="16132"/>
                    <a:pt x="20082" y="16122"/>
                  </a:cubicBezTo>
                  <a:cubicBezTo>
                    <a:pt x="20034" y="16078"/>
                    <a:pt x="19985" y="16035"/>
                    <a:pt x="19937" y="15992"/>
                  </a:cubicBezTo>
                  <a:cubicBezTo>
                    <a:pt x="19937" y="15981"/>
                    <a:pt x="19927" y="15981"/>
                    <a:pt x="19918" y="15970"/>
                  </a:cubicBezTo>
                  <a:cubicBezTo>
                    <a:pt x="19869" y="15916"/>
                    <a:pt x="19811" y="15884"/>
                    <a:pt x="19753" y="15830"/>
                  </a:cubicBezTo>
                  <a:cubicBezTo>
                    <a:pt x="19753" y="15830"/>
                    <a:pt x="19753" y="15830"/>
                    <a:pt x="19744" y="15830"/>
                  </a:cubicBezTo>
                  <a:cubicBezTo>
                    <a:pt x="19695" y="15787"/>
                    <a:pt x="19647" y="15743"/>
                    <a:pt x="19589" y="15700"/>
                  </a:cubicBezTo>
                  <a:cubicBezTo>
                    <a:pt x="19579" y="15689"/>
                    <a:pt x="19560" y="15679"/>
                    <a:pt x="19550" y="15668"/>
                  </a:cubicBezTo>
                  <a:cubicBezTo>
                    <a:pt x="19512" y="15635"/>
                    <a:pt x="19463" y="15603"/>
                    <a:pt x="19415" y="15571"/>
                  </a:cubicBezTo>
                  <a:cubicBezTo>
                    <a:pt x="19357" y="15527"/>
                    <a:pt x="19357" y="15527"/>
                    <a:pt x="19357" y="15527"/>
                  </a:cubicBezTo>
                  <a:cubicBezTo>
                    <a:pt x="19328" y="15506"/>
                    <a:pt x="19328" y="15506"/>
                    <a:pt x="19328" y="15506"/>
                  </a:cubicBezTo>
                  <a:cubicBezTo>
                    <a:pt x="19289" y="15473"/>
                    <a:pt x="19289" y="15473"/>
                    <a:pt x="19289" y="15473"/>
                  </a:cubicBezTo>
                  <a:cubicBezTo>
                    <a:pt x="19241" y="15441"/>
                    <a:pt x="19241" y="15441"/>
                    <a:pt x="19241" y="15441"/>
                  </a:cubicBezTo>
                  <a:cubicBezTo>
                    <a:pt x="19212" y="15430"/>
                    <a:pt x="19183" y="15409"/>
                    <a:pt x="19154" y="15387"/>
                  </a:cubicBezTo>
                  <a:cubicBezTo>
                    <a:pt x="19125" y="15365"/>
                    <a:pt x="19096" y="15344"/>
                    <a:pt x="19067" y="15333"/>
                  </a:cubicBezTo>
                  <a:cubicBezTo>
                    <a:pt x="18970" y="15268"/>
                    <a:pt x="18970" y="15268"/>
                    <a:pt x="18970" y="15268"/>
                  </a:cubicBezTo>
                  <a:cubicBezTo>
                    <a:pt x="18960" y="15257"/>
                    <a:pt x="18960" y="15257"/>
                    <a:pt x="18960" y="15257"/>
                  </a:cubicBezTo>
                  <a:cubicBezTo>
                    <a:pt x="18951" y="15257"/>
                    <a:pt x="18951" y="15257"/>
                    <a:pt x="18951" y="15257"/>
                  </a:cubicBezTo>
                  <a:cubicBezTo>
                    <a:pt x="18931" y="15236"/>
                    <a:pt x="18931" y="15236"/>
                    <a:pt x="18931" y="15236"/>
                  </a:cubicBezTo>
                  <a:cubicBezTo>
                    <a:pt x="18883" y="15214"/>
                    <a:pt x="18883" y="15214"/>
                    <a:pt x="18883" y="15214"/>
                  </a:cubicBezTo>
                  <a:cubicBezTo>
                    <a:pt x="18786" y="15160"/>
                    <a:pt x="18786" y="15160"/>
                    <a:pt x="18786" y="15160"/>
                  </a:cubicBezTo>
                  <a:cubicBezTo>
                    <a:pt x="18757" y="15138"/>
                    <a:pt x="18757" y="15138"/>
                    <a:pt x="18757" y="15138"/>
                  </a:cubicBezTo>
                  <a:cubicBezTo>
                    <a:pt x="18699" y="15106"/>
                    <a:pt x="18699" y="15106"/>
                    <a:pt x="18699" y="15106"/>
                  </a:cubicBezTo>
                  <a:cubicBezTo>
                    <a:pt x="18651" y="15074"/>
                    <a:pt x="18593" y="15052"/>
                    <a:pt x="18545" y="15030"/>
                  </a:cubicBezTo>
                  <a:cubicBezTo>
                    <a:pt x="18535" y="15020"/>
                    <a:pt x="18516" y="15009"/>
                    <a:pt x="18506" y="15009"/>
                  </a:cubicBezTo>
                  <a:cubicBezTo>
                    <a:pt x="18448" y="14976"/>
                    <a:pt x="18400" y="14955"/>
                    <a:pt x="18342" y="14933"/>
                  </a:cubicBezTo>
                  <a:cubicBezTo>
                    <a:pt x="18274" y="14901"/>
                    <a:pt x="18206" y="14868"/>
                    <a:pt x="18129" y="14836"/>
                  </a:cubicBezTo>
                  <a:cubicBezTo>
                    <a:pt x="18061" y="14814"/>
                    <a:pt x="17994" y="14782"/>
                    <a:pt x="17926" y="14760"/>
                  </a:cubicBezTo>
                  <a:cubicBezTo>
                    <a:pt x="17849" y="14728"/>
                    <a:pt x="17781" y="14706"/>
                    <a:pt x="17713" y="14674"/>
                  </a:cubicBezTo>
                  <a:cubicBezTo>
                    <a:pt x="17636" y="14652"/>
                    <a:pt x="17568" y="14631"/>
                    <a:pt x="17500" y="14609"/>
                  </a:cubicBezTo>
                  <a:cubicBezTo>
                    <a:pt x="17423" y="14587"/>
                    <a:pt x="17355" y="14566"/>
                    <a:pt x="17278" y="14544"/>
                  </a:cubicBezTo>
                  <a:cubicBezTo>
                    <a:pt x="17210" y="14533"/>
                    <a:pt x="17143" y="14512"/>
                    <a:pt x="17065" y="14490"/>
                  </a:cubicBezTo>
                  <a:cubicBezTo>
                    <a:pt x="17007" y="14479"/>
                    <a:pt x="16949" y="14458"/>
                    <a:pt x="16882" y="14447"/>
                  </a:cubicBezTo>
                  <a:cubicBezTo>
                    <a:pt x="16872" y="14447"/>
                    <a:pt x="16862" y="14436"/>
                    <a:pt x="16853" y="14436"/>
                  </a:cubicBezTo>
                  <a:cubicBezTo>
                    <a:pt x="16775" y="14425"/>
                    <a:pt x="16708" y="14404"/>
                    <a:pt x="16630" y="14393"/>
                  </a:cubicBezTo>
                  <a:cubicBezTo>
                    <a:pt x="16563" y="14371"/>
                    <a:pt x="16485" y="14360"/>
                    <a:pt x="16418" y="14350"/>
                  </a:cubicBezTo>
                  <a:cubicBezTo>
                    <a:pt x="16340" y="14339"/>
                    <a:pt x="16263" y="14317"/>
                    <a:pt x="16195" y="14306"/>
                  </a:cubicBezTo>
                  <a:cubicBezTo>
                    <a:pt x="16118" y="14296"/>
                    <a:pt x="16050" y="14285"/>
                    <a:pt x="15973" y="14274"/>
                  </a:cubicBezTo>
                  <a:cubicBezTo>
                    <a:pt x="15905" y="14263"/>
                    <a:pt x="15828" y="14252"/>
                    <a:pt x="15750" y="14242"/>
                  </a:cubicBezTo>
                  <a:cubicBezTo>
                    <a:pt x="15683" y="14231"/>
                    <a:pt x="15605" y="14220"/>
                    <a:pt x="15528" y="14209"/>
                  </a:cubicBezTo>
                  <a:cubicBezTo>
                    <a:pt x="15460" y="14198"/>
                    <a:pt x="15383" y="14187"/>
                    <a:pt x="15306" y="14177"/>
                  </a:cubicBezTo>
                  <a:cubicBezTo>
                    <a:pt x="15267" y="14177"/>
                    <a:pt x="15219" y="14166"/>
                    <a:pt x="15170" y="14166"/>
                  </a:cubicBezTo>
                  <a:cubicBezTo>
                    <a:pt x="15141" y="14166"/>
                    <a:pt x="15112" y="14155"/>
                    <a:pt x="15083" y="14155"/>
                  </a:cubicBezTo>
                  <a:cubicBezTo>
                    <a:pt x="15016" y="14144"/>
                    <a:pt x="14938" y="14144"/>
                    <a:pt x="14861" y="14133"/>
                  </a:cubicBezTo>
                  <a:cubicBezTo>
                    <a:pt x="14793" y="14123"/>
                    <a:pt x="14716" y="14123"/>
                    <a:pt x="14638" y="14112"/>
                  </a:cubicBezTo>
                  <a:cubicBezTo>
                    <a:pt x="14571" y="14101"/>
                    <a:pt x="14493" y="14101"/>
                    <a:pt x="14416" y="14090"/>
                  </a:cubicBezTo>
                  <a:cubicBezTo>
                    <a:pt x="14339" y="14079"/>
                    <a:pt x="14271" y="14079"/>
                    <a:pt x="14194" y="14069"/>
                  </a:cubicBezTo>
                  <a:cubicBezTo>
                    <a:pt x="14116" y="14069"/>
                    <a:pt x="14049" y="14058"/>
                    <a:pt x="13971" y="14047"/>
                  </a:cubicBezTo>
                  <a:cubicBezTo>
                    <a:pt x="13894" y="14047"/>
                    <a:pt x="13817" y="14036"/>
                    <a:pt x="13749" y="14036"/>
                  </a:cubicBezTo>
                  <a:cubicBezTo>
                    <a:pt x="13672" y="14025"/>
                    <a:pt x="13594" y="14025"/>
                    <a:pt x="13517" y="14015"/>
                  </a:cubicBezTo>
                  <a:cubicBezTo>
                    <a:pt x="13488" y="14015"/>
                    <a:pt x="13459" y="14015"/>
                    <a:pt x="13420" y="14015"/>
                  </a:cubicBezTo>
                  <a:cubicBezTo>
                    <a:pt x="13382" y="14015"/>
                    <a:pt x="13333" y="14004"/>
                    <a:pt x="13295" y="14004"/>
                  </a:cubicBezTo>
                  <a:cubicBezTo>
                    <a:pt x="13217" y="14004"/>
                    <a:pt x="13150" y="13993"/>
                    <a:pt x="13072" y="13993"/>
                  </a:cubicBezTo>
                  <a:cubicBezTo>
                    <a:pt x="12995" y="13982"/>
                    <a:pt x="12917" y="13982"/>
                    <a:pt x="12850" y="13971"/>
                  </a:cubicBezTo>
                  <a:cubicBezTo>
                    <a:pt x="12772" y="13971"/>
                    <a:pt x="12695" y="13971"/>
                    <a:pt x="12618" y="13961"/>
                  </a:cubicBezTo>
                  <a:cubicBezTo>
                    <a:pt x="12550" y="13961"/>
                    <a:pt x="12473" y="13950"/>
                    <a:pt x="12395" y="13950"/>
                  </a:cubicBezTo>
                  <a:cubicBezTo>
                    <a:pt x="12318" y="13950"/>
                    <a:pt x="12250" y="13939"/>
                    <a:pt x="12173" y="13939"/>
                  </a:cubicBezTo>
                  <a:cubicBezTo>
                    <a:pt x="12096" y="13928"/>
                    <a:pt x="12018" y="13928"/>
                    <a:pt x="11941" y="13928"/>
                  </a:cubicBezTo>
                  <a:cubicBezTo>
                    <a:pt x="11873" y="13917"/>
                    <a:pt x="11796" y="13917"/>
                    <a:pt x="11719" y="13917"/>
                  </a:cubicBezTo>
                  <a:cubicBezTo>
                    <a:pt x="11641" y="13907"/>
                    <a:pt x="11574" y="13907"/>
                    <a:pt x="11496" y="13896"/>
                  </a:cubicBezTo>
                  <a:cubicBezTo>
                    <a:pt x="11419" y="13896"/>
                    <a:pt x="11341" y="13896"/>
                    <a:pt x="11274" y="13885"/>
                  </a:cubicBezTo>
                  <a:cubicBezTo>
                    <a:pt x="11196" y="13885"/>
                    <a:pt x="11119" y="13874"/>
                    <a:pt x="11042" y="13874"/>
                  </a:cubicBezTo>
                  <a:cubicBezTo>
                    <a:pt x="10974" y="13874"/>
                    <a:pt x="10897" y="13863"/>
                    <a:pt x="10819" y="13863"/>
                  </a:cubicBezTo>
                  <a:cubicBezTo>
                    <a:pt x="10742" y="13853"/>
                    <a:pt x="10674" y="13853"/>
                    <a:pt x="10597" y="13842"/>
                  </a:cubicBezTo>
                  <a:cubicBezTo>
                    <a:pt x="10520" y="13842"/>
                    <a:pt x="10442" y="13842"/>
                    <a:pt x="10375" y="13831"/>
                  </a:cubicBezTo>
                  <a:cubicBezTo>
                    <a:pt x="10297" y="13831"/>
                    <a:pt x="10220" y="13820"/>
                    <a:pt x="10143" y="13820"/>
                  </a:cubicBezTo>
                  <a:cubicBezTo>
                    <a:pt x="10075" y="13809"/>
                    <a:pt x="9997" y="13809"/>
                    <a:pt x="9920" y="13798"/>
                  </a:cubicBezTo>
                  <a:cubicBezTo>
                    <a:pt x="9891" y="13798"/>
                    <a:pt x="9862" y="13798"/>
                    <a:pt x="9833" y="13788"/>
                  </a:cubicBezTo>
                  <a:cubicBezTo>
                    <a:pt x="9785" y="13788"/>
                    <a:pt x="9746" y="13788"/>
                    <a:pt x="9698" y="13777"/>
                  </a:cubicBezTo>
                  <a:cubicBezTo>
                    <a:pt x="9620" y="13777"/>
                    <a:pt x="9553" y="13766"/>
                    <a:pt x="9475" y="13766"/>
                  </a:cubicBezTo>
                  <a:cubicBezTo>
                    <a:pt x="9398" y="13755"/>
                    <a:pt x="9321" y="13744"/>
                    <a:pt x="9253" y="13744"/>
                  </a:cubicBezTo>
                  <a:cubicBezTo>
                    <a:pt x="9176" y="13734"/>
                    <a:pt x="9098" y="13723"/>
                    <a:pt x="9031" y="13723"/>
                  </a:cubicBezTo>
                  <a:cubicBezTo>
                    <a:pt x="8953" y="13712"/>
                    <a:pt x="8876" y="13701"/>
                    <a:pt x="8808" y="13690"/>
                  </a:cubicBezTo>
                  <a:cubicBezTo>
                    <a:pt x="8731" y="13690"/>
                    <a:pt x="8654" y="13680"/>
                    <a:pt x="8586" y="13669"/>
                  </a:cubicBezTo>
                  <a:cubicBezTo>
                    <a:pt x="8509" y="13658"/>
                    <a:pt x="8431" y="13647"/>
                    <a:pt x="8363" y="13647"/>
                  </a:cubicBezTo>
                  <a:cubicBezTo>
                    <a:pt x="8286" y="13636"/>
                    <a:pt x="8209" y="13626"/>
                    <a:pt x="8141" y="13615"/>
                  </a:cubicBezTo>
                  <a:cubicBezTo>
                    <a:pt x="8093" y="13604"/>
                    <a:pt x="8054" y="13604"/>
                    <a:pt x="8015" y="13593"/>
                  </a:cubicBezTo>
                  <a:cubicBezTo>
                    <a:pt x="7986" y="13593"/>
                    <a:pt x="7948" y="13582"/>
                    <a:pt x="7919" y="13582"/>
                  </a:cubicBezTo>
                  <a:cubicBezTo>
                    <a:pt x="7841" y="13572"/>
                    <a:pt x="7764" y="13561"/>
                    <a:pt x="7696" y="13550"/>
                  </a:cubicBezTo>
                  <a:cubicBezTo>
                    <a:pt x="7619" y="13539"/>
                    <a:pt x="7551" y="13528"/>
                    <a:pt x="7474" y="13518"/>
                  </a:cubicBezTo>
                  <a:cubicBezTo>
                    <a:pt x="7397" y="13507"/>
                    <a:pt x="7329" y="13496"/>
                    <a:pt x="7252" y="13485"/>
                  </a:cubicBezTo>
                  <a:cubicBezTo>
                    <a:pt x="7184" y="13474"/>
                    <a:pt x="7107" y="13464"/>
                    <a:pt x="7029" y="13442"/>
                  </a:cubicBezTo>
                  <a:cubicBezTo>
                    <a:pt x="6962" y="13431"/>
                    <a:pt x="6884" y="13420"/>
                    <a:pt x="6816" y="13410"/>
                  </a:cubicBezTo>
                  <a:cubicBezTo>
                    <a:pt x="6739" y="13399"/>
                    <a:pt x="6671" y="13377"/>
                    <a:pt x="6594" y="13366"/>
                  </a:cubicBezTo>
                  <a:cubicBezTo>
                    <a:pt x="6517" y="13355"/>
                    <a:pt x="6449" y="13345"/>
                    <a:pt x="6372" y="13323"/>
                  </a:cubicBezTo>
                  <a:cubicBezTo>
                    <a:pt x="6314" y="13312"/>
                    <a:pt x="6246" y="13301"/>
                    <a:pt x="6188" y="13291"/>
                  </a:cubicBezTo>
                  <a:cubicBezTo>
                    <a:pt x="6178" y="13291"/>
                    <a:pt x="6169" y="13291"/>
                    <a:pt x="6159" y="13280"/>
                  </a:cubicBezTo>
                  <a:cubicBezTo>
                    <a:pt x="6082" y="13269"/>
                    <a:pt x="6014" y="13258"/>
                    <a:pt x="5937" y="13237"/>
                  </a:cubicBezTo>
                  <a:cubicBezTo>
                    <a:pt x="5869" y="13226"/>
                    <a:pt x="5792" y="13204"/>
                    <a:pt x="5724" y="13193"/>
                  </a:cubicBezTo>
                  <a:cubicBezTo>
                    <a:pt x="5647" y="13172"/>
                    <a:pt x="5579" y="13161"/>
                    <a:pt x="5502" y="13139"/>
                  </a:cubicBezTo>
                  <a:cubicBezTo>
                    <a:pt x="5434" y="13118"/>
                    <a:pt x="5356" y="13107"/>
                    <a:pt x="5289" y="13085"/>
                  </a:cubicBezTo>
                  <a:cubicBezTo>
                    <a:pt x="5211" y="13064"/>
                    <a:pt x="5144" y="13053"/>
                    <a:pt x="5066" y="13031"/>
                  </a:cubicBezTo>
                  <a:cubicBezTo>
                    <a:pt x="4999" y="13010"/>
                    <a:pt x="4931" y="12988"/>
                    <a:pt x="4854" y="12977"/>
                  </a:cubicBezTo>
                  <a:cubicBezTo>
                    <a:pt x="4786" y="12956"/>
                    <a:pt x="4709" y="12934"/>
                    <a:pt x="4641" y="12912"/>
                  </a:cubicBezTo>
                  <a:cubicBezTo>
                    <a:pt x="4573" y="12891"/>
                    <a:pt x="4496" y="12869"/>
                    <a:pt x="4428" y="12848"/>
                  </a:cubicBezTo>
                  <a:cubicBezTo>
                    <a:pt x="4409" y="12837"/>
                    <a:pt x="4390" y="12837"/>
                    <a:pt x="4380" y="12826"/>
                  </a:cubicBezTo>
                  <a:cubicBezTo>
                    <a:pt x="4322" y="12815"/>
                    <a:pt x="4264" y="12794"/>
                    <a:pt x="4216" y="12772"/>
                  </a:cubicBezTo>
                  <a:cubicBezTo>
                    <a:pt x="4138" y="12750"/>
                    <a:pt x="4071" y="12729"/>
                    <a:pt x="4003" y="12707"/>
                  </a:cubicBezTo>
                  <a:cubicBezTo>
                    <a:pt x="3926" y="12675"/>
                    <a:pt x="3858" y="12653"/>
                    <a:pt x="3790" y="12632"/>
                  </a:cubicBezTo>
                  <a:cubicBezTo>
                    <a:pt x="3722" y="12599"/>
                    <a:pt x="3645" y="12577"/>
                    <a:pt x="3577" y="12545"/>
                  </a:cubicBezTo>
                  <a:cubicBezTo>
                    <a:pt x="3548" y="12534"/>
                    <a:pt x="3519" y="12523"/>
                    <a:pt x="3490" y="12513"/>
                  </a:cubicBezTo>
                  <a:cubicBezTo>
                    <a:pt x="3452" y="12491"/>
                    <a:pt x="3413" y="12469"/>
                    <a:pt x="3365" y="12459"/>
                  </a:cubicBezTo>
                  <a:cubicBezTo>
                    <a:pt x="3297" y="12426"/>
                    <a:pt x="3229" y="12394"/>
                    <a:pt x="3162" y="12361"/>
                  </a:cubicBezTo>
                  <a:cubicBezTo>
                    <a:pt x="3094" y="12329"/>
                    <a:pt x="3026" y="12297"/>
                    <a:pt x="2949" y="12264"/>
                  </a:cubicBezTo>
                  <a:cubicBezTo>
                    <a:pt x="2881" y="12232"/>
                    <a:pt x="2814" y="12199"/>
                    <a:pt x="2746" y="12156"/>
                  </a:cubicBezTo>
                  <a:cubicBezTo>
                    <a:pt x="2707" y="12134"/>
                    <a:pt x="2669" y="12113"/>
                    <a:pt x="2630" y="12091"/>
                  </a:cubicBezTo>
                  <a:cubicBezTo>
                    <a:pt x="2601" y="12080"/>
                    <a:pt x="2572" y="12059"/>
                    <a:pt x="2543" y="12048"/>
                  </a:cubicBezTo>
                  <a:cubicBezTo>
                    <a:pt x="2475" y="12005"/>
                    <a:pt x="2408" y="11962"/>
                    <a:pt x="2340" y="11918"/>
                  </a:cubicBezTo>
                  <a:cubicBezTo>
                    <a:pt x="2272" y="11875"/>
                    <a:pt x="2204" y="11832"/>
                    <a:pt x="2146" y="11789"/>
                  </a:cubicBezTo>
                  <a:cubicBezTo>
                    <a:pt x="2079" y="11745"/>
                    <a:pt x="2011" y="11691"/>
                    <a:pt x="1943" y="11637"/>
                  </a:cubicBezTo>
                  <a:cubicBezTo>
                    <a:pt x="1905" y="11616"/>
                    <a:pt x="1876" y="11583"/>
                    <a:pt x="1837" y="11551"/>
                  </a:cubicBezTo>
                  <a:cubicBezTo>
                    <a:pt x="1808" y="11529"/>
                    <a:pt x="1779" y="11508"/>
                    <a:pt x="1750" y="11486"/>
                  </a:cubicBezTo>
                  <a:cubicBezTo>
                    <a:pt x="1682" y="11421"/>
                    <a:pt x="1624" y="11367"/>
                    <a:pt x="1566" y="11302"/>
                  </a:cubicBezTo>
                  <a:cubicBezTo>
                    <a:pt x="1518" y="11259"/>
                    <a:pt x="1479" y="11216"/>
                    <a:pt x="1441" y="11173"/>
                  </a:cubicBezTo>
                  <a:cubicBezTo>
                    <a:pt x="1431" y="11162"/>
                    <a:pt x="1431" y="11162"/>
                    <a:pt x="1431" y="11162"/>
                  </a:cubicBezTo>
                  <a:cubicBezTo>
                    <a:pt x="1373" y="11086"/>
                    <a:pt x="1305" y="11011"/>
                    <a:pt x="1257" y="10935"/>
                  </a:cubicBezTo>
                  <a:cubicBezTo>
                    <a:pt x="1238" y="10913"/>
                    <a:pt x="1228" y="10892"/>
                    <a:pt x="1209" y="10881"/>
                  </a:cubicBezTo>
                  <a:cubicBezTo>
                    <a:pt x="1151" y="10773"/>
                    <a:pt x="1151" y="10773"/>
                    <a:pt x="1151" y="10773"/>
                  </a:cubicBezTo>
                  <a:cubicBezTo>
                    <a:pt x="1122" y="10741"/>
                    <a:pt x="1102" y="10697"/>
                    <a:pt x="1083" y="10665"/>
                  </a:cubicBezTo>
                  <a:cubicBezTo>
                    <a:pt x="1083" y="10665"/>
                    <a:pt x="1083" y="10665"/>
                    <a:pt x="1083" y="10665"/>
                  </a:cubicBezTo>
                  <a:cubicBezTo>
                    <a:pt x="1025" y="10557"/>
                    <a:pt x="1025" y="10557"/>
                    <a:pt x="1025" y="10557"/>
                  </a:cubicBezTo>
                  <a:cubicBezTo>
                    <a:pt x="1015" y="10535"/>
                    <a:pt x="1006" y="10514"/>
                    <a:pt x="996" y="10492"/>
                  </a:cubicBezTo>
                  <a:cubicBezTo>
                    <a:pt x="967" y="10438"/>
                    <a:pt x="967" y="10438"/>
                    <a:pt x="967" y="10438"/>
                  </a:cubicBezTo>
                  <a:cubicBezTo>
                    <a:pt x="928" y="10330"/>
                    <a:pt x="928" y="10330"/>
                    <a:pt x="928" y="10330"/>
                  </a:cubicBezTo>
                  <a:cubicBezTo>
                    <a:pt x="919" y="10319"/>
                    <a:pt x="919" y="10319"/>
                    <a:pt x="919" y="10319"/>
                  </a:cubicBezTo>
                  <a:cubicBezTo>
                    <a:pt x="909" y="10298"/>
                    <a:pt x="909" y="10287"/>
                    <a:pt x="899" y="10265"/>
                  </a:cubicBezTo>
                  <a:cubicBezTo>
                    <a:pt x="880" y="10200"/>
                    <a:pt x="880" y="10200"/>
                    <a:pt x="880" y="10200"/>
                  </a:cubicBezTo>
                  <a:cubicBezTo>
                    <a:pt x="841" y="10081"/>
                    <a:pt x="841" y="10081"/>
                    <a:pt x="841" y="10081"/>
                  </a:cubicBezTo>
                  <a:cubicBezTo>
                    <a:pt x="832" y="10038"/>
                    <a:pt x="822" y="9995"/>
                    <a:pt x="812" y="9952"/>
                  </a:cubicBezTo>
                  <a:cubicBezTo>
                    <a:pt x="803" y="9930"/>
                    <a:pt x="803" y="9909"/>
                    <a:pt x="793" y="9876"/>
                  </a:cubicBezTo>
                  <a:cubicBezTo>
                    <a:pt x="735" y="9574"/>
                    <a:pt x="725" y="9249"/>
                    <a:pt x="793" y="8936"/>
                  </a:cubicBezTo>
                  <a:cubicBezTo>
                    <a:pt x="803" y="8904"/>
                    <a:pt x="812" y="8850"/>
                    <a:pt x="822" y="8817"/>
                  </a:cubicBezTo>
                  <a:cubicBezTo>
                    <a:pt x="832" y="8774"/>
                    <a:pt x="841" y="8731"/>
                    <a:pt x="851" y="8688"/>
                  </a:cubicBezTo>
                  <a:cubicBezTo>
                    <a:pt x="890" y="8569"/>
                    <a:pt x="890" y="8569"/>
                    <a:pt x="890" y="8569"/>
                  </a:cubicBezTo>
                  <a:cubicBezTo>
                    <a:pt x="909" y="8525"/>
                    <a:pt x="919" y="8482"/>
                    <a:pt x="938" y="8450"/>
                  </a:cubicBezTo>
                  <a:cubicBezTo>
                    <a:pt x="967" y="8363"/>
                    <a:pt x="1006" y="8288"/>
                    <a:pt x="1035" y="8212"/>
                  </a:cubicBezTo>
                  <a:cubicBezTo>
                    <a:pt x="1054" y="8180"/>
                    <a:pt x="1073" y="8136"/>
                    <a:pt x="1093" y="8104"/>
                  </a:cubicBezTo>
                  <a:cubicBezTo>
                    <a:pt x="1122" y="8039"/>
                    <a:pt x="1122" y="8039"/>
                    <a:pt x="1122" y="8039"/>
                  </a:cubicBezTo>
                  <a:cubicBezTo>
                    <a:pt x="1131" y="8028"/>
                    <a:pt x="1141" y="8007"/>
                    <a:pt x="1151" y="7985"/>
                  </a:cubicBezTo>
                  <a:cubicBezTo>
                    <a:pt x="1218" y="7888"/>
                    <a:pt x="1218" y="7888"/>
                    <a:pt x="1218" y="7888"/>
                  </a:cubicBezTo>
                  <a:cubicBezTo>
                    <a:pt x="1218" y="7877"/>
                    <a:pt x="1218" y="7877"/>
                    <a:pt x="1218" y="7877"/>
                  </a:cubicBezTo>
                  <a:cubicBezTo>
                    <a:pt x="1286" y="7780"/>
                    <a:pt x="1286" y="7780"/>
                    <a:pt x="1286" y="7780"/>
                  </a:cubicBezTo>
                  <a:cubicBezTo>
                    <a:pt x="1325" y="7726"/>
                    <a:pt x="1325" y="7726"/>
                    <a:pt x="1325" y="7726"/>
                  </a:cubicBezTo>
                  <a:cubicBezTo>
                    <a:pt x="1354" y="7672"/>
                    <a:pt x="1354" y="7672"/>
                    <a:pt x="1354" y="7672"/>
                  </a:cubicBezTo>
                  <a:cubicBezTo>
                    <a:pt x="1431" y="7575"/>
                    <a:pt x="1431" y="7575"/>
                    <a:pt x="1431" y="7575"/>
                  </a:cubicBezTo>
                  <a:cubicBezTo>
                    <a:pt x="1470" y="7531"/>
                    <a:pt x="1499" y="7488"/>
                    <a:pt x="1537" y="7445"/>
                  </a:cubicBezTo>
                  <a:cubicBezTo>
                    <a:pt x="1605" y="7358"/>
                    <a:pt x="1682" y="7272"/>
                    <a:pt x="1750" y="7196"/>
                  </a:cubicBezTo>
                  <a:cubicBezTo>
                    <a:pt x="1779" y="7164"/>
                    <a:pt x="1808" y="7142"/>
                    <a:pt x="1827" y="7121"/>
                  </a:cubicBezTo>
                  <a:cubicBezTo>
                    <a:pt x="1866" y="7088"/>
                    <a:pt x="1895" y="7056"/>
                    <a:pt x="1924" y="7024"/>
                  </a:cubicBezTo>
                  <a:cubicBezTo>
                    <a:pt x="1992" y="6969"/>
                    <a:pt x="2050" y="6915"/>
                    <a:pt x="2108" y="6861"/>
                  </a:cubicBezTo>
                  <a:cubicBezTo>
                    <a:pt x="2108" y="6861"/>
                    <a:pt x="2117" y="6861"/>
                    <a:pt x="2117" y="6851"/>
                  </a:cubicBezTo>
                  <a:cubicBezTo>
                    <a:pt x="2204" y="6775"/>
                    <a:pt x="2291" y="6699"/>
                    <a:pt x="2388" y="6635"/>
                  </a:cubicBezTo>
                  <a:cubicBezTo>
                    <a:pt x="2427" y="6602"/>
                    <a:pt x="2456" y="6580"/>
                    <a:pt x="2495" y="6559"/>
                  </a:cubicBezTo>
                  <a:cubicBezTo>
                    <a:pt x="2659" y="6440"/>
                    <a:pt x="2659" y="6440"/>
                    <a:pt x="2659" y="6440"/>
                  </a:cubicBezTo>
                  <a:cubicBezTo>
                    <a:pt x="2688" y="6418"/>
                    <a:pt x="2688" y="6418"/>
                    <a:pt x="2688" y="6418"/>
                  </a:cubicBezTo>
                  <a:cubicBezTo>
                    <a:pt x="2891" y="6289"/>
                    <a:pt x="2891" y="6289"/>
                    <a:pt x="2891" y="6289"/>
                  </a:cubicBezTo>
                  <a:cubicBezTo>
                    <a:pt x="2901" y="6278"/>
                    <a:pt x="2910" y="6267"/>
                    <a:pt x="2920" y="6267"/>
                  </a:cubicBezTo>
                  <a:cubicBezTo>
                    <a:pt x="3007" y="6213"/>
                    <a:pt x="3094" y="6159"/>
                    <a:pt x="3181" y="6116"/>
                  </a:cubicBezTo>
                  <a:cubicBezTo>
                    <a:pt x="3220" y="6083"/>
                    <a:pt x="3268" y="6062"/>
                    <a:pt x="3307" y="6040"/>
                  </a:cubicBezTo>
                  <a:cubicBezTo>
                    <a:pt x="3345" y="6019"/>
                    <a:pt x="3394" y="5997"/>
                    <a:pt x="3442" y="5975"/>
                  </a:cubicBezTo>
                  <a:cubicBezTo>
                    <a:pt x="3519" y="5932"/>
                    <a:pt x="3606" y="5889"/>
                    <a:pt x="3693" y="5846"/>
                  </a:cubicBezTo>
                  <a:cubicBezTo>
                    <a:pt x="3780" y="5803"/>
                    <a:pt x="3858" y="5759"/>
                    <a:pt x="3945" y="5727"/>
                  </a:cubicBezTo>
                  <a:cubicBezTo>
                    <a:pt x="4032" y="5684"/>
                    <a:pt x="4109" y="5651"/>
                    <a:pt x="4196" y="5619"/>
                  </a:cubicBezTo>
                  <a:cubicBezTo>
                    <a:pt x="4274" y="5586"/>
                    <a:pt x="4361" y="5543"/>
                    <a:pt x="4448" y="5511"/>
                  </a:cubicBezTo>
                  <a:cubicBezTo>
                    <a:pt x="4525" y="5478"/>
                    <a:pt x="4612" y="5457"/>
                    <a:pt x="4689" y="5424"/>
                  </a:cubicBezTo>
                  <a:cubicBezTo>
                    <a:pt x="4776" y="5392"/>
                    <a:pt x="4854" y="5359"/>
                    <a:pt x="4941" y="5338"/>
                  </a:cubicBezTo>
                  <a:cubicBezTo>
                    <a:pt x="4979" y="5316"/>
                    <a:pt x="5008" y="5305"/>
                    <a:pt x="5047" y="5295"/>
                  </a:cubicBezTo>
                  <a:cubicBezTo>
                    <a:pt x="5095" y="5284"/>
                    <a:pt x="5134" y="5262"/>
                    <a:pt x="5182" y="5251"/>
                  </a:cubicBezTo>
                  <a:cubicBezTo>
                    <a:pt x="5260" y="5219"/>
                    <a:pt x="5347" y="5197"/>
                    <a:pt x="5424" y="5176"/>
                  </a:cubicBezTo>
                  <a:cubicBezTo>
                    <a:pt x="5511" y="5143"/>
                    <a:pt x="5589" y="5122"/>
                    <a:pt x="5666" y="5100"/>
                  </a:cubicBezTo>
                  <a:cubicBezTo>
                    <a:pt x="5753" y="5068"/>
                    <a:pt x="5830" y="5046"/>
                    <a:pt x="5917" y="5025"/>
                  </a:cubicBezTo>
                  <a:cubicBezTo>
                    <a:pt x="5995" y="5003"/>
                    <a:pt x="6072" y="4981"/>
                    <a:pt x="6159" y="4949"/>
                  </a:cubicBezTo>
                  <a:cubicBezTo>
                    <a:pt x="6236" y="4927"/>
                    <a:pt x="6314" y="4906"/>
                    <a:pt x="6401" y="4884"/>
                  </a:cubicBezTo>
                  <a:cubicBezTo>
                    <a:pt x="6478" y="4862"/>
                    <a:pt x="6555" y="4841"/>
                    <a:pt x="6642" y="4819"/>
                  </a:cubicBezTo>
                  <a:cubicBezTo>
                    <a:pt x="6710" y="4808"/>
                    <a:pt x="6778" y="4787"/>
                    <a:pt x="6845" y="4765"/>
                  </a:cubicBezTo>
                  <a:cubicBezTo>
                    <a:pt x="6855" y="4765"/>
                    <a:pt x="6865" y="4765"/>
                    <a:pt x="6874" y="4765"/>
                  </a:cubicBezTo>
                  <a:cubicBezTo>
                    <a:pt x="6962" y="4744"/>
                    <a:pt x="7039" y="4722"/>
                    <a:pt x="7116" y="4700"/>
                  </a:cubicBezTo>
                  <a:cubicBezTo>
                    <a:pt x="7203" y="4679"/>
                    <a:pt x="7281" y="4657"/>
                    <a:pt x="7358" y="4636"/>
                  </a:cubicBezTo>
                  <a:cubicBezTo>
                    <a:pt x="7435" y="4614"/>
                    <a:pt x="7522" y="4592"/>
                    <a:pt x="7600" y="4571"/>
                  </a:cubicBezTo>
                  <a:cubicBezTo>
                    <a:pt x="7677" y="4549"/>
                    <a:pt x="7764" y="4527"/>
                    <a:pt x="7841" y="4506"/>
                  </a:cubicBezTo>
                  <a:cubicBezTo>
                    <a:pt x="7928" y="4484"/>
                    <a:pt x="8006" y="4452"/>
                    <a:pt x="8083" y="4430"/>
                  </a:cubicBezTo>
                  <a:cubicBezTo>
                    <a:pt x="8170" y="4398"/>
                    <a:pt x="8247" y="4376"/>
                    <a:pt x="8334" y="4344"/>
                  </a:cubicBezTo>
                  <a:cubicBezTo>
                    <a:pt x="8412" y="4311"/>
                    <a:pt x="8499" y="4279"/>
                    <a:pt x="8576" y="4247"/>
                  </a:cubicBezTo>
                  <a:cubicBezTo>
                    <a:pt x="8596" y="4236"/>
                    <a:pt x="8615" y="4225"/>
                    <a:pt x="8634" y="4225"/>
                  </a:cubicBezTo>
                  <a:cubicBezTo>
                    <a:pt x="8702" y="4192"/>
                    <a:pt x="8770" y="4160"/>
                    <a:pt x="8828" y="4128"/>
                  </a:cubicBezTo>
                  <a:cubicBezTo>
                    <a:pt x="8915" y="4084"/>
                    <a:pt x="9002" y="4041"/>
                    <a:pt x="9089" y="3987"/>
                  </a:cubicBezTo>
                  <a:cubicBezTo>
                    <a:pt x="9176" y="3944"/>
                    <a:pt x="9263" y="3879"/>
                    <a:pt x="9350" y="3825"/>
                  </a:cubicBezTo>
                  <a:cubicBezTo>
                    <a:pt x="9388" y="3793"/>
                    <a:pt x="9427" y="3771"/>
                    <a:pt x="9456" y="3749"/>
                  </a:cubicBezTo>
                  <a:cubicBezTo>
                    <a:pt x="9553" y="3674"/>
                    <a:pt x="9553" y="3674"/>
                    <a:pt x="9553" y="3674"/>
                  </a:cubicBezTo>
                  <a:cubicBezTo>
                    <a:pt x="9572" y="3652"/>
                    <a:pt x="9601" y="3631"/>
                    <a:pt x="9620" y="3609"/>
                  </a:cubicBezTo>
                  <a:cubicBezTo>
                    <a:pt x="9630" y="3609"/>
                    <a:pt x="9640" y="3598"/>
                    <a:pt x="9649" y="3587"/>
                  </a:cubicBezTo>
                  <a:cubicBezTo>
                    <a:pt x="9707" y="3533"/>
                    <a:pt x="9765" y="3490"/>
                    <a:pt x="9823" y="3425"/>
                  </a:cubicBezTo>
                  <a:cubicBezTo>
                    <a:pt x="9852" y="3393"/>
                    <a:pt x="9881" y="3360"/>
                    <a:pt x="9910" y="3328"/>
                  </a:cubicBezTo>
                  <a:cubicBezTo>
                    <a:pt x="9988" y="3231"/>
                    <a:pt x="10056" y="3134"/>
                    <a:pt x="10114" y="3015"/>
                  </a:cubicBezTo>
                  <a:cubicBezTo>
                    <a:pt x="10181" y="2863"/>
                    <a:pt x="10220" y="2680"/>
                    <a:pt x="10210" y="2507"/>
                  </a:cubicBezTo>
                  <a:cubicBezTo>
                    <a:pt x="10201" y="2420"/>
                    <a:pt x="10191" y="2334"/>
                    <a:pt x="10162" y="2248"/>
                  </a:cubicBezTo>
                  <a:cubicBezTo>
                    <a:pt x="10152" y="2215"/>
                    <a:pt x="10152" y="2215"/>
                    <a:pt x="10152" y="2215"/>
                  </a:cubicBezTo>
                  <a:cubicBezTo>
                    <a:pt x="10152" y="2215"/>
                    <a:pt x="10152" y="2204"/>
                    <a:pt x="10152" y="2204"/>
                  </a:cubicBezTo>
                  <a:cubicBezTo>
                    <a:pt x="10152" y="2193"/>
                    <a:pt x="10143" y="2193"/>
                    <a:pt x="10143" y="2183"/>
                  </a:cubicBezTo>
                  <a:cubicBezTo>
                    <a:pt x="10123" y="2129"/>
                    <a:pt x="10123" y="2129"/>
                    <a:pt x="10123" y="2129"/>
                  </a:cubicBezTo>
                  <a:cubicBezTo>
                    <a:pt x="10104" y="2064"/>
                    <a:pt x="10104" y="2064"/>
                    <a:pt x="10104" y="2064"/>
                  </a:cubicBezTo>
                  <a:cubicBezTo>
                    <a:pt x="10094" y="2053"/>
                    <a:pt x="10085" y="2031"/>
                    <a:pt x="10075" y="2010"/>
                  </a:cubicBezTo>
                  <a:cubicBezTo>
                    <a:pt x="10046" y="1956"/>
                    <a:pt x="10026" y="1902"/>
                    <a:pt x="9997" y="1859"/>
                  </a:cubicBezTo>
                  <a:cubicBezTo>
                    <a:pt x="9939" y="1761"/>
                    <a:pt x="9881" y="1675"/>
                    <a:pt x="9823" y="1599"/>
                  </a:cubicBezTo>
                  <a:cubicBezTo>
                    <a:pt x="9794" y="1567"/>
                    <a:pt x="9756" y="1524"/>
                    <a:pt x="9727" y="1491"/>
                  </a:cubicBezTo>
                  <a:cubicBezTo>
                    <a:pt x="9678" y="1448"/>
                    <a:pt x="9640" y="1394"/>
                    <a:pt x="9591" y="1351"/>
                  </a:cubicBezTo>
                  <a:cubicBezTo>
                    <a:pt x="9533" y="1307"/>
                    <a:pt x="9485" y="1253"/>
                    <a:pt x="9427" y="1210"/>
                  </a:cubicBezTo>
                  <a:cubicBezTo>
                    <a:pt x="9417" y="1210"/>
                    <a:pt x="9408" y="1199"/>
                    <a:pt x="9398" y="1189"/>
                  </a:cubicBezTo>
                  <a:cubicBezTo>
                    <a:pt x="9330" y="1145"/>
                    <a:pt x="9263" y="1102"/>
                    <a:pt x="9195" y="1059"/>
                  </a:cubicBezTo>
                  <a:cubicBezTo>
                    <a:pt x="9137" y="1027"/>
                    <a:pt x="9089" y="994"/>
                    <a:pt x="9031" y="962"/>
                  </a:cubicBezTo>
                  <a:cubicBezTo>
                    <a:pt x="9021" y="962"/>
                    <a:pt x="9002" y="951"/>
                    <a:pt x="8992" y="940"/>
                  </a:cubicBezTo>
                  <a:cubicBezTo>
                    <a:pt x="8924" y="908"/>
                    <a:pt x="8857" y="875"/>
                    <a:pt x="8789" y="843"/>
                  </a:cubicBezTo>
                  <a:cubicBezTo>
                    <a:pt x="8731" y="821"/>
                    <a:pt x="8673" y="800"/>
                    <a:pt x="8615" y="778"/>
                  </a:cubicBezTo>
                  <a:cubicBezTo>
                    <a:pt x="8596" y="767"/>
                    <a:pt x="8586" y="767"/>
                    <a:pt x="8576" y="767"/>
                  </a:cubicBezTo>
                  <a:cubicBezTo>
                    <a:pt x="8509" y="735"/>
                    <a:pt x="8431" y="713"/>
                    <a:pt x="8363" y="692"/>
                  </a:cubicBezTo>
                  <a:cubicBezTo>
                    <a:pt x="8286" y="670"/>
                    <a:pt x="8218" y="648"/>
                    <a:pt x="8151" y="627"/>
                  </a:cubicBezTo>
                  <a:cubicBezTo>
                    <a:pt x="8073" y="616"/>
                    <a:pt x="8006" y="594"/>
                    <a:pt x="7928" y="573"/>
                  </a:cubicBezTo>
                  <a:cubicBezTo>
                    <a:pt x="7870" y="562"/>
                    <a:pt x="7812" y="551"/>
                    <a:pt x="7745" y="540"/>
                  </a:cubicBezTo>
                  <a:cubicBezTo>
                    <a:pt x="7735" y="529"/>
                    <a:pt x="7725" y="529"/>
                    <a:pt x="7716" y="529"/>
                  </a:cubicBezTo>
                  <a:cubicBezTo>
                    <a:pt x="7638" y="519"/>
                    <a:pt x="7571" y="508"/>
                    <a:pt x="7493" y="486"/>
                  </a:cubicBezTo>
                  <a:cubicBezTo>
                    <a:pt x="7416" y="475"/>
                    <a:pt x="7348" y="465"/>
                    <a:pt x="7271" y="454"/>
                  </a:cubicBezTo>
                  <a:cubicBezTo>
                    <a:pt x="7194" y="443"/>
                    <a:pt x="7126" y="432"/>
                    <a:pt x="7049" y="432"/>
                  </a:cubicBezTo>
                  <a:cubicBezTo>
                    <a:pt x="6981" y="421"/>
                    <a:pt x="6903" y="411"/>
                    <a:pt x="6826" y="400"/>
                  </a:cubicBezTo>
                  <a:cubicBezTo>
                    <a:pt x="6749" y="389"/>
                    <a:pt x="6681" y="389"/>
                    <a:pt x="6604" y="378"/>
                  </a:cubicBezTo>
                  <a:cubicBezTo>
                    <a:pt x="6526" y="367"/>
                    <a:pt x="6459" y="367"/>
                    <a:pt x="6381" y="357"/>
                  </a:cubicBezTo>
                  <a:cubicBezTo>
                    <a:pt x="6304" y="357"/>
                    <a:pt x="6236" y="346"/>
                    <a:pt x="6159" y="346"/>
                  </a:cubicBezTo>
                  <a:cubicBezTo>
                    <a:pt x="6101" y="335"/>
                    <a:pt x="6053" y="335"/>
                    <a:pt x="6004" y="324"/>
                  </a:cubicBezTo>
                  <a:cubicBezTo>
                    <a:pt x="5975" y="324"/>
                    <a:pt x="5956" y="324"/>
                    <a:pt x="5937" y="324"/>
                  </a:cubicBezTo>
                  <a:cubicBezTo>
                    <a:pt x="5859" y="313"/>
                    <a:pt x="5782" y="313"/>
                    <a:pt x="5714" y="303"/>
                  </a:cubicBezTo>
                  <a:cubicBezTo>
                    <a:pt x="5637" y="292"/>
                    <a:pt x="5560" y="292"/>
                    <a:pt x="5482" y="281"/>
                  </a:cubicBezTo>
                  <a:cubicBezTo>
                    <a:pt x="5415" y="281"/>
                    <a:pt x="5337" y="270"/>
                    <a:pt x="5260" y="270"/>
                  </a:cubicBezTo>
                  <a:cubicBezTo>
                    <a:pt x="5182" y="259"/>
                    <a:pt x="5115" y="259"/>
                    <a:pt x="5037" y="249"/>
                  </a:cubicBezTo>
                  <a:cubicBezTo>
                    <a:pt x="4960" y="249"/>
                    <a:pt x="4883" y="238"/>
                    <a:pt x="4815" y="238"/>
                  </a:cubicBezTo>
                  <a:cubicBezTo>
                    <a:pt x="4738" y="238"/>
                    <a:pt x="4660" y="227"/>
                    <a:pt x="4583" y="227"/>
                  </a:cubicBezTo>
                  <a:cubicBezTo>
                    <a:pt x="4515" y="216"/>
                    <a:pt x="4438" y="216"/>
                    <a:pt x="4361" y="216"/>
                  </a:cubicBezTo>
                  <a:cubicBezTo>
                    <a:pt x="4332" y="205"/>
                    <a:pt x="4312" y="205"/>
                    <a:pt x="4283" y="205"/>
                  </a:cubicBezTo>
                  <a:cubicBezTo>
                    <a:pt x="4235" y="205"/>
                    <a:pt x="4187" y="205"/>
                    <a:pt x="4138" y="205"/>
                  </a:cubicBezTo>
                  <a:cubicBezTo>
                    <a:pt x="4061" y="194"/>
                    <a:pt x="3984" y="194"/>
                    <a:pt x="3906" y="184"/>
                  </a:cubicBezTo>
                  <a:cubicBezTo>
                    <a:pt x="3838" y="184"/>
                    <a:pt x="3761" y="184"/>
                    <a:pt x="3684" y="173"/>
                  </a:cubicBezTo>
                  <a:cubicBezTo>
                    <a:pt x="3606" y="173"/>
                    <a:pt x="3539" y="173"/>
                    <a:pt x="3461" y="162"/>
                  </a:cubicBezTo>
                  <a:cubicBezTo>
                    <a:pt x="3384" y="162"/>
                    <a:pt x="3307" y="162"/>
                    <a:pt x="3239" y="151"/>
                  </a:cubicBezTo>
                  <a:cubicBezTo>
                    <a:pt x="3162" y="151"/>
                    <a:pt x="3084" y="151"/>
                    <a:pt x="3007" y="140"/>
                  </a:cubicBezTo>
                  <a:cubicBezTo>
                    <a:pt x="2930" y="140"/>
                    <a:pt x="2862" y="140"/>
                    <a:pt x="2785" y="130"/>
                  </a:cubicBezTo>
                  <a:cubicBezTo>
                    <a:pt x="2707" y="130"/>
                    <a:pt x="2630" y="119"/>
                    <a:pt x="2562" y="119"/>
                  </a:cubicBezTo>
                  <a:cubicBezTo>
                    <a:pt x="2485" y="119"/>
                    <a:pt x="2408" y="108"/>
                    <a:pt x="2330" y="108"/>
                  </a:cubicBezTo>
                  <a:cubicBezTo>
                    <a:pt x="2253" y="108"/>
                    <a:pt x="2185" y="97"/>
                    <a:pt x="2108" y="97"/>
                  </a:cubicBezTo>
                  <a:cubicBezTo>
                    <a:pt x="2030" y="97"/>
                    <a:pt x="1953" y="86"/>
                    <a:pt x="1885" y="86"/>
                  </a:cubicBezTo>
                  <a:cubicBezTo>
                    <a:pt x="1808" y="86"/>
                    <a:pt x="1731" y="76"/>
                    <a:pt x="1653" y="76"/>
                  </a:cubicBezTo>
                  <a:cubicBezTo>
                    <a:pt x="1576" y="76"/>
                    <a:pt x="1508" y="65"/>
                    <a:pt x="1431" y="65"/>
                  </a:cubicBezTo>
                  <a:cubicBezTo>
                    <a:pt x="1354" y="65"/>
                    <a:pt x="1276" y="54"/>
                    <a:pt x="1209" y="54"/>
                  </a:cubicBezTo>
                  <a:cubicBezTo>
                    <a:pt x="1131" y="43"/>
                    <a:pt x="1054" y="43"/>
                    <a:pt x="977" y="43"/>
                  </a:cubicBezTo>
                  <a:cubicBezTo>
                    <a:pt x="977" y="43"/>
                    <a:pt x="967" y="43"/>
                    <a:pt x="957" y="43"/>
                  </a:cubicBezTo>
                  <a:cubicBezTo>
                    <a:pt x="890" y="32"/>
                    <a:pt x="822" y="32"/>
                    <a:pt x="754" y="32"/>
                  </a:cubicBezTo>
                  <a:cubicBezTo>
                    <a:pt x="677" y="22"/>
                    <a:pt x="599" y="22"/>
                    <a:pt x="532" y="22"/>
                  </a:cubicBezTo>
                  <a:cubicBezTo>
                    <a:pt x="454" y="11"/>
                    <a:pt x="377" y="11"/>
                    <a:pt x="300" y="11"/>
                  </a:cubicBezTo>
                  <a:cubicBezTo>
                    <a:pt x="232" y="11"/>
                    <a:pt x="155" y="0"/>
                    <a:pt x="77" y="0"/>
                  </a:cubicBezTo>
                  <a:cubicBezTo>
                    <a:pt x="48" y="0"/>
                    <a:pt x="29" y="0"/>
                    <a:pt x="0" y="0"/>
                  </a:cubicBezTo>
                  <a:cubicBezTo>
                    <a:pt x="0" y="86"/>
                    <a:pt x="0" y="86"/>
                    <a:pt x="0" y="86"/>
                  </a:cubicBezTo>
                  <a:cubicBezTo>
                    <a:pt x="48" y="86"/>
                    <a:pt x="87" y="86"/>
                    <a:pt x="135" y="86"/>
                  </a:cubicBezTo>
                  <a:cubicBezTo>
                    <a:pt x="203" y="97"/>
                    <a:pt x="280" y="97"/>
                    <a:pt x="358" y="97"/>
                  </a:cubicBezTo>
                  <a:cubicBezTo>
                    <a:pt x="435" y="108"/>
                    <a:pt x="503" y="108"/>
                    <a:pt x="580" y="108"/>
                  </a:cubicBezTo>
                  <a:cubicBezTo>
                    <a:pt x="657" y="119"/>
                    <a:pt x="735" y="119"/>
                    <a:pt x="803" y="119"/>
                  </a:cubicBezTo>
                  <a:cubicBezTo>
                    <a:pt x="870" y="130"/>
                    <a:pt x="928" y="130"/>
                    <a:pt x="996" y="130"/>
                  </a:cubicBezTo>
                  <a:cubicBezTo>
                    <a:pt x="1006" y="130"/>
                    <a:pt x="1015" y="130"/>
                    <a:pt x="1035" y="140"/>
                  </a:cubicBezTo>
                  <a:cubicBezTo>
                    <a:pt x="1112" y="140"/>
                    <a:pt x="1180" y="140"/>
                    <a:pt x="1257" y="151"/>
                  </a:cubicBezTo>
                  <a:cubicBezTo>
                    <a:pt x="1334" y="151"/>
                    <a:pt x="1412" y="151"/>
                    <a:pt x="1479" y="162"/>
                  </a:cubicBezTo>
                  <a:cubicBezTo>
                    <a:pt x="1557" y="162"/>
                    <a:pt x="1634" y="162"/>
                    <a:pt x="1711" y="173"/>
                  </a:cubicBezTo>
                  <a:cubicBezTo>
                    <a:pt x="1779" y="173"/>
                    <a:pt x="1856" y="184"/>
                    <a:pt x="1934" y="184"/>
                  </a:cubicBezTo>
                  <a:cubicBezTo>
                    <a:pt x="2011" y="184"/>
                    <a:pt x="2079" y="194"/>
                    <a:pt x="2156" y="194"/>
                  </a:cubicBezTo>
                  <a:cubicBezTo>
                    <a:pt x="2233" y="194"/>
                    <a:pt x="2311" y="205"/>
                    <a:pt x="2379" y="205"/>
                  </a:cubicBezTo>
                  <a:cubicBezTo>
                    <a:pt x="2456" y="216"/>
                    <a:pt x="2533" y="216"/>
                    <a:pt x="2611" y="216"/>
                  </a:cubicBezTo>
                  <a:cubicBezTo>
                    <a:pt x="2678" y="227"/>
                    <a:pt x="2756" y="227"/>
                    <a:pt x="2833" y="227"/>
                  </a:cubicBezTo>
                  <a:cubicBezTo>
                    <a:pt x="2910" y="238"/>
                    <a:pt x="2978" y="238"/>
                    <a:pt x="3055" y="238"/>
                  </a:cubicBezTo>
                  <a:cubicBezTo>
                    <a:pt x="3133" y="249"/>
                    <a:pt x="3210" y="249"/>
                    <a:pt x="3278" y="259"/>
                  </a:cubicBezTo>
                  <a:cubicBezTo>
                    <a:pt x="3355" y="259"/>
                    <a:pt x="3432" y="259"/>
                    <a:pt x="3510" y="270"/>
                  </a:cubicBezTo>
                  <a:cubicBezTo>
                    <a:pt x="3577" y="270"/>
                    <a:pt x="3655" y="270"/>
                    <a:pt x="3732" y="281"/>
                  </a:cubicBezTo>
                  <a:cubicBezTo>
                    <a:pt x="3809" y="281"/>
                    <a:pt x="3877" y="281"/>
                    <a:pt x="3955" y="292"/>
                  </a:cubicBezTo>
                  <a:cubicBezTo>
                    <a:pt x="4032" y="292"/>
                    <a:pt x="4109" y="303"/>
                    <a:pt x="4177" y="303"/>
                  </a:cubicBezTo>
                  <a:cubicBezTo>
                    <a:pt x="4225" y="303"/>
                    <a:pt x="4274" y="303"/>
                    <a:pt x="4322" y="313"/>
                  </a:cubicBezTo>
                  <a:cubicBezTo>
                    <a:pt x="4351" y="313"/>
                    <a:pt x="4380" y="313"/>
                    <a:pt x="4409" y="313"/>
                  </a:cubicBezTo>
                  <a:cubicBezTo>
                    <a:pt x="4477" y="313"/>
                    <a:pt x="4554" y="324"/>
                    <a:pt x="4631" y="324"/>
                  </a:cubicBezTo>
                  <a:cubicBezTo>
                    <a:pt x="4709" y="335"/>
                    <a:pt x="4776" y="335"/>
                    <a:pt x="4854" y="346"/>
                  </a:cubicBezTo>
                  <a:cubicBezTo>
                    <a:pt x="4931" y="346"/>
                    <a:pt x="5008" y="346"/>
                    <a:pt x="5076" y="357"/>
                  </a:cubicBezTo>
                  <a:cubicBezTo>
                    <a:pt x="5153" y="357"/>
                    <a:pt x="5231" y="367"/>
                    <a:pt x="5308" y="367"/>
                  </a:cubicBezTo>
                  <a:cubicBezTo>
                    <a:pt x="5376" y="378"/>
                    <a:pt x="5453" y="389"/>
                    <a:pt x="5531" y="389"/>
                  </a:cubicBezTo>
                  <a:cubicBezTo>
                    <a:pt x="5598" y="400"/>
                    <a:pt x="5676" y="400"/>
                    <a:pt x="5753" y="411"/>
                  </a:cubicBezTo>
                  <a:cubicBezTo>
                    <a:pt x="5830" y="411"/>
                    <a:pt x="5898" y="421"/>
                    <a:pt x="5975" y="432"/>
                  </a:cubicBezTo>
                  <a:cubicBezTo>
                    <a:pt x="5995" y="432"/>
                    <a:pt x="6014" y="432"/>
                    <a:pt x="6033" y="432"/>
                  </a:cubicBezTo>
                  <a:cubicBezTo>
                    <a:pt x="6091" y="443"/>
                    <a:pt x="6140" y="443"/>
                    <a:pt x="6198" y="443"/>
                  </a:cubicBezTo>
                  <a:cubicBezTo>
                    <a:pt x="6275" y="454"/>
                    <a:pt x="6343" y="465"/>
                    <a:pt x="6420" y="465"/>
                  </a:cubicBezTo>
                  <a:cubicBezTo>
                    <a:pt x="6497" y="475"/>
                    <a:pt x="6565" y="486"/>
                    <a:pt x="6642" y="486"/>
                  </a:cubicBezTo>
                  <a:cubicBezTo>
                    <a:pt x="6720" y="497"/>
                    <a:pt x="6797" y="508"/>
                    <a:pt x="6865" y="508"/>
                  </a:cubicBezTo>
                  <a:cubicBezTo>
                    <a:pt x="6942" y="519"/>
                    <a:pt x="7020" y="529"/>
                    <a:pt x="7087" y="540"/>
                  </a:cubicBezTo>
                  <a:cubicBezTo>
                    <a:pt x="7165" y="551"/>
                    <a:pt x="7232" y="562"/>
                    <a:pt x="7310" y="573"/>
                  </a:cubicBezTo>
                  <a:cubicBezTo>
                    <a:pt x="7387" y="583"/>
                    <a:pt x="7455" y="594"/>
                    <a:pt x="7532" y="605"/>
                  </a:cubicBezTo>
                  <a:cubicBezTo>
                    <a:pt x="7600" y="616"/>
                    <a:pt x="7677" y="627"/>
                    <a:pt x="7745" y="638"/>
                  </a:cubicBezTo>
                  <a:cubicBezTo>
                    <a:pt x="7754" y="648"/>
                    <a:pt x="7764" y="648"/>
                    <a:pt x="7774" y="648"/>
                  </a:cubicBezTo>
                  <a:cubicBezTo>
                    <a:pt x="7841" y="659"/>
                    <a:pt x="7899" y="670"/>
                    <a:pt x="7967" y="692"/>
                  </a:cubicBezTo>
                  <a:cubicBezTo>
                    <a:pt x="8035" y="702"/>
                    <a:pt x="8112" y="724"/>
                    <a:pt x="8180" y="746"/>
                  </a:cubicBezTo>
                  <a:cubicBezTo>
                    <a:pt x="8257" y="767"/>
                    <a:pt x="8325" y="789"/>
                    <a:pt x="8392" y="810"/>
                  </a:cubicBezTo>
                  <a:cubicBezTo>
                    <a:pt x="8470" y="832"/>
                    <a:pt x="8538" y="854"/>
                    <a:pt x="8605" y="875"/>
                  </a:cubicBezTo>
                  <a:cubicBezTo>
                    <a:pt x="8615" y="886"/>
                    <a:pt x="8625" y="886"/>
                    <a:pt x="8634" y="886"/>
                  </a:cubicBezTo>
                  <a:cubicBezTo>
                    <a:pt x="8692" y="908"/>
                    <a:pt x="8760" y="940"/>
                    <a:pt x="8818" y="962"/>
                  </a:cubicBezTo>
                  <a:cubicBezTo>
                    <a:pt x="8886" y="994"/>
                    <a:pt x="8953" y="1027"/>
                    <a:pt x="9021" y="1059"/>
                  </a:cubicBezTo>
                  <a:cubicBezTo>
                    <a:pt x="9031" y="1070"/>
                    <a:pt x="9040" y="1070"/>
                    <a:pt x="9040" y="1070"/>
                  </a:cubicBezTo>
                  <a:cubicBezTo>
                    <a:pt x="9108" y="1102"/>
                    <a:pt x="9166" y="1145"/>
                    <a:pt x="9224" y="1178"/>
                  </a:cubicBezTo>
                  <a:cubicBezTo>
                    <a:pt x="9292" y="1221"/>
                    <a:pt x="9359" y="1264"/>
                    <a:pt x="9427" y="1318"/>
                  </a:cubicBezTo>
                  <a:cubicBezTo>
                    <a:pt x="9427" y="1318"/>
                    <a:pt x="9427" y="1318"/>
                    <a:pt x="9427" y="1318"/>
                  </a:cubicBezTo>
                  <a:cubicBezTo>
                    <a:pt x="9495" y="1372"/>
                    <a:pt x="9553" y="1426"/>
                    <a:pt x="9620" y="1480"/>
                  </a:cubicBezTo>
                  <a:cubicBezTo>
                    <a:pt x="9640" y="1502"/>
                    <a:pt x="9659" y="1524"/>
                    <a:pt x="9678" y="1545"/>
                  </a:cubicBezTo>
                  <a:cubicBezTo>
                    <a:pt x="9698" y="1567"/>
                    <a:pt x="9707" y="1578"/>
                    <a:pt x="9727" y="1599"/>
                  </a:cubicBezTo>
                  <a:cubicBezTo>
                    <a:pt x="9736" y="1610"/>
                    <a:pt x="9746" y="1621"/>
                    <a:pt x="9756" y="1642"/>
                  </a:cubicBezTo>
                  <a:cubicBezTo>
                    <a:pt x="9823" y="1718"/>
                    <a:pt x="9881" y="1815"/>
                    <a:pt x="9930" y="1902"/>
                  </a:cubicBezTo>
                  <a:cubicBezTo>
                    <a:pt x="9939" y="1934"/>
                    <a:pt x="9959" y="1967"/>
                    <a:pt x="9978" y="1999"/>
                  </a:cubicBezTo>
                  <a:cubicBezTo>
                    <a:pt x="9978" y="2021"/>
                    <a:pt x="9988" y="2031"/>
                    <a:pt x="9997" y="2053"/>
                  </a:cubicBezTo>
                  <a:cubicBezTo>
                    <a:pt x="10017" y="2107"/>
                    <a:pt x="10017" y="2107"/>
                    <a:pt x="10017" y="2107"/>
                  </a:cubicBezTo>
                  <a:cubicBezTo>
                    <a:pt x="10046" y="2172"/>
                    <a:pt x="10046" y="2172"/>
                    <a:pt x="10046" y="2172"/>
                  </a:cubicBezTo>
                  <a:cubicBezTo>
                    <a:pt x="10046" y="2183"/>
                    <a:pt x="10046" y="2193"/>
                    <a:pt x="10056" y="2193"/>
                  </a:cubicBezTo>
                  <a:cubicBezTo>
                    <a:pt x="10065" y="2226"/>
                    <a:pt x="10065" y="2226"/>
                    <a:pt x="10065" y="2226"/>
                  </a:cubicBezTo>
                  <a:cubicBezTo>
                    <a:pt x="10065" y="2248"/>
                    <a:pt x="10075" y="2269"/>
                    <a:pt x="10075" y="2291"/>
                  </a:cubicBezTo>
                  <a:cubicBezTo>
                    <a:pt x="10085" y="2345"/>
                    <a:pt x="10094" y="2410"/>
                    <a:pt x="10104" y="2464"/>
                  </a:cubicBezTo>
                  <a:cubicBezTo>
                    <a:pt x="10104" y="2626"/>
                    <a:pt x="10075" y="2788"/>
                    <a:pt x="10007" y="2939"/>
                  </a:cubicBezTo>
                  <a:cubicBezTo>
                    <a:pt x="9978" y="3004"/>
                    <a:pt x="9939" y="3069"/>
                    <a:pt x="9901" y="3134"/>
                  </a:cubicBezTo>
                  <a:cubicBezTo>
                    <a:pt x="9814" y="3252"/>
                    <a:pt x="9707" y="3360"/>
                    <a:pt x="9601" y="3458"/>
                  </a:cubicBezTo>
                  <a:cubicBezTo>
                    <a:pt x="9533" y="3512"/>
                    <a:pt x="9456" y="3577"/>
                    <a:pt x="9379" y="3631"/>
                  </a:cubicBezTo>
                  <a:cubicBezTo>
                    <a:pt x="9359" y="3652"/>
                    <a:pt x="9340" y="3663"/>
                    <a:pt x="9330" y="3674"/>
                  </a:cubicBezTo>
                  <a:cubicBezTo>
                    <a:pt x="9243" y="3739"/>
                    <a:pt x="9156" y="3793"/>
                    <a:pt x="9060" y="3847"/>
                  </a:cubicBezTo>
                  <a:cubicBezTo>
                    <a:pt x="8982" y="3901"/>
                    <a:pt x="8895" y="3944"/>
                    <a:pt x="8808" y="3987"/>
                  </a:cubicBezTo>
                  <a:cubicBezTo>
                    <a:pt x="8731" y="4030"/>
                    <a:pt x="8654" y="4063"/>
                    <a:pt x="8576" y="4095"/>
                  </a:cubicBezTo>
                  <a:cubicBezTo>
                    <a:pt x="8567" y="4106"/>
                    <a:pt x="8557" y="4106"/>
                    <a:pt x="8547" y="4106"/>
                  </a:cubicBezTo>
                  <a:cubicBezTo>
                    <a:pt x="8470" y="4138"/>
                    <a:pt x="8383" y="4182"/>
                    <a:pt x="8305" y="4203"/>
                  </a:cubicBezTo>
                  <a:cubicBezTo>
                    <a:pt x="8218" y="4236"/>
                    <a:pt x="8141" y="4268"/>
                    <a:pt x="8054" y="4290"/>
                  </a:cubicBezTo>
                  <a:cubicBezTo>
                    <a:pt x="7977" y="4322"/>
                    <a:pt x="7890" y="4344"/>
                    <a:pt x="7812" y="4376"/>
                  </a:cubicBezTo>
                  <a:cubicBezTo>
                    <a:pt x="7735" y="4398"/>
                    <a:pt x="7648" y="4419"/>
                    <a:pt x="7571" y="4441"/>
                  </a:cubicBezTo>
                  <a:cubicBezTo>
                    <a:pt x="7493" y="4463"/>
                    <a:pt x="7406" y="4484"/>
                    <a:pt x="7329" y="4506"/>
                  </a:cubicBezTo>
                  <a:cubicBezTo>
                    <a:pt x="7252" y="4527"/>
                    <a:pt x="7165" y="4549"/>
                    <a:pt x="7087" y="4571"/>
                  </a:cubicBezTo>
                  <a:cubicBezTo>
                    <a:pt x="7010" y="4581"/>
                    <a:pt x="6923" y="4603"/>
                    <a:pt x="6845" y="4625"/>
                  </a:cubicBezTo>
                  <a:cubicBezTo>
                    <a:pt x="6826" y="4636"/>
                    <a:pt x="6807" y="4636"/>
                    <a:pt x="6797" y="4636"/>
                  </a:cubicBezTo>
                  <a:cubicBezTo>
                    <a:pt x="6729" y="4657"/>
                    <a:pt x="6671" y="4668"/>
                    <a:pt x="6604" y="4690"/>
                  </a:cubicBezTo>
                  <a:cubicBezTo>
                    <a:pt x="6526" y="4711"/>
                    <a:pt x="6449" y="4733"/>
                    <a:pt x="6362" y="4754"/>
                  </a:cubicBezTo>
                  <a:cubicBezTo>
                    <a:pt x="6285" y="4776"/>
                    <a:pt x="6207" y="4798"/>
                    <a:pt x="6120" y="4819"/>
                  </a:cubicBezTo>
                  <a:cubicBezTo>
                    <a:pt x="6043" y="4841"/>
                    <a:pt x="5966" y="4862"/>
                    <a:pt x="5879" y="4884"/>
                  </a:cubicBezTo>
                  <a:cubicBezTo>
                    <a:pt x="5801" y="4906"/>
                    <a:pt x="5714" y="4927"/>
                    <a:pt x="5637" y="4960"/>
                  </a:cubicBezTo>
                  <a:cubicBezTo>
                    <a:pt x="5560" y="4981"/>
                    <a:pt x="5473" y="5003"/>
                    <a:pt x="5395" y="5035"/>
                  </a:cubicBezTo>
                  <a:cubicBezTo>
                    <a:pt x="5308" y="5057"/>
                    <a:pt x="5231" y="5079"/>
                    <a:pt x="5153" y="5111"/>
                  </a:cubicBezTo>
                  <a:cubicBezTo>
                    <a:pt x="5095" y="5122"/>
                    <a:pt x="5037" y="5143"/>
                    <a:pt x="4989" y="5165"/>
                  </a:cubicBezTo>
                  <a:cubicBezTo>
                    <a:pt x="4960" y="5176"/>
                    <a:pt x="4931" y="5176"/>
                    <a:pt x="4902" y="5187"/>
                  </a:cubicBezTo>
                  <a:cubicBezTo>
                    <a:pt x="4825" y="5219"/>
                    <a:pt x="4738" y="5251"/>
                    <a:pt x="4660" y="5273"/>
                  </a:cubicBezTo>
                  <a:cubicBezTo>
                    <a:pt x="4573" y="5305"/>
                    <a:pt x="4496" y="5338"/>
                    <a:pt x="4409" y="5370"/>
                  </a:cubicBezTo>
                  <a:cubicBezTo>
                    <a:pt x="4332" y="5403"/>
                    <a:pt x="4245" y="5435"/>
                    <a:pt x="4158" y="5468"/>
                  </a:cubicBezTo>
                  <a:cubicBezTo>
                    <a:pt x="4080" y="5500"/>
                    <a:pt x="3993" y="5543"/>
                    <a:pt x="3916" y="5576"/>
                  </a:cubicBezTo>
                  <a:cubicBezTo>
                    <a:pt x="3829" y="5619"/>
                    <a:pt x="3742" y="5651"/>
                    <a:pt x="3655" y="5694"/>
                  </a:cubicBezTo>
                  <a:cubicBezTo>
                    <a:pt x="3577" y="5738"/>
                    <a:pt x="3490" y="5770"/>
                    <a:pt x="3403" y="5813"/>
                  </a:cubicBezTo>
                  <a:cubicBezTo>
                    <a:pt x="3345" y="5846"/>
                    <a:pt x="3287" y="5878"/>
                    <a:pt x="3229" y="5911"/>
                  </a:cubicBezTo>
                  <a:cubicBezTo>
                    <a:pt x="3200" y="5921"/>
                    <a:pt x="3171" y="5943"/>
                    <a:pt x="3152" y="5954"/>
                  </a:cubicBezTo>
                  <a:cubicBezTo>
                    <a:pt x="3065" y="6008"/>
                    <a:pt x="2978" y="6051"/>
                    <a:pt x="2891" y="6105"/>
                  </a:cubicBezTo>
                  <a:cubicBezTo>
                    <a:pt x="2862" y="6127"/>
                    <a:pt x="2833" y="6137"/>
                    <a:pt x="2804" y="6159"/>
                  </a:cubicBezTo>
                  <a:cubicBezTo>
                    <a:pt x="2620" y="6278"/>
                    <a:pt x="2620" y="6278"/>
                    <a:pt x="2620" y="6278"/>
                  </a:cubicBezTo>
                  <a:cubicBezTo>
                    <a:pt x="2601" y="6289"/>
                    <a:pt x="2601" y="6289"/>
                    <a:pt x="2601" y="6289"/>
                  </a:cubicBezTo>
                  <a:cubicBezTo>
                    <a:pt x="2408" y="6429"/>
                    <a:pt x="2408" y="6429"/>
                    <a:pt x="2408" y="6429"/>
                  </a:cubicBezTo>
                  <a:cubicBezTo>
                    <a:pt x="2388" y="6440"/>
                    <a:pt x="2369" y="6451"/>
                    <a:pt x="2359" y="6462"/>
                  </a:cubicBezTo>
                  <a:cubicBezTo>
                    <a:pt x="2262" y="6537"/>
                    <a:pt x="2175" y="6602"/>
                    <a:pt x="2079" y="6678"/>
                  </a:cubicBezTo>
                  <a:cubicBezTo>
                    <a:pt x="2059" y="6699"/>
                    <a:pt x="2040" y="6710"/>
                    <a:pt x="2021" y="6732"/>
                  </a:cubicBezTo>
                  <a:cubicBezTo>
                    <a:pt x="1953" y="6786"/>
                    <a:pt x="1895" y="6851"/>
                    <a:pt x="1827" y="6905"/>
                  </a:cubicBezTo>
                  <a:cubicBezTo>
                    <a:pt x="1818" y="6905"/>
                    <a:pt x="1808" y="6915"/>
                    <a:pt x="1798" y="6926"/>
                  </a:cubicBezTo>
                  <a:cubicBezTo>
                    <a:pt x="1750" y="6980"/>
                    <a:pt x="1702" y="7024"/>
                    <a:pt x="1653" y="7078"/>
                  </a:cubicBezTo>
                  <a:cubicBezTo>
                    <a:pt x="1605" y="7132"/>
                    <a:pt x="1557" y="7175"/>
                    <a:pt x="1508" y="7229"/>
                  </a:cubicBezTo>
                  <a:cubicBezTo>
                    <a:pt x="1450" y="7304"/>
                    <a:pt x="1383" y="7380"/>
                    <a:pt x="1325" y="7456"/>
                  </a:cubicBezTo>
                  <a:cubicBezTo>
                    <a:pt x="1247" y="7564"/>
                    <a:pt x="1247" y="7564"/>
                    <a:pt x="1247" y="7564"/>
                  </a:cubicBezTo>
                  <a:cubicBezTo>
                    <a:pt x="1209" y="7618"/>
                    <a:pt x="1209" y="7618"/>
                    <a:pt x="1209" y="7618"/>
                  </a:cubicBezTo>
                  <a:cubicBezTo>
                    <a:pt x="1199" y="7629"/>
                    <a:pt x="1199" y="7629"/>
                    <a:pt x="1199" y="7629"/>
                  </a:cubicBezTo>
                  <a:cubicBezTo>
                    <a:pt x="1170" y="7672"/>
                    <a:pt x="1170" y="7672"/>
                    <a:pt x="1170" y="7672"/>
                  </a:cubicBezTo>
                  <a:cubicBezTo>
                    <a:pt x="1102" y="7780"/>
                    <a:pt x="1102" y="7780"/>
                    <a:pt x="1102" y="7780"/>
                  </a:cubicBezTo>
                  <a:cubicBezTo>
                    <a:pt x="1035" y="7888"/>
                    <a:pt x="1035" y="7888"/>
                    <a:pt x="1035" y="7888"/>
                  </a:cubicBezTo>
                  <a:cubicBezTo>
                    <a:pt x="1025" y="7910"/>
                    <a:pt x="1015" y="7931"/>
                    <a:pt x="1006" y="7942"/>
                  </a:cubicBezTo>
                  <a:cubicBezTo>
                    <a:pt x="977" y="8007"/>
                    <a:pt x="977" y="8007"/>
                    <a:pt x="977" y="8007"/>
                  </a:cubicBezTo>
                  <a:cubicBezTo>
                    <a:pt x="957" y="8039"/>
                    <a:pt x="938" y="8082"/>
                    <a:pt x="919" y="8115"/>
                  </a:cubicBezTo>
                  <a:cubicBezTo>
                    <a:pt x="880" y="8190"/>
                    <a:pt x="851" y="8255"/>
                    <a:pt x="822" y="8331"/>
                  </a:cubicBezTo>
                  <a:cubicBezTo>
                    <a:pt x="822" y="8342"/>
                    <a:pt x="812" y="8353"/>
                    <a:pt x="812" y="8363"/>
                  </a:cubicBezTo>
                  <a:cubicBezTo>
                    <a:pt x="793" y="8407"/>
                    <a:pt x="774" y="8439"/>
                    <a:pt x="764" y="8482"/>
                  </a:cubicBezTo>
                  <a:cubicBezTo>
                    <a:pt x="725" y="8612"/>
                    <a:pt x="725" y="8612"/>
                    <a:pt x="725" y="8612"/>
                  </a:cubicBezTo>
                  <a:cubicBezTo>
                    <a:pt x="706" y="8655"/>
                    <a:pt x="696" y="8698"/>
                    <a:pt x="686" y="8742"/>
                  </a:cubicBezTo>
                  <a:cubicBezTo>
                    <a:pt x="677" y="8785"/>
                    <a:pt x="667" y="8817"/>
                    <a:pt x="657" y="8871"/>
                  </a:cubicBezTo>
                  <a:cubicBezTo>
                    <a:pt x="628" y="9023"/>
                    <a:pt x="609" y="9185"/>
                    <a:pt x="609" y="9336"/>
                  </a:cubicBezTo>
                  <a:cubicBezTo>
                    <a:pt x="609" y="9541"/>
                    <a:pt x="628" y="9746"/>
                    <a:pt x="677" y="9941"/>
                  </a:cubicBezTo>
                  <a:cubicBezTo>
                    <a:pt x="677" y="9963"/>
                    <a:pt x="686" y="9995"/>
                    <a:pt x="696" y="10017"/>
                  </a:cubicBezTo>
                  <a:cubicBezTo>
                    <a:pt x="696" y="10038"/>
                    <a:pt x="706" y="10049"/>
                    <a:pt x="706" y="10071"/>
                  </a:cubicBezTo>
                  <a:cubicBezTo>
                    <a:pt x="744" y="10200"/>
                    <a:pt x="744" y="10200"/>
                    <a:pt x="744" y="10200"/>
                  </a:cubicBezTo>
                  <a:cubicBezTo>
                    <a:pt x="764" y="10265"/>
                    <a:pt x="764" y="10265"/>
                    <a:pt x="764" y="10265"/>
                  </a:cubicBezTo>
                  <a:cubicBezTo>
                    <a:pt x="774" y="10276"/>
                    <a:pt x="783" y="10298"/>
                    <a:pt x="793" y="10319"/>
                  </a:cubicBezTo>
                  <a:cubicBezTo>
                    <a:pt x="832" y="10427"/>
                    <a:pt x="832" y="10427"/>
                    <a:pt x="832" y="10427"/>
                  </a:cubicBezTo>
                  <a:cubicBezTo>
                    <a:pt x="841" y="10449"/>
                    <a:pt x="841" y="10449"/>
                    <a:pt x="841" y="10449"/>
                  </a:cubicBezTo>
                  <a:cubicBezTo>
                    <a:pt x="870" y="10503"/>
                    <a:pt x="870" y="10503"/>
                    <a:pt x="870" y="10503"/>
                  </a:cubicBezTo>
                  <a:cubicBezTo>
                    <a:pt x="880" y="10524"/>
                    <a:pt x="890" y="10546"/>
                    <a:pt x="899" y="10568"/>
                  </a:cubicBezTo>
                  <a:cubicBezTo>
                    <a:pt x="957" y="10676"/>
                    <a:pt x="957" y="10676"/>
                    <a:pt x="957" y="10676"/>
                  </a:cubicBezTo>
                  <a:cubicBezTo>
                    <a:pt x="967" y="10697"/>
                    <a:pt x="986" y="10730"/>
                    <a:pt x="996" y="10751"/>
                  </a:cubicBezTo>
                  <a:cubicBezTo>
                    <a:pt x="1006" y="10762"/>
                    <a:pt x="1015" y="10773"/>
                    <a:pt x="1025" y="10795"/>
                  </a:cubicBezTo>
                  <a:cubicBezTo>
                    <a:pt x="1093" y="10903"/>
                    <a:pt x="1093" y="10903"/>
                    <a:pt x="1093" y="10903"/>
                  </a:cubicBezTo>
                  <a:cubicBezTo>
                    <a:pt x="1122" y="10935"/>
                    <a:pt x="1141" y="10978"/>
                    <a:pt x="1170" y="11011"/>
                  </a:cubicBezTo>
                  <a:cubicBezTo>
                    <a:pt x="1228" y="11086"/>
                    <a:pt x="1286" y="11162"/>
                    <a:pt x="1354" y="11227"/>
                  </a:cubicBezTo>
                  <a:cubicBezTo>
                    <a:pt x="1373" y="11259"/>
                    <a:pt x="1392" y="11281"/>
                    <a:pt x="1412" y="11302"/>
                  </a:cubicBezTo>
                  <a:cubicBezTo>
                    <a:pt x="1470" y="11367"/>
                    <a:pt x="1528" y="11432"/>
                    <a:pt x="1586" y="11486"/>
                  </a:cubicBezTo>
                  <a:cubicBezTo>
                    <a:pt x="1653" y="11551"/>
                    <a:pt x="1711" y="11605"/>
                    <a:pt x="1779" y="11659"/>
                  </a:cubicBezTo>
                  <a:cubicBezTo>
                    <a:pt x="1789" y="11670"/>
                    <a:pt x="1798" y="11681"/>
                    <a:pt x="1818" y="11691"/>
                  </a:cubicBezTo>
                  <a:cubicBezTo>
                    <a:pt x="1866" y="11735"/>
                    <a:pt x="1924" y="11778"/>
                    <a:pt x="1972" y="11821"/>
                  </a:cubicBezTo>
                  <a:cubicBezTo>
                    <a:pt x="2040" y="11864"/>
                    <a:pt x="2108" y="11918"/>
                    <a:pt x="2175" y="11962"/>
                  </a:cubicBezTo>
                  <a:cubicBezTo>
                    <a:pt x="2233" y="12005"/>
                    <a:pt x="2301" y="12048"/>
                    <a:pt x="2369" y="12091"/>
                  </a:cubicBezTo>
                  <a:cubicBezTo>
                    <a:pt x="2437" y="12134"/>
                    <a:pt x="2504" y="12178"/>
                    <a:pt x="2572" y="12221"/>
                  </a:cubicBezTo>
                  <a:cubicBezTo>
                    <a:pt x="2591" y="12221"/>
                    <a:pt x="2611" y="12232"/>
                    <a:pt x="2620" y="12243"/>
                  </a:cubicBezTo>
                  <a:cubicBezTo>
                    <a:pt x="2678" y="12275"/>
                    <a:pt x="2727" y="12297"/>
                    <a:pt x="2775" y="12329"/>
                  </a:cubicBezTo>
                  <a:cubicBezTo>
                    <a:pt x="2843" y="12361"/>
                    <a:pt x="2910" y="12405"/>
                    <a:pt x="2978" y="12437"/>
                  </a:cubicBezTo>
                  <a:cubicBezTo>
                    <a:pt x="3055" y="12469"/>
                    <a:pt x="3123" y="12502"/>
                    <a:pt x="3191" y="12534"/>
                  </a:cubicBezTo>
                  <a:cubicBezTo>
                    <a:pt x="3258" y="12567"/>
                    <a:pt x="3326" y="12599"/>
                    <a:pt x="3394" y="12621"/>
                  </a:cubicBezTo>
                  <a:cubicBezTo>
                    <a:pt x="3432" y="12642"/>
                    <a:pt x="3461" y="12653"/>
                    <a:pt x="3490" y="12664"/>
                  </a:cubicBezTo>
                  <a:cubicBezTo>
                    <a:pt x="3529" y="12686"/>
                    <a:pt x="3568" y="12696"/>
                    <a:pt x="3606" y="12707"/>
                  </a:cubicBezTo>
                  <a:cubicBezTo>
                    <a:pt x="3674" y="12740"/>
                    <a:pt x="3742" y="12772"/>
                    <a:pt x="3819" y="12794"/>
                  </a:cubicBezTo>
                  <a:cubicBezTo>
                    <a:pt x="3887" y="12815"/>
                    <a:pt x="3955" y="12848"/>
                    <a:pt x="4032" y="12869"/>
                  </a:cubicBezTo>
                  <a:cubicBezTo>
                    <a:pt x="4100" y="12891"/>
                    <a:pt x="4167" y="12923"/>
                    <a:pt x="4235" y="12945"/>
                  </a:cubicBezTo>
                  <a:cubicBezTo>
                    <a:pt x="4283" y="12956"/>
                    <a:pt x="4332" y="12977"/>
                    <a:pt x="4380" y="12988"/>
                  </a:cubicBezTo>
                  <a:cubicBezTo>
                    <a:pt x="4409" y="12999"/>
                    <a:pt x="4428" y="13010"/>
                    <a:pt x="4448" y="13010"/>
                  </a:cubicBezTo>
                  <a:cubicBezTo>
                    <a:pt x="4525" y="13031"/>
                    <a:pt x="4593" y="13053"/>
                    <a:pt x="4670" y="13075"/>
                  </a:cubicBezTo>
                  <a:cubicBezTo>
                    <a:pt x="4738" y="13096"/>
                    <a:pt x="4805" y="13118"/>
                    <a:pt x="4883" y="13139"/>
                  </a:cubicBezTo>
                  <a:cubicBezTo>
                    <a:pt x="4950" y="13161"/>
                    <a:pt x="5028" y="13183"/>
                    <a:pt x="5095" y="13204"/>
                  </a:cubicBezTo>
                  <a:cubicBezTo>
                    <a:pt x="5163" y="13215"/>
                    <a:pt x="5240" y="13237"/>
                    <a:pt x="5308" y="13258"/>
                  </a:cubicBezTo>
                  <a:cubicBezTo>
                    <a:pt x="5385" y="13269"/>
                    <a:pt x="5453" y="13291"/>
                    <a:pt x="5531" y="13312"/>
                  </a:cubicBezTo>
                  <a:cubicBezTo>
                    <a:pt x="5598" y="13323"/>
                    <a:pt x="5676" y="13345"/>
                    <a:pt x="5743" y="13355"/>
                  </a:cubicBezTo>
                  <a:cubicBezTo>
                    <a:pt x="5821" y="13377"/>
                    <a:pt x="5888" y="13388"/>
                    <a:pt x="5966" y="13410"/>
                  </a:cubicBezTo>
                  <a:cubicBezTo>
                    <a:pt x="6033" y="13420"/>
                    <a:pt x="6111" y="13442"/>
                    <a:pt x="6178" y="13453"/>
                  </a:cubicBezTo>
                  <a:cubicBezTo>
                    <a:pt x="6188" y="13453"/>
                    <a:pt x="6198" y="13464"/>
                    <a:pt x="6207" y="13464"/>
                  </a:cubicBezTo>
                  <a:cubicBezTo>
                    <a:pt x="6265" y="13474"/>
                    <a:pt x="6333" y="13485"/>
                    <a:pt x="6401" y="13496"/>
                  </a:cubicBezTo>
                  <a:cubicBezTo>
                    <a:pt x="6468" y="13507"/>
                    <a:pt x="6546" y="13528"/>
                    <a:pt x="6613" y="13539"/>
                  </a:cubicBezTo>
                  <a:cubicBezTo>
                    <a:pt x="6691" y="13550"/>
                    <a:pt x="6758" y="13572"/>
                    <a:pt x="6836" y="13582"/>
                  </a:cubicBezTo>
                  <a:cubicBezTo>
                    <a:pt x="6903" y="13593"/>
                    <a:pt x="6981" y="13604"/>
                    <a:pt x="7058" y="13615"/>
                  </a:cubicBezTo>
                  <a:cubicBezTo>
                    <a:pt x="7126" y="13636"/>
                    <a:pt x="7203" y="13647"/>
                    <a:pt x="7271" y="13658"/>
                  </a:cubicBezTo>
                  <a:cubicBezTo>
                    <a:pt x="7348" y="13669"/>
                    <a:pt x="7416" y="13680"/>
                    <a:pt x="7493" y="13690"/>
                  </a:cubicBezTo>
                  <a:cubicBezTo>
                    <a:pt x="7571" y="13701"/>
                    <a:pt x="7638" y="13712"/>
                    <a:pt x="7716" y="13723"/>
                  </a:cubicBezTo>
                  <a:cubicBezTo>
                    <a:pt x="7783" y="13734"/>
                    <a:pt x="7861" y="13744"/>
                    <a:pt x="7938" y="13755"/>
                  </a:cubicBezTo>
                  <a:cubicBezTo>
                    <a:pt x="7967" y="13766"/>
                    <a:pt x="8006" y="13766"/>
                    <a:pt x="8035" y="13777"/>
                  </a:cubicBezTo>
                  <a:cubicBezTo>
                    <a:pt x="8073" y="13777"/>
                    <a:pt x="8112" y="13788"/>
                    <a:pt x="8151" y="13788"/>
                  </a:cubicBezTo>
                  <a:cubicBezTo>
                    <a:pt x="8228" y="13798"/>
                    <a:pt x="8305" y="13809"/>
                    <a:pt x="8373" y="13820"/>
                  </a:cubicBezTo>
                  <a:cubicBezTo>
                    <a:pt x="8450" y="13831"/>
                    <a:pt x="8528" y="13842"/>
                    <a:pt x="8596" y="13842"/>
                  </a:cubicBezTo>
                  <a:cubicBezTo>
                    <a:pt x="8673" y="13853"/>
                    <a:pt x="8750" y="13863"/>
                    <a:pt x="8818" y="13874"/>
                  </a:cubicBezTo>
                  <a:cubicBezTo>
                    <a:pt x="8895" y="13885"/>
                    <a:pt x="8973" y="13885"/>
                    <a:pt x="9040" y="13896"/>
                  </a:cubicBezTo>
                  <a:cubicBezTo>
                    <a:pt x="9118" y="13907"/>
                    <a:pt x="9195" y="13907"/>
                    <a:pt x="9263" y="13917"/>
                  </a:cubicBezTo>
                  <a:cubicBezTo>
                    <a:pt x="9340" y="13928"/>
                    <a:pt x="9417" y="13939"/>
                    <a:pt x="9485" y="13939"/>
                  </a:cubicBezTo>
                  <a:cubicBezTo>
                    <a:pt x="9562" y="13950"/>
                    <a:pt x="9640" y="13950"/>
                    <a:pt x="9707" y="13961"/>
                  </a:cubicBezTo>
                  <a:cubicBezTo>
                    <a:pt x="9765" y="13961"/>
                    <a:pt x="9814" y="13971"/>
                    <a:pt x="9862" y="13971"/>
                  </a:cubicBezTo>
                  <a:cubicBezTo>
                    <a:pt x="9891" y="13971"/>
                    <a:pt x="9910" y="13982"/>
                    <a:pt x="9930" y="13982"/>
                  </a:cubicBezTo>
                  <a:cubicBezTo>
                    <a:pt x="10007" y="13982"/>
                    <a:pt x="10085" y="13993"/>
                    <a:pt x="10162" y="13993"/>
                  </a:cubicBezTo>
                  <a:cubicBezTo>
                    <a:pt x="10230" y="14004"/>
                    <a:pt x="10307" y="14004"/>
                    <a:pt x="10384" y="14015"/>
                  </a:cubicBezTo>
                  <a:cubicBezTo>
                    <a:pt x="10462" y="14015"/>
                    <a:pt x="10529" y="14025"/>
                    <a:pt x="10607" y="14025"/>
                  </a:cubicBezTo>
                  <a:cubicBezTo>
                    <a:pt x="10684" y="14036"/>
                    <a:pt x="10752" y="14036"/>
                    <a:pt x="10829" y="14047"/>
                  </a:cubicBezTo>
                  <a:cubicBezTo>
                    <a:pt x="10906" y="14047"/>
                    <a:pt x="10984" y="14058"/>
                    <a:pt x="11051" y="14058"/>
                  </a:cubicBezTo>
                  <a:cubicBezTo>
                    <a:pt x="11129" y="14058"/>
                    <a:pt x="11206" y="14069"/>
                    <a:pt x="11283" y="14069"/>
                  </a:cubicBezTo>
                  <a:cubicBezTo>
                    <a:pt x="11351" y="14079"/>
                    <a:pt x="11428" y="14079"/>
                    <a:pt x="11506" y="14079"/>
                  </a:cubicBezTo>
                  <a:cubicBezTo>
                    <a:pt x="11583" y="14090"/>
                    <a:pt x="11651" y="14090"/>
                    <a:pt x="11728" y="14101"/>
                  </a:cubicBezTo>
                  <a:cubicBezTo>
                    <a:pt x="11806" y="14101"/>
                    <a:pt x="11883" y="14101"/>
                    <a:pt x="11951" y="14112"/>
                  </a:cubicBezTo>
                  <a:cubicBezTo>
                    <a:pt x="12028" y="14112"/>
                    <a:pt x="12105" y="14123"/>
                    <a:pt x="12183" y="14123"/>
                  </a:cubicBezTo>
                  <a:cubicBezTo>
                    <a:pt x="12250" y="14123"/>
                    <a:pt x="12328" y="14133"/>
                    <a:pt x="12405" y="14133"/>
                  </a:cubicBezTo>
                  <a:cubicBezTo>
                    <a:pt x="12482" y="14144"/>
                    <a:pt x="12550" y="14144"/>
                    <a:pt x="12627" y="14155"/>
                  </a:cubicBezTo>
                  <a:cubicBezTo>
                    <a:pt x="12705" y="14155"/>
                    <a:pt x="12782" y="14155"/>
                    <a:pt x="12850" y="14166"/>
                  </a:cubicBezTo>
                  <a:cubicBezTo>
                    <a:pt x="12927" y="14166"/>
                    <a:pt x="13004" y="14177"/>
                    <a:pt x="13082" y="14177"/>
                  </a:cubicBezTo>
                  <a:cubicBezTo>
                    <a:pt x="13150" y="14187"/>
                    <a:pt x="13227" y="14187"/>
                    <a:pt x="13304" y="14187"/>
                  </a:cubicBezTo>
                  <a:cubicBezTo>
                    <a:pt x="13353" y="14198"/>
                    <a:pt x="13401" y="14198"/>
                    <a:pt x="13449" y="14198"/>
                  </a:cubicBezTo>
                  <a:cubicBezTo>
                    <a:pt x="13478" y="14209"/>
                    <a:pt x="13498" y="14209"/>
                    <a:pt x="13527" y="14209"/>
                  </a:cubicBezTo>
                  <a:cubicBezTo>
                    <a:pt x="13604" y="14209"/>
                    <a:pt x="13672" y="14220"/>
                    <a:pt x="13749" y="14220"/>
                  </a:cubicBezTo>
                  <a:cubicBezTo>
                    <a:pt x="13826" y="14231"/>
                    <a:pt x="13894" y="14242"/>
                    <a:pt x="13971" y="14242"/>
                  </a:cubicBezTo>
                  <a:cubicBezTo>
                    <a:pt x="14049" y="14252"/>
                    <a:pt x="14126" y="14252"/>
                    <a:pt x="14194" y="14263"/>
                  </a:cubicBezTo>
                  <a:cubicBezTo>
                    <a:pt x="14271" y="14263"/>
                    <a:pt x="14348" y="14274"/>
                    <a:pt x="14416" y="14285"/>
                  </a:cubicBezTo>
                  <a:cubicBezTo>
                    <a:pt x="14493" y="14285"/>
                    <a:pt x="14571" y="14296"/>
                    <a:pt x="14638" y="14306"/>
                  </a:cubicBezTo>
                  <a:cubicBezTo>
                    <a:pt x="14716" y="14306"/>
                    <a:pt x="14793" y="14317"/>
                    <a:pt x="14871" y="14328"/>
                  </a:cubicBezTo>
                  <a:cubicBezTo>
                    <a:pt x="14938" y="14328"/>
                    <a:pt x="15016" y="14339"/>
                    <a:pt x="15093" y="14350"/>
                  </a:cubicBezTo>
                  <a:cubicBezTo>
                    <a:pt x="15122" y="14350"/>
                    <a:pt x="15161" y="14360"/>
                    <a:pt x="15199" y="14360"/>
                  </a:cubicBezTo>
                  <a:cubicBezTo>
                    <a:pt x="15238" y="14360"/>
                    <a:pt x="15277" y="14371"/>
                    <a:pt x="15306" y="14371"/>
                  </a:cubicBezTo>
                  <a:cubicBezTo>
                    <a:pt x="15383" y="14382"/>
                    <a:pt x="15460" y="14393"/>
                    <a:pt x="15528" y="14404"/>
                  </a:cubicBezTo>
                  <a:cubicBezTo>
                    <a:pt x="15605" y="14414"/>
                    <a:pt x="15683" y="14425"/>
                    <a:pt x="15750" y="14436"/>
                  </a:cubicBezTo>
                  <a:cubicBezTo>
                    <a:pt x="15828" y="14447"/>
                    <a:pt x="15895" y="14458"/>
                    <a:pt x="15973" y="14468"/>
                  </a:cubicBezTo>
                  <a:cubicBezTo>
                    <a:pt x="16002" y="14468"/>
                    <a:pt x="16031" y="14468"/>
                    <a:pt x="16050" y="14479"/>
                  </a:cubicBezTo>
                  <a:cubicBezTo>
                    <a:pt x="16098" y="14490"/>
                    <a:pt x="16147" y="14490"/>
                    <a:pt x="16195" y="14501"/>
                  </a:cubicBezTo>
                  <a:cubicBezTo>
                    <a:pt x="16263" y="14512"/>
                    <a:pt x="16340" y="14522"/>
                    <a:pt x="16408" y="14544"/>
                  </a:cubicBezTo>
                  <a:cubicBezTo>
                    <a:pt x="16485" y="14555"/>
                    <a:pt x="16563" y="14566"/>
                    <a:pt x="16630" y="14587"/>
                  </a:cubicBezTo>
                  <a:cubicBezTo>
                    <a:pt x="16708" y="14598"/>
                    <a:pt x="16775" y="14620"/>
                    <a:pt x="16843" y="14631"/>
                  </a:cubicBezTo>
                  <a:cubicBezTo>
                    <a:pt x="16862" y="14641"/>
                    <a:pt x="16882" y="14641"/>
                    <a:pt x="16891" y="14641"/>
                  </a:cubicBezTo>
                  <a:cubicBezTo>
                    <a:pt x="16949" y="14652"/>
                    <a:pt x="17007" y="14674"/>
                    <a:pt x="17065" y="14685"/>
                  </a:cubicBezTo>
                  <a:cubicBezTo>
                    <a:pt x="17133" y="14706"/>
                    <a:pt x="17210" y="14728"/>
                    <a:pt x="17278" y="14739"/>
                  </a:cubicBezTo>
                  <a:cubicBezTo>
                    <a:pt x="17355" y="14760"/>
                    <a:pt x="17423" y="14782"/>
                    <a:pt x="17491" y="14803"/>
                  </a:cubicBezTo>
                  <a:cubicBezTo>
                    <a:pt x="17568" y="14825"/>
                    <a:pt x="17636" y="14847"/>
                    <a:pt x="17703" y="14879"/>
                  </a:cubicBezTo>
                  <a:cubicBezTo>
                    <a:pt x="17781" y="14901"/>
                    <a:pt x="17849" y="14922"/>
                    <a:pt x="17916" y="14955"/>
                  </a:cubicBezTo>
                  <a:cubicBezTo>
                    <a:pt x="17984" y="14976"/>
                    <a:pt x="18061" y="15009"/>
                    <a:pt x="18129" y="15030"/>
                  </a:cubicBezTo>
                  <a:cubicBezTo>
                    <a:pt x="18197" y="15063"/>
                    <a:pt x="18264" y="15095"/>
                    <a:pt x="18332" y="15128"/>
                  </a:cubicBezTo>
                  <a:cubicBezTo>
                    <a:pt x="18390" y="15149"/>
                    <a:pt x="18438" y="15171"/>
                    <a:pt x="18487" y="15192"/>
                  </a:cubicBezTo>
                  <a:cubicBezTo>
                    <a:pt x="18506" y="15203"/>
                    <a:pt x="18525" y="15214"/>
                    <a:pt x="18545" y="15225"/>
                  </a:cubicBezTo>
                  <a:cubicBezTo>
                    <a:pt x="18583" y="15246"/>
                    <a:pt x="18632" y="15268"/>
                    <a:pt x="18670" y="15290"/>
                  </a:cubicBezTo>
                  <a:cubicBezTo>
                    <a:pt x="18748" y="15333"/>
                    <a:pt x="18748" y="15333"/>
                    <a:pt x="18748" y="15333"/>
                  </a:cubicBezTo>
                  <a:cubicBezTo>
                    <a:pt x="18757" y="15344"/>
                    <a:pt x="18757" y="15344"/>
                    <a:pt x="18757" y="15344"/>
                  </a:cubicBezTo>
                  <a:cubicBezTo>
                    <a:pt x="18854" y="15398"/>
                    <a:pt x="18854" y="15398"/>
                    <a:pt x="18854" y="15398"/>
                  </a:cubicBezTo>
                  <a:cubicBezTo>
                    <a:pt x="18893" y="15430"/>
                    <a:pt x="18893" y="15430"/>
                    <a:pt x="18893" y="15430"/>
                  </a:cubicBezTo>
                  <a:cubicBezTo>
                    <a:pt x="18922" y="15441"/>
                    <a:pt x="18922" y="15441"/>
                    <a:pt x="18922" y="15441"/>
                  </a:cubicBezTo>
                  <a:cubicBezTo>
                    <a:pt x="18941" y="15452"/>
                    <a:pt x="18941" y="15452"/>
                    <a:pt x="18941" y="15452"/>
                  </a:cubicBezTo>
                  <a:cubicBezTo>
                    <a:pt x="18951" y="15463"/>
                    <a:pt x="18951" y="15463"/>
                    <a:pt x="18951" y="15463"/>
                  </a:cubicBezTo>
                  <a:cubicBezTo>
                    <a:pt x="19028" y="15517"/>
                    <a:pt x="19028" y="15517"/>
                    <a:pt x="19028" y="15517"/>
                  </a:cubicBezTo>
                  <a:cubicBezTo>
                    <a:pt x="19067" y="15538"/>
                    <a:pt x="19105" y="15560"/>
                    <a:pt x="19144" y="15592"/>
                  </a:cubicBezTo>
                  <a:cubicBezTo>
                    <a:pt x="19163" y="15603"/>
                    <a:pt x="19183" y="15614"/>
                    <a:pt x="19202" y="15625"/>
                  </a:cubicBezTo>
                  <a:cubicBezTo>
                    <a:pt x="19250" y="15657"/>
                    <a:pt x="19250" y="15657"/>
                    <a:pt x="19250" y="15657"/>
                  </a:cubicBezTo>
                  <a:cubicBezTo>
                    <a:pt x="19289" y="15689"/>
                    <a:pt x="19289" y="15689"/>
                    <a:pt x="19289" y="15689"/>
                  </a:cubicBezTo>
                  <a:cubicBezTo>
                    <a:pt x="19347" y="15733"/>
                    <a:pt x="19347" y="15733"/>
                    <a:pt x="19347" y="15733"/>
                  </a:cubicBezTo>
                  <a:cubicBezTo>
                    <a:pt x="19376" y="15754"/>
                    <a:pt x="19376" y="15754"/>
                    <a:pt x="19376" y="15754"/>
                  </a:cubicBezTo>
                  <a:cubicBezTo>
                    <a:pt x="19434" y="15797"/>
                    <a:pt x="19483" y="15830"/>
                    <a:pt x="19541" y="15873"/>
                  </a:cubicBezTo>
                  <a:cubicBezTo>
                    <a:pt x="19541" y="15873"/>
                    <a:pt x="19541" y="15873"/>
                    <a:pt x="19541" y="15873"/>
                  </a:cubicBezTo>
                  <a:cubicBezTo>
                    <a:pt x="19599" y="15916"/>
                    <a:pt x="19657" y="15960"/>
                    <a:pt x="19705" y="16014"/>
                  </a:cubicBezTo>
                  <a:cubicBezTo>
                    <a:pt x="19715" y="16014"/>
                    <a:pt x="19724" y="16024"/>
                    <a:pt x="19734" y="16035"/>
                  </a:cubicBezTo>
                  <a:cubicBezTo>
                    <a:pt x="19782" y="16068"/>
                    <a:pt x="19821" y="16100"/>
                    <a:pt x="19869" y="16143"/>
                  </a:cubicBezTo>
                  <a:cubicBezTo>
                    <a:pt x="19889" y="16165"/>
                    <a:pt x="19908" y="16186"/>
                    <a:pt x="19927" y="16197"/>
                  </a:cubicBezTo>
                  <a:cubicBezTo>
                    <a:pt x="19956" y="16230"/>
                    <a:pt x="19985" y="16262"/>
                    <a:pt x="20024" y="16284"/>
                  </a:cubicBezTo>
                  <a:cubicBezTo>
                    <a:pt x="20043" y="16305"/>
                    <a:pt x="20072" y="16338"/>
                    <a:pt x="20092" y="16359"/>
                  </a:cubicBezTo>
                  <a:cubicBezTo>
                    <a:pt x="20121" y="16381"/>
                    <a:pt x="20121" y="16381"/>
                    <a:pt x="20121" y="16381"/>
                  </a:cubicBezTo>
                  <a:cubicBezTo>
                    <a:pt x="20169" y="16435"/>
                    <a:pt x="20169" y="16435"/>
                    <a:pt x="20169" y="16435"/>
                  </a:cubicBezTo>
                  <a:cubicBezTo>
                    <a:pt x="20208" y="16478"/>
                    <a:pt x="20256" y="16521"/>
                    <a:pt x="20295" y="16565"/>
                  </a:cubicBezTo>
                  <a:cubicBezTo>
                    <a:pt x="20333" y="16608"/>
                    <a:pt x="20372" y="16662"/>
                    <a:pt x="20411" y="16705"/>
                  </a:cubicBezTo>
                  <a:cubicBezTo>
                    <a:pt x="20459" y="16759"/>
                    <a:pt x="20459" y="16759"/>
                    <a:pt x="20459" y="16759"/>
                  </a:cubicBezTo>
                  <a:cubicBezTo>
                    <a:pt x="20478" y="16781"/>
                    <a:pt x="20478" y="16781"/>
                    <a:pt x="20478" y="16781"/>
                  </a:cubicBezTo>
                  <a:cubicBezTo>
                    <a:pt x="20498" y="16813"/>
                    <a:pt x="20517" y="16835"/>
                    <a:pt x="20536" y="16867"/>
                  </a:cubicBezTo>
                  <a:cubicBezTo>
                    <a:pt x="20575" y="16910"/>
                    <a:pt x="20604" y="16954"/>
                    <a:pt x="20643" y="16997"/>
                  </a:cubicBezTo>
                  <a:cubicBezTo>
                    <a:pt x="20643" y="17008"/>
                    <a:pt x="20652" y="17019"/>
                    <a:pt x="20662" y="17040"/>
                  </a:cubicBezTo>
                  <a:cubicBezTo>
                    <a:pt x="20701" y="17094"/>
                    <a:pt x="20739" y="17148"/>
                    <a:pt x="20778" y="17213"/>
                  </a:cubicBezTo>
                  <a:cubicBezTo>
                    <a:pt x="20807" y="17267"/>
                    <a:pt x="20807" y="17267"/>
                    <a:pt x="20807" y="17267"/>
                  </a:cubicBezTo>
                  <a:cubicBezTo>
                    <a:pt x="20836" y="17299"/>
                    <a:pt x="20836" y="17299"/>
                    <a:pt x="20836" y="17299"/>
                  </a:cubicBezTo>
                  <a:cubicBezTo>
                    <a:pt x="20846" y="17332"/>
                    <a:pt x="20865" y="17364"/>
                    <a:pt x="20885" y="17397"/>
                  </a:cubicBezTo>
                  <a:cubicBezTo>
                    <a:pt x="20914" y="17451"/>
                    <a:pt x="20943" y="17505"/>
                    <a:pt x="20972" y="17570"/>
                  </a:cubicBezTo>
                  <a:cubicBezTo>
                    <a:pt x="20981" y="17570"/>
                    <a:pt x="20981" y="17570"/>
                    <a:pt x="20981" y="17580"/>
                  </a:cubicBezTo>
                  <a:cubicBezTo>
                    <a:pt x="21010" y="17645"/>
                    <a:pt x="21039" y="17710"/>
                    <a:pt x="21068" y="17764"/>
                  </a:cubicBezTo>
                  <a:cubicBezTo>
                    <a:pt x="21088" y="17818"/>
                    <a:pt x="21107" y="17872"/>
                    <a:pt x="21126" y="17915"/>
                  </a:cubicBezTo>
                  <a:cubicBezTo>
                    <a:pt x="21136" y="17937"/>
                    <a:pt x="21136" y="17948"/>
                    <a:pt x="21146" y="17959"/>
                  </a:cubicBezTo>
                  <a:cubicBezTo>
                    <a:pt x="21165" y="18034"/>
                    <a:pt x="21194" y="18099"/>
                    <a:pt x="21213" y="18164"/>
                  </a:cubicBezTo>
                  <a:cubicBezTo>
                    <a:pt x="21233" y="18218"/>
                    <a:pt x="21252" y="18283"/>
                    <a:pt x="21262" y="18348"/>
                  </a:cubicBezTo>
                  <a:cubicBezTo>
                    <a:pt x="21271" y="18348"/>
                    <a:pt x="21271" y="18358"/>
                    <a:pt x="21271" y="18358"/>
                  </a:cubicBezTo>
                  <a:cubicBezTo>
                    <a:pt x="21291" y="18434"/>
                    <a:pt x="21300" y="18499"/>
                    <a:pt x="21320" y="18564"/>
                  </a:cubicBezTo>
                  <a:cubicBezTo>
                    <a:pt x="21320" y="18607"/>
                    <a:pt x="21329" y="18639"/>
                    <a:pt x="21339" y="18672"/>
                  </a:cubicBezTo>
                  <a:cubicBezTo>
                    <a:pt x="21349" y="18769"/>
                    <a:pt x="21349" y="18769"/>
                    <a:pt x="21349" y="18769"/>
                  </a:cubicBezTo>
                  <a:cubicBezTo>
                    <a:pt x="21368" y="18877"/>
                    <a:pt x="21368" y="18877"/>
                    <a:pt x="21368" y="18877"/>
                  </a:cubicBezTo>
                  <a:cubicBezTo>
                    <a:pt x="21378" y="18909"/>
                    <a:pt x="21378" y="18909"/>
                    <a:pt x="21378" y="18909"/>
                  </a:cubicBezTo>
                  <a:cubicBezTo>
                    <a:pt x="21378" y="18931"/>
                    <a:pt x="21378" y="18931"/>
                    <a:pt x="21378" y="18931"/>
                  </a:cubicBezTo>
                  <a:cubicBezTo>
                    <a:pt x="21378" y="18985"/>
                    <a:pt x="21378" y="18985"/>
                    <a:pt x="21378" y="18985"/>
                  </a:cubicBezTo>
                  <a:cubicBezTo>
                    <a:pt x="21387" y="19050"/>
                    <a:pt x="21387" y="19115"/>
                    <a:pt x="21397" y="19190"/>
                  </a:cubicBezTo>
                  <a:cubicBezTo>
                    <a:pt x="21407" y="19255"/>
                    <a:pt x="21397" y="19331"/>
                    <a:pt x="21407" y="19396"/>
                  </a:cubicBezTo>
                  <a:cubicBezTo>
                    <a:pt x="21407" y="19504"/>
                    <a:pt x="21407" y="19504"/>
                    <a:pt x="21407" y="19504"/>
                  </a:cubicBezTo>
                  <a:cubicBezTo>
                    <a:pt x="21407" y="19601"/>
                    <a:pt x="21407" y="19601"/>
                    <a:pt x="21407" y="19601"/>
                  </a:cubicBezTo>
                  <a:cubicBezTo>
                    <a:pt x="21397" y="19666"/>
                    <a:pt x="21397" y="19741"/>
                    <a:pt x="21397" y="19806"/>
                  </a:cubicBezTo>
                  <a:cubicBezTo>
                    <a:pt x="21387" y="19850"/>
                    <a:pt x="21387" y="19904"/>
                    <a:pt x="21378" y="19947"/>
                  </a:cubicBezTo>
                  <a:cubicBezTo>
                    <a:pt x="21378" y="20033"/>
                    <a:pt x="21368" y="20130"/>
                    <a:pt x="21349" y="20217"/>
                  </a:cubicBezTo>
                  <a:cubicBezTo>
                    <a:pt x="21339" y="20282"/>
                    <a:pt x="21339" y="20347"/>
                    <a:pt x="21320" y="20411"/>
                  </a:cubicBezTo>
                  <a:cubicBezTo>
                    <a:pt x="21310" y="20487"/>
                    <a:pt x="21300" y="20552"/>
                    <a:pt x="21281" y="20617"/>
                  </a:cubicBezTo>
                  <a:cubicBezTo>
                    <a:pt x="21271" y="20682"/>
                    <a:pt x="21252" y="20746"/>
                    <a:pt x="21242" y="20811"/>
                  </a:cubicBezTo>
                  <a:cubicBezTo>
                    <a:pt x="21223" y="20876"/>
                    <a:pt x="21213" y="20941"/>
                    <a:pt x="21194" y="21006"/>
                  </a:cubicBezTo>
                  <a:cubicBezTo>
                    <a:pt x="21175" y="21071"/>
                    <a:pt x="21155" y="21135"/>
                    <a:pt x="21136" y="21200"/>
                  </a:cubicBezTo>
                  <a:cubicBezTo>
                    <a:pt x="21117" y="21297"/>
                    <a:pt x="21117" y="21297"/>
                    <a:pt x="21117" y="21297"/>
                  </a:cubicBezTo>
                  <a:cubicBezTo>
                    <a:pt x="21088" y="21384"/>
                    <a:pt x="21088" y="21384"/>
                    <a:pt x="21088" y="21384"/>
                  </a:cubicBezTo>
                  <a:cubicBezTo>
                    <a:pt x="21078" y="21406"/>
                    <a:pt x="21078" y="21416"/>
                    <a:pt x="21068" y="21438"/>
                  </a:cubicBezTo>
                  <a:cubicBezTo>
                    <a:pt x="21049" y="21481"/>
                    <a:pt x="21039" y="21524"/>
                    <a:pt x="21020" y="21578"/>
                  </a:cubicBezTo>
                  <a:cubicBezTo>
                    <a:pt x="21020" y="21589"/>
                    <a:pt x="21020" y="21589"/>
                    <a:pt x="21010" y="21600"/>
                  </a:cubicBezTo>
                  <a:cubicBezTo>
                    <a:pt x="21242" y="21600"/>
                    <a:pt x="21242" y="21600"/>
                    <a:pt x="21242" y="21600"/>
                  </a:cubicBezTo>
                  <a:cubicBezTo>
                    <a:pt x="21252" y="21568"/>
                    <a:pt x="21262" y="21524"/>
                    <a:pt x="21271" y="21492"/>
                  </a:cubicBezTo>
                  <a:lnTo>
                    <a:pt x="21310" y="21395"/>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65" name="Freeform 8"/>
            <p:cNvSpPr/>
            <p:nvPr/>
          </p:nvSpPr>
          <p:spPr>
            <a:xfrm>
              <a:off x="801442" y="2880369"/>
              <a:ext cx="119447" cy="577234"/>
            </a:xfrm>
            <a:custGeom>
              <a:avLst/>
              <a:gdLst/>
              <a:ahLst/>
              <a:cxnLst>
                <a:cxn ang="0">
                  <a:pos x="wd2" y="hd2"/>
                </a:cxn>
                <a:cxn ang="5400000">
                  <a:pos x="wd2" y="hd2"/>
                </a:cxn>
                <a:cxn ang="10800000">
                  <a:pos x="wd2" y="hd2"/>
                </a:cxn>
                <a:cxn ang="16200000">
                  <a:pos x="wd2" y="hd2"/>
                </a:cxn>
              </a:cxnLst>
              <a:rect l="0" t="0" r="r" b="b"/>
              <a:pathLst>
                <a:path w="21378" h="21600" fill="norm" stroke="1" extrusionOk="0">
                  <a:moveTo>
                    <a:pt x="18725" y="19636"/>
                  </a:moveTo>
                  <a:cubicBezTo>
                    <a:pt x="17967" y="19290"/>
                    <a:pt x="16831" y="18828"/>
                    <a:pt x="16073" y="18481"/>
                  </a:cubicBezTo>
                  <a:cubicBezTo>
                    <a:pt x="15315" y="18019"/>
                    <a:pt x="14557" y="17673"/>
                    <a:pt x="13799" y="17211"/>
                  </a:cubicBezTo>
                  <a:cubicBezTo>
                    <a:pt x="13799" y="17095"/>
                    <a:pt x="13420" y="17095"/>
                    <a:pt x="13420" y="16980"/>
                  </a:cubicBezTo>
                  <a:cubicBezTo>
                    <a:pt x="13420" y="16980"/>
                    <a:pt x="13420" y="16980"/>
                    <a:pt x="13420" y="16864"/>
                  </a:cubicBezTo>
                  <a:cubicBezTo>
                    <a:pt x="12662" y="16518"/>
                    <a:pt x="11904" y="16171"/>
                    <a:pt x="11525" y="15709"/>
                  </a:cubicBezTo>
                  <a:cubicBezTo>
                    <a:pt x="10767" y="15247"/>
                    <a:pt x="10389" y="14901"/>
                    <a:pt x="10010" y="14439"/>
                  </a:cubicBezTo>
                  <a:cubicBezTo>
                    <a:pt x="9631" y="14207"/>
                    <a:pt x="9631" y="14092"/>
                    <a:pt x="9631" y="13976"/>
                  </a:cubicBezTo>
                  <a:cubicBezTo>
                    <a:pt x="9252" y="13630"/>
                    <a:pt x="8873" y="13399"/>
                    <a:pt x="8494" y="13052"/>
                  </a:cubicBezTo>
                  <a:cubicBezTo>
                    <a:pt x="8494" y="12821"/>
                    <a:pt x="8494" y="12706"/>
                    <a:pt x="8115" y="12475"/>
                  </a:cubicBezTo>
                  <a:cubicBezTo>
                    <a:pt x="8115" y="12244"/>
                    <a:pt x="7736" y="12013"/>
                    <a:pt x="7736" y="11782"/>
                  </a:cubicBezTo>
                  <a:cubicBezTo>
                    <a:pt x="7736" y="11782"/>
                    <a:pt x="7736" y="11666"/>
                    <a:pt x="7736" y="11666"/>
                  </a:cubicBezTo>
                  <a:cubicBezTo>
                    <a:pt x="6978" y="10742"/>
                    <a:pt x="6599" y="9818"/>
                    <a:pt x="6599" y="9010"/>
                  </a:cubicBezTo>
                  <a:cubicBezTo>
                    <a:pt x="6220" y="7970"/>
                    <a:pt x="6220" y="6930"/>
                    <a:pt x="6599" y="5891"/>
                  </a:cubicBezTo>
                  <a:cubicBezTo>
                    <a:pt x="7357" y="3927"/>
                    <a:pt x="9252" y="1964"/>
                    <a:pt x="12283" y="0"/>
                  </a:cubicBezTo>
                  <a:cubicBezTo>
                    <a:pt x="10010" y="0"/>
                    <a:pt x="10010" y="0"/>
                    <a:pt x="10010" y="0"/>
                  </a:cubicBezTo>
                  <a:cubicBezTo>
                    <a:pt x="9252" y="0"/>
                    <a:pt x="9252" y="0"/>
                    <a:pt x="9252" y="0"/>
                  </a:cubicBezTo>
                  <a:cubicBezTo>
                    <a:pt x="6599" y="0"/>
                    <a:pt x="6599" y="0"/>
                    <a:pt x="6599" y="0"/>
                  </a:cubicBezTo>
                  <a:cubicBezTo>
                    <a:pt x="5083" y="0"/>
                    <a:pt x="5083" y="0"/>
                    <a:pt x="5083" y="0"/>
                  </a:cubicBezTo>
                  <a:cubicBezTo>
                    <a:pt x="2810" y="1848"/>
                    <a:pt x="915" y="3696"/>
                    <a:pt x="536" y="5660"/>
                  </a:cubicBezTo>
                  <a:cubicBezTo>
                    <a:pt x="157" y="6584"/>
                    <a:pt x="-222" y="7508"/>
                    <a:pt x="157" y="8432"/>
                  </a:cubicBezTo>
                  <a:cubicBezTo>
                    <a:pt x="157" y="9241"/>
                    <a:pt x="536" y="10165"/>
                    <a:pt x="915" y="10973"/>
                  </a:cubicBezTo>
                  <a:cubicBezTo>
                    <a:pt x="915" y="11204"/>
                    <a:pt x="915" y="11320"/>
                    <a:pt x="915" y="11551"/>
                  </a:cubicBezTo>
                  <a:cubicBezTo>
                    <a:pt x="1294" y="11666"/>
                    <a:pt x="1294" y="11897"/>
                    <a:pt x="1294" y="12013"/>
                  </a:cubicBezTo>
                  <a:cubicBezTo>
                    <a:pt x="1673" y="12475"/>
                    <a:pt x="2052" y="13052"/>
                    <a:pt x="2431" y="13514"/>
                  </a:cubicBezTo>
                  <a:cubicBezTo>
                    <a:pt x="2431" y="13630"/>
                    <a:pt x="2810" y="13630"/>
                    <a:pt x="2810" y="13745"/>
                  </a:cubicBezTo>
                  <a:cubicBezTo>
                    <a:pt x="3189" y="14207"/>
                    <a:pt x="3567" y="14670"/>
                    <a:pt x="3946" y="15016"/>
                  </a:cubicBezTo>
                  <a:cubicBezTo>
                    <a:pt x="4325" y="15247"/>
                    <a:pt x="4325" y="15478"/>
                    <a:pt x="4704" y="15709"/>
                  </a:cubicBezTo>
                  <a:cubicBezTo>
                    <a:pt x="5083" y="15825"/>
                    <a:pt x="5083" y="16056"/>
                    <a:pt x="5462" y="16171"/>
                  </a:cubicBezTo>
                  <a:cubicBezTo>
                    <a:pt x="5841" y="16518"/>
                    <a:pt x="6220" y="16980"/>
                    <a:pt x="6978" y="17326"/>
                  </a:cubicBezTo>
                  <a:cubicBezTo>
                    <a:pt x="6978" y="17442"/>
                    <a:pt x="7357" y="17557"/>
                    <a:pt x="7736" y="17788"/>
                  </a:cubicBezTo>
                  <a:cubicBezTo>
                    <a:pt x="8115" y="18019"/>
                    <a:pt x="8494" y="18366"/>
                    <a:pt x="9252" y="18712"/>
                  </a:cubicBezTo>
                  <a:cubicBezTo>
                    <a:pt x="10010" y="19059"/>
                    <a:pt x="10389" y="19405"/>
                    <a:pt x="11146" y="19752"/>
                  </a:cubicBezTo>
                  <a:cubicBezTo>
                    <a:pt x="11525" y="19752"/>
                    <a:pt x="11525" y="19867"/>
                    <a:pt x="11525" y="19867"/>
                  </a:cubicBezTo>
                  <a:cubicBezTo>
                    <a:pt x="12662" y="20329"/>
                    <a:pt x="13420" y="20676"/>
                    <a:pt x="14178" y="21022"/>
                  </a:cubicBezTo>
                  <a:cubicBezTo>
                    <a:pt x="14557" y="21138"/>
                    <a:pt x="15315" y="21369"/>
                    <a:pt x="15694" y="21600"/>
                  </a:cubicBezTo>
                  <a:cubicBezTo>
                    <a:pt x="16452" y="21484"/>
                    <a:pt x="16831" y="21369"/>
                    <a:pt x="17589" y="21253"/>
                  </a:cubicBezTo>
                  <a:cubicBezTo>
                    <a:pt x="17967" y="21253"/>
                    <a:pt x="18346" y="21138"/>
                    <a:pt x="18725" y="21022"/>
                  </a:cubicBezTo>
                  <a:cubicBezTo>
                    <a:pt x="19483" y="20907"/>
                    <a:pt x="20620" y="20791"/>
                    <a:pt x="21378" y="20676"/>
                  </a:cubicBezTo>
                  <a:cubicBezTo>
                    <a:pt x="20620" y="20445"/>
                    <a:pt x="20241" y="20214"/>
                    <a:pt x="19483" y="19983"/>
                  </a:cubicBezTo>
                  <a:cubicBezTo>
                    <a:pt x="19483" y="19867"/>
                    <a:pt x="19104" y="19752"/>
                    <a:pt x="18725" y="1963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66" name="Freeform 9"/>
            <p:cNvSpPr/>
            <p:nvPr/>
          </p:nvSpPr>
          <p:spPr>
            <a:xfrm>
              <a:off x="924824" y="2349471"/>
              <a:ext cx="375177" cy="326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30" y="13449"/>
                  </a:moveTo>
                  <a:cubicBezTo>
                    <a:pt x="9292" y="13042"/>
                    <a:pt x="9654" y="12634"/>
                    <a:pt x="10016" y="12226"/>
                  </a:cubicBezTo>
                  <a:cubicBezTo>
                    <a:pt x="10136" y="12226"/>
                    <a:pt x="10136" y="12226"/>
                    <a:pt x="10257" y="12023"/>
                  </a:cubicBezTo>
                  <a:cubicBezTo>
                    <a:pt x="10619" y="11615"/>
                    <a:pt x="11102" y="11208"/>
                    <a:pt x="11464" y="10800"/>
                  </a:cubicBezTo>
                  <a:cubicBezTo>
                    <a:pt x="11946" y="10392"/>
                    <a:pt x="12308" y="9985"/>
                    <a:pt x="12791" y="9577"/>
                  </a:cubicBezTo>
                  <a:cubicBezTo>
                    <a:pt x="12912" y="9374"/>
                    <a:pt x="13032" y="9170"/>
                    <a:pt x="13274" y="9170"/>
                  </a:cubicBezTo>
                  <a:cubicBezTo>
                    <a:pt x="13515" y="8762"/>
                    <a:pt x="13756" y="8558"/>
                    <a:pt x="13998" y="8355"/>
                  </a:cubicBezTo>
                  <a:cubicBezTo>
                    <a:pt x="14480" y="7947"/>
                    <a:pt x="14842" y="7540"/>
                    <a:pt x="15325" y="7132"/>
                  </a:cubicBezTo>
                  <a:cubicBezTo>
                    <a:pt x="15687" y="6928"/>
                    <a:pt x="16049" y="6521"/>
                    <a:pt x="16291" y="6317"/>
                  </a:cubicBezTo>
                  <a:cubicBezTo>
                    <a:pt x="16411" y="6317"/>
                    <a:pt x="16411" y="6113"/>
                    <a:pt x="16532" y="6113"/>
                  </a:cubicBezTo>
                  <a:cubicBezTo>
                    <a:pt x="16894" y="5706"/>
                    <a:pt x="17377" y="5502"/>
                    <a:pt x="17739" y="5094"/>
                  </a:cubicBezTo>
                  <a:cubicBezTo>
                    <a:pt x="17980" y="4891"/>
                    <a:pt x="18221" y="4687"/>
                    <a:pt x="18463" y="4483"/>
                  </a:cubicBezTo>
                  <a:cubicBezTo>
                    <a:pt x="18704" y="4279"/>
                    <a:pt x="18825" y="4279"/>
                    <a:pt x="18945" y="4075"/>
                  </a:cubicBezTo>
                  <a:cubicBezTo>
                    <a:pt x="19187" y="4075"/>
                    <a:pt x="19307" y="3872"/>
                    <a:pt x="19428" y="3668"/>
                  </a:cubicBezTo>
                  <a:cubicBezTo>
                    <a:pt x="19669" y="3464"/>
                    <a:pt x="19911" y="3260"/>
                    <a:pt x="20273" y="3057"/>
                  </a:cubicBezTo>
                  <a:cubicBezTo>
                    <a:pt x="20635" y="2853"/>
                    <a:pt x="20997" y="2445"/>
                    <a:pt x="21479" y="2242"/>
                  </a:cubicBezTo>
                  <a:cubicBezTo>
                    <a:pt x="21479" y="2242"/>
                    <a:pt x="21600" y="2038"/>
                    <a:pt x="21600" y="2038"/>
                  </a:cubicBezTo>
                  <a:cubicBezTo>
                    <a:pt x="21600" y="2038"/>
                    <a:pt x="21479" y="1834"/>
                    <a:pt x="21479" y="1834"/>
                  </a:cubicBezTo>
                  <a:cubicBezTo>
                    <a:pt x="21238" y="1426"/>
                    <a:pt x="21359" y="1630"/>
                    <a:pt x="20876" y="1019"/>
                  </a:cubicBezTo>
                  <a:cubicBezTo>
                    <a:pt x="20755" y="1019"/>
                    <a:pt x="20635" y="815"/>
                    <a:pt x="20514" y="815"/>
                  </a:cubicBezTo>
                  <a:cubicBezTo>
                    <a:pt x="20393" y="611"/>
                    <a:pt x="20152" y="408"/>
                    <a:pt x="19911" y="204"/>
                  </a:cubicBezTo>
                  <a:cubicBezTo>
                    <a:pt x="19790" y="204"/>
                    <a:pt x="19669" y="204"/>
                    <a:pt x="19549" y="0"/>
                  </a:cubicBezTo>
                  <a:cubicBezTo>
                    <a:pt x="19549" y="0"/>
                    <a:pt x="19428" y="0"/>
                    <a:pt x="19428" y="0"/>
                  </a:cubicBezTo>
                  <a:cubicBezTo>
                    <a:pt x="19066" y="204"/>
                    <a:pt x="18704" y="408"/>
                    <a:pt x="18342" y="611"/>
                  </a:cubicBezTo>
                  <a:cubicBezTo>
                    <a:pt x="18101" y="815"/>
                    <a:pt x="17859" y="1019"/>
                    <a:pt x="17618" y="1223"/>
                  </a:cubicBezTo>
                  <a:cubicBezTo>
                    <a:pt x="17497" y="1426"/>
                    <a:pt x="17256" y="1630"/>
                    <a:pt x="17135" y="1630"/>
                  </a:cubicBezTo>
                  <a:cubicBezTo>
                    <a:pt x="17135" y="1630"/>
                    <a:pt x="17015" y="1834"/>
                    <a:pt x="17015" y="1834"/>
                  </a:cubicBezTo>
                  <a:cubicBezTo>
                    <a:pt x="16653" y="2038"/>
                    <a:pt x="16291" y="2445"/>
                    <a:pt x="15928" y="2649"/>
                  </a:cubicBezTo>
                  <a:cubicBezTo>
                    <a:pt x="15446" y="3057"/>
                    <a:pt x="15084" y="3464"/>
                    <a:pt x="14722" y="3668"/>
                  </a:cubicBezTo>
                  <a:cubicBezTo>
                    <a:pt x="14360" y="4075"/>
                    <a:pt x="14118" y="4279"/>
                    <a:pt x="13877" y="4483"/>
                  </a:cubicBezTo>
                  <a:cubicBezTo>
                    <a:pt x="13756" y="4687"/>
                    <a:pt x="13636" y="4687"/>
                    <a:pt x="13394" y="4891"/>
                  </a:cubicBezTo>
                  <a:cubicBezTo>
                    <a:pt x="13032" y="5298"/>
                    <a:pt x="12550" y="5706"/>
                    <a:pt x="12188" y="6113"/>
                  </a:cubicBezTo>
                  <a:cubicBezTo>
                    <a:pt x="11705" y="6521"/>
                    <a:pt x="11343" y="6928"/>
                    <a:pt x="10860" y="7336"/>
                  </a:cubicBezTo>
                  <a:cubicBezTo>
                    <a:pt x="10860" y="7336"/>
                    <a:pt x="10740" y="7336"/>
                    <a:pt x="10740" y="7540"/>
                  </a:cubicBezTo>
                  <a:cubicBezTo>
                    <a:pt x="10378" y="7947"/>
                    <a:pt x="10016" y="8151"/>
                    <a:pt x="9654" y="8558"/>
                  </a:cubicBezTo>
                  <a:cubicBezTo>
                    <a:pt x="9171" y="8966"/>
                    <a:pt x="8809" y="9577"/>
                    <a:pt x="8326" y="9985"/>
                  </a:cubicBezTo>
                  <a:cubicBezTo>
                    <a:pt x="8085" y="10392"/>
                    <a:pt x="7723" y="10596"/>
                    <a:pt x="7482" y="11004"/>
                  </a:cubicBezTo>
                  <a:cubicBezTo>
                    <a:pt x="7361" y="11208"/>
                    <a:pt x="7240" y="11208"/>
                    <a:pt x="7120" y="11411"/>
                  </a:cubicBezTo>
                  <a:cubicBezTo>
                    <a:pt x="6637" y="12023"/>
                    <a:pt x="6154" y="12430"/>
                    <a:pt x="5792" y="13042"/>
                  </a:cubicBezTo>
                  <a:cubicBezTo>
                    <a:pt x="5309" y="13653"/>
                    <a:pt x="4827" y="14060"/>
                    <a:pt x="4465" y="14672"/>
                  </a:cubicBezTo>
                  <a:cubicBezTo>
                    <a:pt x="4465" y="14672"/>
                    <a:pt x="4465" y="14672"/>
                    <a:pt x="4344" y="14672"/>
                  </a:cubicBezTo>
                  <a:cubicBezTo>
                    <a:pt x="4344" y="14875"/>
                    <a:pt x="4223" y="14875"/>
                    <a:pt x="4223" y="15079"/>
                  </a:cubicBezTo>
                  <a:cubicBezTo>
                    <a:pt x="3861" y="15487"/>
                    <a:pt x="3379" y="16098"/>
                    <a:pt x="3017" y="16709"/>
                  </a:cubicBezTo>
                  <a:cubicBezTo>
                    <a:pt x="2655" y="17321"/>
                    <a:pt x="2172" y="17932"/>
                    <a:pt x="1689" y="18747"/>
                  </a:cubicBezTo>
                  <a:cubicBezTo>
                    <a:pt x="1327" y="19155"/>
                    <a:pt x="1086" y="19766"/>
                    <a:pt x="724" y="20174"/>
                  </a:cubicBezTo>
                  <a:cubicBezTo>
                    <a:pt x="603" y="20581"/>
                    <a:pt x="362" y="20785"/>
                    <a:pt x="241" y="20989"/>
                  </a:cubicBezTo>
                  <a:cubicBezTo>
                    <a:pt x="241" y="21192"/>
                    <a:pt x="121" y="21396"/>
                    <a:pt x="0" y="21396"/>
                  </a:cubicBezTo>
                  <a:cubicBezTo>
                    <a:pt x="121" y="21396"/>
                    <a:pt x="121" y="21396"/>
                    <a:pt x="241" y="21396"/>
                  </a:cubicBezTo>
                  <a:cubicBezTo>
                    <a:pt x="362" y="21600"/>
                    <a:pt x="483" y="21600"/>
                    <a:pt x="603" y="21600"/>
                  </a:cubicBezTo>
                  <a:cubicBezTo>
                    <a:pt x="724" y="21600"/>
                    <a:pt x="845" y="21600"/>
                    <a:pt x="965" y="21600"/>
                  </a:cubicBezTo>
                  <a:cubicBezTo>
                    <a:pt x="1086" y="21600"/>
                    <a:pt x="1207" y="21396"/>
                    <a:pt x="1327" y="21396"/>
                  </a:cubicBezTo>
                  <a:cubicBezTo>
                    <a:pt x="1689" y="21396"/>
                    <a:pt x="2051" y="21192"/>
                    <a:pt x="2413" y="20989"/>
                  </a:cubicBezTo>
                  <a:cubicBezTo>
                    <a:pt x="2534" y="20989"/>
                    <a:pt x="2534" y="20989"/>
                    <a:pt x="2655" y="20989"/>
                  </a:cubicBezTo>
                  <a:cubicBezTo>
                    <a:pt x="2896" y="20785"/>
                    <a:pt x="3137" y="20785"/>
                    <a:pt x="3379" y="20785"/>
                  </a:cubicBezTo>
                  <a:cubicBezTo>
                    <a:pt x="3379" y="20785"/>
                    <a:pt x="3379" y="20785"/>
                    <a:pt x="3379" y="20785"/>
                  </a:cubicBezTo>
                  <a:cubicBezTo>
                    <a:pt x="3499" y="20581"/>
                    <a:pt x="3499" y="20581"/>
                    <a:pt x="3620" y="20377"/>
                  </a:cubicBezTo>
                  <a:cubicBezTo>
                    <a:pt x="4103" y="19766"/>
                    <a:pt x="4585" y="19155"/>
                    <a:pt x="4947" y="18340"/>
                  </a:cubicBezTo>
                  <a:cubicBezTo>
                    <a:pt x="5189" y="18136"/>
                    <a:pt x="5430" y="17728"/>
                    <a:pt x="5672" y="17525"/>
                  </a:cubicBezTo>
                  <a:cubicBezTo>
                    <a:pt x="5913" y="17117"/>
                    <a:pt x="6154" y="16913"/>
                    <a:pt x="6396" y="16709"/>
                  </a:cubicBezTo>
                  <a:cubicBezTo>
                    <a:pt x="6516" y="16506"/>
                    <a:pt x="6637" y="16302"/>
                    <a:pt x="6758" y="16098"/>
                  </a:cubicBezTo>
                  <a:cubicBezTo>
                    <a:pt x="7120" y="15691"/>
                    <a:pt x="7361" y="15283"/>
                    <a:pt x="7602" y="15079"/>
                  </a:cubicBezTo>
                  <a:cubicBezTo>
                    <a:pt x="8085" y="14468"/>
                    <a:pt x="8568" y="14060"/>
                    <a:pt x="8930" y="13449"/>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67" name="Freeform 10"/>
            <p:cNvSpPr/>
            <p:nvPr/>
          </p:nvSpPr>
          <p:spPr>
            <a:xfrm>
              <a:off x="362058" y="341706"/>
              <a:ext cx="212514" cy="46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20" y="2880"/>
                  </a:moveTo>
                  <a:cubicBezTo>
                    <a:pt x="18820" y="2880"/>
                    <a:pt x="18606" y="2880"/>
                    <a:pt x="18392" y="2880"/>
                  </a:cubicBezTo>
                  <a:cubicBezTo>
                    <a:pt x="17750" y="2880"/>
                    <a:pt x="17109" y="2880"/>
                    <a:pt x="16467" y="1440"/>
                  </a:cubicBezTo>
                  <a:cubicBezTo>
                    <a:pt x="15826" y="1440"/>
                    <a:pt x="15184" y="1440"/>
                    <a:pt x="14543" y="1440"/>
                  </a:cubicBezTo>
                  <a:cubicBezTo>
                    <a:pt x="14543" y="1440"/>
                    <a:pt x="14329" y="1440"/>
                    <a:pt x="14115" y="1440"/>
                  </a:cubicBezTo>
                  <a:cubicBezTo>
                    <a:pt x="13687" y="1440"/>
                    <a:pt x="13259" y="1440"/>
                    <a:pt x="12618" y="1440"/>
                  </a:cubicBezTo>
                  <a:cubicBezTo>
                    <a:pt x="11976" y="1440"/>
                    <a:pt x="11335" y="1440"/>
                    <a:pt x="10693" y="1440"/>
                  </a:cubicBezTo>
                  <a:cubicBezTo>
                    <a:pt x="10265" y="1440"/>
                    <a:pt x="9838" y="1440"/>
                    <a:pt x="9196" y="1440"/>
                  </a:cubicBezTo>
                  <a:cubicBezTo>
                    <a:pt x="9196" y="1440"/>
                    <a:pt x="8982" y="1440"/>
                    <a:pt x="8768" y="1440"/>
                  </a:cubicBezTo>
                  <a:cubicBezTo>
                    <a:pt x="8127" y="0"/>
                    <a:pt x="7485" y="0"/>
                    <a:pt x="6844" y="0"/>
                  </a:cubicBezTo>
                  <a:cubicBezTo>
                    <a:pt x="6844" y="0"/>
                    <a:pt x="6630" y="0"/>
                    <a:pt x="6630" y="0"/>
                  </a:cubicBezTo>
                  <a:cubicBezTo>
                    <a:pt x="5988" y="0"/>
                    <a:pt x="5560" y="0"/>
                    <a:pt x="4919" y="0"/>
                  </a:cubicBezTo>
                  <a:cubicBezTo>
                    <a:pt x="4919" y="0"/>
                    <a:pt x="4705" y="0"/>
                    <a:pt x="4491" y="0"/>
                  </a:cubicBezTo>
                  <a:cubicBezTo>
                    <a:pt x="4063" y="0"/>
                    <a:pt x="3636" y="0"/>
                    <a:pt x="2994" y="0"/>
                  </a:cubicBezTo>
                  <a:cubicBezTo>
                    <a:pt x="2352" y="0"/>
                    <a:pt x="1711" y="0"/>
                    <a:pt x="1069" y="0"/>
                  </a:cubicBezTo>
                  <a:cubicBezTo>
                    <a:pt x="1069" y="0"/>
                    <a:pt x="855" y="0"/>
                    <a:pt x="642" y="0"/>
                  </a:cubicBezTo>
                  <a:cubicBezTo>
                    <a:pt x="428" y="5760"/>
                    <a:pt x="214" y="11520"/>
                    <a:pt x="0" y="17280"/>
                  </a:cubicBezTo>
                  <a:cubicBezTo>
                    <a:pt x="214" y="17280"/>
                    <a:pt x="428" y="17280"/>
                    <a:pt x="642" y="17280"/>
                  </a:cubicBezTo>
                  <a:cubicBezTo>
                    <a:pt x="1283" y="17280"/>
                    <a:pt x="1925" y="17280"/>
                    <a:pt x="2566" y="17280"/>
                  </a:cubicBezTo>
                  <a:cubicBezTo>
                    <a:pt x="2994" y="17280"/>
                    <a:pt x="3422" y="17280"/>
                    <a:pt x="3850" y="17280"/>
                  </a:cubicBezTo>
                  <a:cubicBezTo>
                    <a:pt x="4063" y="17280"/>
                    <a:pt x="4277" y="17280"/>
                    <a:pt x="4491" y="17280"/>
                  </a:cubicBezTo>
                  <a:cubicBezTo>
                    <a:pt x="5133" y="17280"/>
                    <a:pt x="5560" y="17280"/>
                    <a:pt x="6416" y="17280"/>
                  </a:cubicBezTo>
                  <a:cubicBezTo>
                    <a:pt x="6416" y="17280"/>
                    <a:pt x="6416" y="17280"/>
                    <a:pt x="6630" y="18720"/>
                  </a:cubicBezTo>
                  <a:cubicBezTo>
                    <a:pt x="7057" y="18720"/>
                    <a:pt x="7699" y="18720"/>
                    <a:pt x="8127" y="18720"/>
                  </a:cubicBezTo>
                  <a:cubicBezTo>
                    <a:pt x="8341" y="18720"/>
                    <a:pt x="8554" y="18720"/>
                    <a:pt x="8768" y="18720"/>
                  </a:cubicBezTo>
                  <a:cubicBezTo>
                    <a:pt x="9196" y="18720"/>
                    <a:pt x="9624" y="18720"/>
                    <a:pt x="10051" y="18720"/>
                  </a:cubicBezTo>
                  <a:cubicBezTo>
                    <a:pt x="10693" y="18720"/>
                    <a:pt x="11335" y="18720"/>
                    <a:pt x="11976" y="18720"/>
                  </a:cubicBezTo>
                  <a:cubicBezTo>
                    <a:pt x="12618" y="18720"/>
                    <a:pt x="13046" y="18720"/>
                    <a:pt x="13473" y="18720"/>
                  </a:cubicBezTo>
                  <a:cubicBezTo>
                    <a:pt x="13687" y="18720"/>
                    <a:pt x="13901" y="18720"/>
                    <a:pt x="13901" y="20160"/>
                  </a:cubicBezTo>
                  <a:cubicBezTo>
                    <a:pt x="14543" y="20160"/>
                    <a:pt x="15184" y="20160"/>
                    <a:pt x="15826" y="20160"/>
                  </a:cubicBezTo>
                  <a:cubicBezTo>
                    <a:pt x="16467" y="20160"/>
                    <a:pt x="17109" y="20160"/>
                    <a:pt x="17750" y="20160"/>
                  </a:cubicBezTo>
                  <a:cubicBezTo>
                    <a:pt x="17964" y="20160"/>
                    <a:pt x="18178" y="20160"/>
                    <a:pt x="18392" y="20160"/>
                  </a:cubicBezTo>
                  <a:cubicBezTo>
                    <a:pt x="18820" y="20160"/>
                    <a:pt x="19248" y="20160"/>
                    <a:pt x="19675" y="20160"/>
                  </a:cubicBezTo>
                  <a:cubicBezTo>
                    <a:pt x="20317" y="20160"/>
                    <a:pt x="20958" y="21600"/>
                    <a:pt x="21386" y="21600"/>
                  </a:cubicBezTo>
                  <a:cubicBezTo>
                    <a:pt x="21386" y="14400"/>
                    <a:pt x="21600" y="8640"/>
                    <a:pt x="21600" y="2880"/>
                  </a:cubicBezTo>
                  <a:cubicBezTo>
                    <a:pt x="21172" y="2880"/>
                    <a:pt x="20745" y="2880"/>
                    <a:pt x="20317" y="2880"/>
                  </a:cubicBezTo>
                  <a:cubicBezTo>
                    <a:pt x="19889" y="2880"/>
                    <a:pt x="19461" y="2880"/>
                    <a:pt x="18820" y="28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68" name="Freeform 11"/>
            <p:cNvSpPr/>
            <p:nvPr/>
          </p:nvSpPr>
          <p:spPr>
            <a:xfrm>
              <a:off x="669021" y="355219"/>
              <a:ext cx="232191" cy="61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4" y="6480"/>
                  </a:moveTo>
                  <a:cubicBezTo>
                    <a:pt x="19459" y="6480"/>
                    <a:pt x="19459" y="6480"/>
                    <a:pt x="19265" y="6480"/>
                  </a:cubicBezTo>
                  <a:cubicBezTo>
                    <a:pt x="18876" y="6480"/>
                    <a:pt x="18292" y="6480"/>
                    <a:pt x="17903" y="6480"/>
                  </a:cubicBezTo>
                  <a:cubicBezTo>
                    <a:pt x="17319" y="6480"/>
                    <a:pt x="16735" y="5400"/>
                    <a:pt x="16151" y="5400"/>
                  </a:cubicBezTo>
                  <a:cubicBezTo>
                    <a:pt x="15762" y="5400"/>
                    <a:pt x="15373" y="5400"/>
                    <a:pt x="14984" y="5400"/>
                  </a:cubicBezTo>
                  <a:cubicBezTo>
                    <a:pt x="14789" y="5400"/>
                    <a:pt x="14595" y="5400"/>
                    <a:pt x="14400" y="5400"/>
                  </a:cubicBezTo>
                  <a:cubicBezTo>
                    <a:pt x="13816" y="5400"/>
                    <a:pt x="13232" y="4320"/>
                    <a:pt x="12649" y="4320"/>
                  </a:cubicBezTo>
                  <a:cubicBezTo>
                    <a:pt x="12065" y="4320"/>
                    <a:pt x="11481" y="4320"/>
                    <a:pt x="10897" y="4320"/>
                  </a:cubicBezTo>
                  <a:cubicBezTo>
                    <a:pt x="10897" y="4320"/>
                    <a:pt x="10703" y="4320"/>
                    <a:pt x="10508" y="3240"/>
                  </a:cubicBezTo>
                  <a:cubicBezTo>
                    <a:pt x="10119" y="3240"/>
                    <a:pt x="9730" y="3240"/>
                    <a:pt x="9146" y="3240"/>
                  </a:cubicBezTo>
                  <a:cubicBezTo>
                    <a:pt x="8562" y="3240"/>
                    <a:pt x="8173" y="3240"/>
                    <a:pt x="7589" y="2160"/>
                  </a:cubicBezTo>
                  <a:cubicBezTo>
                    <a:pt x="7005" y="2160"/>
                    <a:pt x="6616" y="2160"/>
                    <a:pt x="6227" y="2160"/>
                  </a:cubicBezTo>
                  <a:cubicBezTo>
                    <a:pt x="6032" y="2160"/>
                    <a:pt x="5838" y="2160"/>
                    <a:pt x="5838" y="2160"/>
                  </a:cubicBezTo>
                  <a:cubicBezTo>
                    <a:pt x="5254" y="2160"/>
                    <a:pt x="4670" y="1080"/>
                    <a:pt x="4086" y="1080"/>
                  </a:cubicBezTo>
                  <a:cubicBezTo>
                    <a:pt x="3503" y="1080"/>
                    <a:pt x="2919" y="1080"/>
                    <a:pt x="2335" y="1080"/>
                  </a:cubicBezTo>
                  <a:cubicBezTo>
                    <a:pt x="2141" y="1080"/>
                    <a:pt x="1946" y="1080"/>
                    <a:pt x="1946" y="0"/>
                  </a:cubicBezTo>
                  <a:cubicBezTo>
                    <a:pt x="1557" y="0"/>
                    <a:pt x="973" y="0"/>
                    <a:pt x="584" y="0"/>
                  </a:cubicBezTo>
                  <a:cubicBezTo>
                    <a:pt x="584" y="0"/>
                    <a:pt x="584" y="0"/>
                    <a:pt x="584" y="0"/>
                  </a:cubicBezTo>
                  <a:cubicBezTo>
                    <a:pt x="389" y="0"/>
                    <a:pt x="389" y="0"/>
                    <a:pt x="195" y="0"/>
                  </a:cubicBezTo>
                  <a:cubicBezTo>
                    <a:pt x="195" y="4320"/>
                    <a:pt x="0" y="8640"/>
                    <a:pt x="0" y="14040"/>
                  </a:cubicBezTo>
                  <a:cubicBezTo>
                    <a:pt x="0" y="14040"/>
                    <a:pt x="0" y="14040"/>
                    <a:pt x="0" y="14040"/>
                  </a:cubicBezTo>
                  <a:cubicBezTo>
                    <a:pt x="195" y="14040"/>
                    <a:pt x="389" y="14040"/>
                    <a:pt x="389" y="14040"/>
                  </a:cubicBezTo>
                  <a:cubicBezTo>
                    <a:pt x="778" y="14040"/>
                    <a:pt x="973" y="14040"/>
                    <a:pt x="1362" y="14040"/>
                  </a:cubicBezTo>
                  <a:cubicBezTo>
                    <a:pt x="1362" y="14040"/>
                    <a:pt x="1557" y="14040"/>
                    <a:pt x="1751" y="14040"/>
                  </a:cubicBezTo>
                  <a:cubicBezTo>
                    <a:pt x="2335" y="14040"/>
                    <a:pt x="2919" y="15120"/>
                    <a:pt x="3503" y="15120"/>
                  </a:cubicBezTo>
                  <a:cubicBezTo>
                    <a:pt x="4086" y="15120"/>
                    <a:pt x="4670" y="15120"/>
                    <a:pt x="5254" y="15120"/>
                  </a:cubicBezTo>
                  <a:cubicBezTo>
                    <a:pt x="5254" y="16200"/>
                    <a:pt x="5449" y="16200"/>
                    <a:pt x="5643" y="16200"/>
                  </a:cubicBezTo>
                  <a:cubicBezTo>
                    <a:pt x="6032" y="16200"/>
                    <a:pt x="6422" y="16200"/>
                    <a:pt x="7005" y="16200"/>
                  </a:cubicBezTo>
                  <a:cubicBezTo>
                    <a:pt x="7589" y="16200"/>
                    <a:pt x="8173" y="17280"/>
                    <a:pt x="8562" y="17280"/>
                  </a:cubicBezTo>
                  <a:cubicBezTo>
                    <a:pt x="9146" y="17280"/>
                    <a:pt x="9535" y="17280"/>
                    <a:pt x="9924" y="17280"/>
                  </a:cubicBezTo>
                  <a:cubicBezTo>
                    <a:pt x="10119" y="17280"/>
                    <a:pt x="10314" y="17280"/>
                    <a:pt x="10314" y="17280"/>
                  </a:cubicBezTo>
                  <a:cubicBezTo>
                    <a:pt x="10897" y="18360"/>
                    <a:pt x="11481" y="18360"/>
                    <a:pt x="12065" y="18360"/>
                  </a:cubicBezTo>
                  <a:cubicBezTo>
                    <a:pt x="12649" y="18360"/>
                    <a:pt x="13232" y="18360"/>
                    <a:pt x="13816" y="18360"/>
                  </a:cubicBezTo>
                  <a:cubicBezTo>
                    <a:pt x="14011" y="19440"/>
                    <a:pt x="14205" y="19440"/>
                    <a:pt x="14400" y="19440"/>
                  </a:cubicBezTo>
                  <a:cubicBezTo>
                    <a:pt x="14789" y="19440"/>
                    <a:pt x="15178" y="19440"/>
                    <a:pt x="15568" y="19440"/>
                  </a:cubicBezTo>
                  <a:cubicBezTo>
                    <a:pt x="16151" y="19440"/>
                    <a:pt x="16735" y="19440"/>
                    <a:pt x="17319" y="20520"/>
                  </a:cubicBezTo>
                  <a:cubicBezTo>
                    <a:pt x="17708" y="20520"/>
                    <a:pt x="18292" y="20520"/>
                    <a:pt x="18681" y="20520"/>
                  </a:cubicBezTo>
                  <a:cubicBezTo>
                    <a:pt x="18876" y="20520"/>
                    <a:pt x="18876" y="20520"/>
                    <a:pt x="19070" y="20520"/>
                  </a:cubicBezTo>
                  <a:cubicBezTo>
                    <a:pt x="19654" y="20520"/>
                    <a:pt x="20238" y="21600"/>
                    <a:pt x="20822" y="21600"/>
                  </a:cubicBezTo>
                  <a:cubicBezTo>
                    <a:pt x="21016" y="21600"/>
                    <a:pt x="21211" y="21600"/>
                    <a:pt x="21600" y="21600"/>
                  </a:cubicBezTo>
                  <a:cubicBezTo>
                    <a:pt x="21600" y="17280"/>
                    <a:pt x="21600" y="11880"/>
                    <a:pt x="21600" y="7560"/>
                  </a:cubicBezTo>
                  <a:cubicBezTo>
                    <a:pt x="21405" y="7560"/>
                    <a:pt x="21405" y="7560"/>
                    <a:pt x="21405" y="7560"/>
                  </a:cubicBezTo>
                  <a:cubicBezTo>
                    <a:pt x="20822" y="7560"/>
                    <a:pt x="20238" y="6480"/>
                    <a:pt x="19654" y="64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69" name="Freeform 12"/>
            <p:cNvSpPr/>
            <p:nvPr/>
          </p:nvSpPr>
          <p:spPr>
            <a:xfrm>
              <a:off x="1509890" y="2040584"/>
              <a:ext cx="371242" cy="216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0" y="21600"/>
                  </a:moveTo>
                  <a:cubicBezTo>
                    <a:pt x="732" y="21600"/>
                    <a:pt x="732" y="21600"/>
                    <a:pt x="854" y="21291"/>
                  </a:cubicBezTo>
                  <a:cubicBezTo>
                    <a:pt x="854" y="21291"/>
                    <a:pt x="976" y="21291"/>
                    <a:pt x="976" y="21291"/>
                  </a:cubicBezTo>
                  <a:cubicBezTo>
                    <a:pt x="1342" y="20983"/>
                    <a:pt x="1831" y="20674"/>
                    <a:pt x="2197" y="20366"/>
                  </a:cubicBezTo>
                  <a:cubicBezTo>
                    <a:pt x="2563" y="20057"/>
                    <a:pt x="2929" y="19749"/>
                    <a:pt x="3417" y="19440"/>
                  </a:cubicBezTo>
                  <a:cubicBezTo>
                    <a:pt x="3539" y="19131"/>
                    <a:pt x="3661" y="19131"/>
                    <a:pt x="3783" y="18823"/>
                  </a:cubicBezTo>
                  <a:cubicBezTo>
                    <a:pt x="4027" y="18823"/>
                    <a:pt x="4271" y="18514"/>
                    <a:pt x="4515" y="18206"/>
                  </a:cubicBezTo>
                  <a:cubicBezTo>
                    <a:pt x="5003" y="17897"/>
                    <a:pt x="5369" y="17589"/>
                    <a:pt x="5736" y="17280"/>
                  </a:cubicBezTo>
                  <a:cubicBezTo>
                    <a:pt x="6102" y="16971"/>
                    <a:pt x="6468" y="16663"/>
                    <a:pt x="6834" y="16354"/>
                  </a:cubicBezTo>
                  <a:cubicBezTo>
                    <a:pt x="6834" y="16354"/>
                    <a:pt x="6956" y="16354"/>
                    <a:pt x="6956" y="16354"/>
                  </a:cubicBezTo>
                  <a:cubicBezTo>
                    <a:pt x="7322" y="16046"/>
                    <a:pt x="7688" y="15737"/>
                    <a:pt x="8176" y="15429"/>
                  </a:cubicBezTo>
                  <a:cubicBezTo>
                    <a:pt x="8542" y="15120"/>
                    <a:pt x="8908" y="14811"/>
                    <a:pt x="9275" y="14503"/>
                  </a:cubicBezTo>
                  <a:cubicBezTo>
                    <a:pt x="9519" y="14194"/>
                    <a:pt x="9641" y="14194"/>
                    <a:pt x="9763" y="14194"/>
                  </a:cubicBezTo>
                  <a:cubicBezTo>
                    <a:pt x="10007" y="13886"/>
                    <a:pt x="10251" y="13577"/>
                    <a:pt x="10495" y="13577"/>
                  </a:cubicBezTo>
                  <a:cubicBezTo>
                    <a:pt x="10861" y="13269"/>
                    <a:pt x="11349" y="12960"/>
                    <a:pt x="11715" y="12651"/>
                  </a:cubicBezTo>
                  <a:cubicBezTo>
                    <a:pt x="12081" y="12343"/>
                    <a:pt x="12447" y="12034"/>
                    <a:pt x="12814" y="11726"/>
                  </a:cubicBezTo>
                  <a:cubicBezTo>
                    <a:pt x="12814" y="11726"/>
                    <a:pt x="12814" y="11726"/>
                    <a:pt x="12936" y="11726"/>
                  </a:cubicBezTo>
                  <a:cubicBezTo>
                    <a:pt x="13302" y="11417"/>
                    <a:pt x="13668" y="11109"/>
                    <a:pt x="14156" y="10800"/>
                  </a:cubicBezTo>
                  <a:cubicBezTo>
                    <a:pt x="14522" y="10491"/>
                    <a:pt x="14888" y="10183"/>
                    <a:pt x="15254" y="9874"/>
                  </a:cubicBezTo>
                  <a:cubicBezTo>
                    <a:pt x="15498" y="9566"/>
                    <a:pt x="15620" y="9566"/>
                    <a:pt x="15742" y="9257"/>
                  </a:cubicBezTo>
                  <a:cubicBezTo>
                    <a:pt x="15742" y="9257"/>
                    <a:pt x="15864" y="9257"/>
                    <a:pt x="15864" y="9257"/>
                  </a:cubicBezTo>
                  <a:cubicBezTo>
                    <a:pt x="15986" y="9257"/>
                    <a:pt x="16231" y="8949"/>
                    <a:pt x="16475" y="8949"/>
                  </a:cubicBezTo>
                  <a:cubicBezTo>
                    <a:pt x="16841" y="8640"/>
                    <a:pt x="17329" y="8023"/>
                    <a:pt x="17695" y="7714"/>
                  </a:cubicBezTo>
                  <a:cubicBezTo>
                    <a:pt x="18061" y="7714"/>
                    <a:pt x="18427" y="7406"/>
                    <a:pt x="18793" y="7097"/>
                  </a:cubicBezTo>
                  <a:cubicBezTo>
                    <a:pt x="18793" y="7097"/>
                    <a:pt x="18793" y="6789"/>
                    <a:pt x="18915" y="6789"/>
                  </a:cubicBezTo>
                  <a:cubicBezTo>
                    <a:pt x="19281" y="6480"/>
                    <a:pt x="19647" y="6171"/>
                    <a:pt x="20014" y="5863"/>
                  </a:cubicBezTo>
                  <a:cubicBezTo>
                    <a:pt x="20502" y="5554"/>
                    <a:pt x="20868" y="5246"/>
                    <a:pt x="21234" y="4937"/>
                  </a:cubicBezTo>
                  <a:cubicBezTo>
                    <a:pt x="21356" y="4937"/>
                    <a:pt x="21478" y="4629"/>
                    <a:pt x="21600" y="4629"/>
                  </a:cubicBezTo>
                  <a:cubicBezTo>
                    <a:pt x="21600" y="4320"/>
                    <a:pt x="21478" y="3703"/>
                    <a:pt x="21356" y="3394"/>
                  </a:cubicBezTo>
                  <a:cubicBezTo>
                    <a:pt x="21234" y="2160"/>
                    <a:pt x="20990" y="926"/>
                    <a:pt x="20746" y="0"/>
                  </a:cubicBezTo>
                  <a:cubicBezTo>
                    <a:pt x="20746" y="0"/>
                    <a:pt x="20624" y="0"/>
                    <a:pt x="20624" y="0"/>
                  </a:cubicBezTo>
                  <a:cubicBezTo>
                    <a:pt x="20258" y="309"/>
                    <a:pt x="19769" y="617"/>
                    <a:pt x="19403" y="926"/>
                  </a:cubicBezTo>
                  <a:cubicBezTo>
                    <a:pt x="19403" y="926"/>
                    <a:pt x="19281" y="926"/>
                    <a:pt x="19281" y="926"/>
                  </a:cubicBezTo>
                  <a:cubicBezTo>
                    <a:pt x="18915" y="1234"/>
                    <a:pt x="18549" y="1543"/>
                    <a:pt x="18183" y="1851"/>
                  </a:cubicBezTo>
                  <a:cubicBezTo>
                    <a:pt x="17817" y="2160"/>
                    <a:pt x="17451" y="2469"/>
                    <a:pt x="17085" y="2777"/>
                  </a:cubicBezTo>
                  <a:cubicBezTo>
                    <a:pt x="16841" y="3086"/>
                    <a:pt x="16597" y="3394"/>
                    <a:pt x="16353" y="3394"/>
                  </a:cubicBezTo>
                  <a:cubicBezTo>
                    <a:pt x="16108" y="3703"/>
                    <a:pt x="15986" y="3703"/>
                    <a:pt x="15864" y="3703"/>
                  </a:cubicBezTo>
                  <a:cubicBezTo>
                    <a:pt x="15620" y="4011"/>
                    <a:pt x="15376" y="4011"/>
                    <a:pt x="15254" y="4320"/>
                  </a:cubicBezTo>
                  <a:cubicBezTo>
                    <a:pt x="15010" y="4320"/>
                    <a:pt x="14888" y="4629"/>
                    <a:pt x="14644" y="4629"/>
                  </a:cubicBezTo>
                  <a:cubicBezTo>
                    <a:pt x="14278" y="4937"/>
                    <a:pt x="13912" y="5246"/>
                    <a:pt x="13424" y="5554"/>
                  </a:cubicBezTo>
                  <a:cubicBezTo>
                    <a:pt x="13424" y="5863"/>
                    <a:pt x="13424" y="5863"/>
                    <a:pt x="13302" y="5863"/>
                  </a:cubicBezTo>
                  <a:cubicBezTo>
                    <a:pt x="12936" y="6171"/>
                    <a:pt x="12569" y="6480"/>
                    <a:pt x="12325" y="6480"/>
                  </a:cubicBezTo>
                  <a:cubicBezTo>
                    <a:pt x="11837" y="6789"/>
                    <a:pt x="11471" y="7097"/>
                    <a:pt x="11105" y="7406"/>
                  </a:cubicBezTo>
                  <a:cubicBezTo>
                    <a:pt x="10861" y="7714"/>
                    <a:pt x="10617" y="8023"/>
                    <a:pt x="10373" y="8023"/>
                  </a:cubicBezTo>
                  <a:cubicBezTo>
                    <a:pt x="10251" y="8331"/>
                    <a:pt x="10007" y="8331"/>
                    <a:pt x="9885" y="8640"/>
                  </a:cubicBezTo>
                  <a:cubicBezTo>
                    <a:pt x="9519" y="8949"/>
                    <a:pt x="9153" y="9257"/>
                    <a:pt x="8664" y="9566"/>
                  </a:cubicBezTo>
                  <a:cubicBezTo>
                    <a:pt x="8298" y="9874"/>
                    <a:pt x="7932" y="10183"/>
                    <a:pt x="7566" y="10491"/>
                  </a:cubicBezTo>
                  <a:cubicBezTo>
                    <a:pt x="7444" y="10491"/>
                    <a:pt x="7444" y="10491"/>
                    <a:pt x="7322" y="10491"/>
                  </a:cubicBezTo>
                  <a:cubicBezTo>
                    <a:pt x="7078" y="10800"/>
                    <a:pt x="6712" y="11109"/>
                    <a:pt x="6346" y="11417"/>
                  </a:cubicBezTo>
                  <a:cubicBezTo>
                    <a:pt x="5858" y="11726"/>
                    <a:pt x="5492" y="12034"/>
                    <a:pt x="5125" y="12343"/>
                  </a:cubicBezTo>
                  <a:cubicBezTo>
                    <a:pt x="4881" y="12651"/>
                    <a:pt x="4637" y="12651"/>
                    <a:pt x="4393" y="12960"/>
                  </a:cubicBezTo>
                  <a:cubicBezTo>
                    <a:pt x="4271" y="12960"/>
                    <a:pt x="4027" y="13269"/>
                    <a:pt x="3905" y="13269"/>
                  </a:cubicBezTo>
                  <a:cubicBezTo>
                    <a:pt x="3539" y="13577"/>
                    <a:pt x="3173" y="13886"/>
                    <a:pt x="2685" y="14194"/>
                  </a:cubicBezTo>
                  <a:cubicBezTo>
                    <a:pt x="2319" y="14503"/>
                    <a:pt x="1953" y="14811"/>
                    <a:pt x="1586" y="15429"/>
                  </a:cubicBezTo>
                  <a:cubicBezTo>
                    <a:pt x="1464" y="15429"/>
                    <a:pt x="1464" y="15429"/>
                    <a:pt x="1342" y="15429"/>
                  </a:cubicBezTo>
                  <a:cubicBezTo>
                    <a:pt x="1098" y="15737"/>
                    <a:pt x="732" y="16046"/>
                    <a:pt x="366" y="16354"/>
                  </a:cubicBezTo>
                  <a:cubicBezTo>
                    <a:pt x="244" y="16354"/>
                    <a:pt x="122" y="16354"/>
                    <a:pt x="0" y="16663"/>
                  </a:cubicBezTo>
                  <a:cubicBezTo>
                    <a:pt x="0" y="16971"/>
                    <a:pt x="122" y="17589"/>
                    <a:pt x="244" y="17897"/>
                  </a:cubicBezTo>
                  <a:cubicBezTo>
                    <a:pt x="366" y="19131"/>
                    <a:pt x="488" y="20366"/>
                    <a:pt x="61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70" name="Freeform 13"/>
            <p:cNvSpPr/>
            <p:nvPr/>
          </p:nvSpPr>
          <p:spPr>
            <a:xfrm>
              <a:off x="1056004" y="3617837"/>
              <a:ext cx="415845" cy="289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36" y="17464"/>
                  </a:moveTo>
                  <a:cubicBezTo>
                    <a:pt x="20727" y="17464"/>
                    <a:pt x="20727" y="17464"/>
                    <a:pt x="20618" y="17234"/>
                  </a:cubicBezTo>
                  <a:cubicBezTo>
                    <a:pt x="20509" y="17234"/>
                    <a:pt x="20291" y="17004"/>
                    <a:pt x="20073" y="16774"/>
                  </a:cubicBezTo>
                  <a:cubicBezTo>
                    <a:pt x="19745" y="16545"/>
                    <a:pt x="19418" y="16315"/>
                    <a:pt x="19091" y="16085"/>
                  </a:cubicBezTo>
                  <a:cubicBezTo>
                    <a:pt x="18982" y="16085"/>
                    <a:pt x="18764" y="15855"/>
                    <a:pt x="18545" y="15626"/>
                  </a:cubicBezTo>
                  <a:cubicBezTo>
                    <a:pt x="18436" y="15626"/>
                    <a:pt x="18327" y="15396"/>
                    <a:pt x="18218" y="15396"/>
                  </a:cubicBezTo>
                  <a:cubicBezTo>
                    <a:pt x="18109" y="15396"/>
                    <a:pt x="18000" y="15166"/>
                    <a:pt x="17891" y="15166"/>
                  </a:cubicBezTo>
                  <a:cubicBezTo>
                    <a:pt x="17673" y="14936"/>
                    <a:pt x="17455" y="14936"/>
                    <a:pt x="17345" y="14706"/>
                  </a:cubicBezTo>
                  <a:cubicBezTo>
                    <a:pt x="17018" y="14477"/>
                    <a:pt x="16691" y="14247"/>
                    <a:pt x="16364" y="14017"/>
                  </a:cubicBezTo>
                  <a:cubicBezTo>
                    <a:pt x="16364" y="14017"/>
                    <a:pt x="16364" y="14017"/>
                    <a:pt x="16255" y="14017"/>
                  </a:cubicBezTo>
                  <a:cubicBezTo>
                    <a:pt x="16036" y="13787"/>
                    <a:pt x="15818" y="13557"/>
                    <a:pt x="15491" y="13328"/>
                  </a:cubicBezTo>
                  <a:cubicBezTo>
                    <a:pt x="15164" y="13098"/>
                    <a:pt x="14945" y="12868"/>
                    <a:pt x="14618" y="12638"/>
                  </a:cubicBezTo>
                  <a:cubicBezTo>
                    <a:pt x="14400" y="12409"/>
                    <a:pt x="14182" y="12179"/>
                    <a:pt x="14073" y="12179"/>
                  </a:cubicBezTo>
                  <a:cubicBezTo>
                    <a:pt x="13964" y="11949"/>
                    <a:pt x="13855" y="11949"/>
                    <a:pt x="13636" y="11949"/>
                  </a:cubicBezTo>
                  <a:cubicBezTo>
                    <a:pt x="13418" y="11719"/>
                    <a:pt x="13091" y="11489"/>
                    <a:pt x="12764" y="11260"/>
                  </a:cubicBezTo>
                  <a:cubicBezTo>
                    <a:pt x="12436" y="10800"/>
                    <a:pt x="12218" y="10570"/>
                    <a:pt x="11891" y="10340"/>
                  </a:cubicBezTo>
                  <a:cubicBezTo>
                    <a:pt x="11891" y="10340"/>
                    <a:pt x="11782" y="10340"/>
                    <a:pt x="11782" y="10340"/>
                  </a:cubicBezTo>
                  <a:cubicBezTo>
                    <a:pt x="11455" y="10111"/>
                    <a:pt x="11236" y="9881"/>
                    <a:pt x="11018" y="9651"/>
                  </a:cubicBezTo>
                  <a:cubicBezTo>
                    <a:pt x="10691" y="9421"/>
                    <a:pt x="10364" y="9191"/>
                    <a:pt x="10036" y="8962"/>
                  </a:cubicBezTo>
                  <a:cubicBezTo>
                    <a:pt x="9927" y="8732"/>
                    <a:pt x="9709" y="8502"/>
                    <a:pt x="9491" y="8502"/>
                  </a:cubicBezTo>
                  <a:cubicBezTo>
                    <a:pt x="9382" y="8272"/>
                    <a:pt x="9273" y="8272"/>
                    <a:pt x="9164" y="8043"/>
                  </a:cubicBezTo>
                  <a:cubicBezTo>
                    <a:pt x="8836" y="7813"/>
                    <a:pt x="8618" y="7583"/>
                    <a:pt x="8291" y="7353"/>
                  </a:cubicBezTo>
                  <a:cubicBezTo>
                    <a:pt x="7964" y="7123"/>
                    <a:pt x="7745" y="6894"/>
                    <a:pt x="7527" y="6664"/>
                  </a:cubicBezTo>
                  <a:cubicBezTo>
                    <a:pt x="7418" y="6664"/>
                    <a:pt x="7418" y="6664"/>
                    <a:pt x="7418" y="6664"/>
                  </a:cubicBezTo>
                  <a:cubicBezTo>
                    <a:pt x="7309" y="6434"/>
                    <a:pt x="7309" y="6434"/>
                    <a:pt x="7309" y="6434"/>
                  </a:cubicBezTo>
                  <a:cubicBezTo>
                    <a:pt x="6982" y="6204"/>
                    <a:pt x="6764" y="5974"/>
                    <a:pt x="6436" y="5745"/>
                  </a:cubicBezTo>
                  <a:cubicBezTo>
                    <a:pt x="6218" y="5515"/>
                    <a:pt x="5891" y="5055"/>
                    <a:pt x="5564" y="4826"/>
                  </a:cubicBezTo>
                  <a:cubicBezTo>
                    <a:pt x="5455" y="4596"/>
                    <a:pt x="5236" y="4596"/>
                    <a:pt x="5018" y="4366"/>
                  </a:cubicBezTo>
                  <a:cubicBezTo>
                    <a:pt x="4909" y="4136"/>
                    <a:pt x="4800" y="4136"/>
                    <a:pt x="4691" y="3906"/>
                  </a:cubicBezTo>
                  <a:cubicBezTo>
                    <a:pt x="4473" y="3677"/>
                    <a:pt x="4145" y="3447"/>
                    <a:pt x="3818" y="2987"/>
                  </a:cubicBezTo>
                  <a:cubicBezTo>
                    <a:pt x="3491" y="2757"/>
                    <a:pt x="3273" y="2528"/>
                    <a:pt x="2945" y="2068"/>
                  </a:cubicBezTo>
                  <a:cubicBezTo>
                    <a:pt x="2945" y="2068"/>
                    <a:pt x="2836" y="2068"/>
                    <a:pt x="2836" y="2068"/>
                  </a:cubicBezTo>
                  <a:cubicBezTo>
                    <a:pt x="2618" y="1838"/>
                    <a:pt x="2291" y="1379"/>
                    <a:pt x="2073" y="1149"/>
                  </a:cubicBezTo>
                  <a:cubicBezTo>
                    <a:pt x="1745" y="919"/>
                    <a:pt x="1527" y="460"/>
                    <a:pt x="1200" y="230"/>
                  </a:cubicBezTo>
                  <a:cubicBezTo>
                    <a:pt x="1200" y="0"/>
                    <a:pt x="1091" y="0"/>
                    <a:pt x="1091" y="0"/>
                  </a:cubicBezTo>
                  <a:cubicBezTo>
                    <a:pt x="873" y="689"/>
                    <a:pt x="545" y="1379"/>
                    <a:pt x="327" y="2298"/>
                  </a:cubicBezTo>
                  <a:cubicBezTo>
                    <a:pt x="218" y="2528"/>
                    <a:pt x="109" y="2757"/>
                    <a:pt x="0" y="2987"/>
                  </a:cubicBezTo>
                  <a:cubicBezTo>
                    <a:pt x="109" y="3217"/>
                    <a:pt x="109" y="3217"/>
                    <a:pt x="218" y="3217"/>
                  </a:cubicBezTo>
                  <a:cubicBezTo>
                    <a:pt x="436" y="3447"/>
                    <a:pt x="545" y="3677"/>
                    <a:pt x="764" y="3906"/>
                  </a:cubicBezTo>
                  <a:cubicBezTo>
                    <a:pt x="1091" y="4366"/>
                    <a:pt x="1309" y="4596"/>
                    <a:pt x="1636" y="4826"/>
                  </a:cubicBezTo>
                  <a:cubicBezTo>
                    <a:pt x="1855" y="5285"/>
                    <a:pt x="2182" y="5515"/>
                    <a:pt x="2400" y="5745"/>
                  </a:cubicBezTo>
                  <a:cubicBezTo>
                    <a:pt x="2400" y="5745"/>
                    <a:pt x="2509" y="5745"/>
                    <a:pt x="2509" y="5974"/>
                  </a:cubicBezTo>
                  <a:cubicBezTo>
                    <a:pt x="2836" y="6204"/>
                    <a:pt x="3164" y="6434"/>
                    <a:pt x="3382" y="6894"/>
                  </a:cubicBezTo>
                  <a:cubicBezTo>
                    <a:pt x="3709" y="7123"/>
                    <a:pt x="4036" y="7353"/>
                    <a:pt x="4255" y="7813"/>
                  </a:cubicBezTo>
                  <a:cubicBezTo>
                    <a:pt x="4364" y="7813"/>
                    <a:pt x="4473" y="8043"/>
                    <a:pt x="4582" y="8043"/>
                  </a:cubicBezTo>
                  <a:cubicBezTo>
                    <a:pt x="4800" y="8272"/>
                    <a:pt x="5018" y="8502"/>
                    <a:pt x="5127" y="8502"/>
                  </a:cubicBezTo>
                  <a:cubicBezTo>
                    <a:pt x="5455" y="8962"/>
                    <a:pt x="5782" y="9191"/>
                    <a:pt x="6109" y="9421"/>
                  </a:cubicBezTo>
                  <a:cubicBezTo>
                    <a:pt x="6327" y="9651"/>
                    <a:pt x="6545" y="9881"/>
                    <a:pt x="6764" y="10111"/>
                  </a:cubicBezTo>
                  <a:cubicBezTo>
                    <a:pt x="6764" y="10111"/>
                    <a:pt x="6873" y="10111"/>
                    <a:pt x="6873" y="10111"/>
                  </a:cubicBezTo>
                  <a:cubicBezTo>
                    <a:pt x="6873" y="10111"/>
                    <a:pt x="6873" y="10111"/>
                    <a:pt x="6982" y="10340"/>
                  </a:cubicBezTo>
                  <a:cubicBezTo>
                    <a:pt x="7309" y="10570"/>
                    <a:pt x="7527" y="10800"/>
                    <a:pt x="7855" y="11030"/>
                  </a:cubicBezTo>
                  <a:cubicBezTo>
                    <a:pt x="8182" y="11260"/>
                    <a:pt x="8509" y="11489"/>
                    <a:pt x="8727" y="11719"/>
                  </a:cubicBezTo>
                  <a:cubicBezTo>
                    <a:pt x="8836" y="11949"/>
                    <a:pt x="8945" y="11949"/>
                    <a:pt x="9055" y="12179"/>
                  </a:cubicBezTo>
                  <a:cubicBezTo>
                    <a:pt x="9273" y="12179"/>
                    <a:pt x="9491" y="12409"/>
                    <a:pt x="9709" y="12638"/>
                  </a:cubicBezTo>
                  <a:cubicBezTo>
                    <a:pt x="9927" y="12868"/>
                    <a:pt x="10255" y="13098"/>
                    <a:pt x="10582" y="13328"/>
                  </a:cubicBezTo>
                  <a:cubicBezTo>
                    <a:pt x="10800" y="13557"/>
                    <a:pt x="11127" y="13787"/>
                    <a:pt x="11345" y="14017"/>
                  </a:cubicBezTo>
                  <a:cubicBezTo>
                    <a:pt x="11345" y="14017"/>
                    <a:pt x="11455" y="14017"/>
                    <a:pt x="11455" y="14017"/>
                  </a:cubicBezTo>
                  <a:cubicBezTo>
                    <a:pt x="11782" y="14247"/>
                    <a:pt x="12109" y="14477"/>
                    <a:pt x="12327" y="14706"/>
                  </a:cubicBezTo>
                  <a:cubicBezTo>
                    <a:pt x="12655" y="14936"/>
                    <a:pt x="12982" y="15166"/>
                    <a:pt x="13309" y="15396"/>
                  </a:cubicBezTo>
                  <a:cubicBezTo>
                    <a:pt x="13418" y="15626"/>
                    <a:pt x="13527" y="15626"/>
                    <a:pt x="13636" y="15855"/>
                  </a:cubicBezTo>
                  <a:cubicBezTo>
                    <a:pt x="13855" y="15855"/>
                    <a:pt x="13964" y="16085"/>
                    <a:pt x="14182" y="16315"/>
                  </a:cubicBezTo>
                  <a:cubicBezTo>
                    <a:pt x="14509" y="16545"/>
                    <a:pt x="14836" y="16774"/>
                    <a:pt x="15055" y="17004"/>
                  </a:cubicBezTo>
                  <a:cubicBezTo>
                    <a:pt x="15382" y="17234"/>
                    <a:pt x="15600" y="17234"/>
                    <a:pt x="15927" y="17464"/>
                  </a:cubicBezTo>
                  <a:cubicBezTo>
                    <a:pt x="15927" y="17464"/>
                    <a:pt x="15927" y="17694"/>
                    <a:pt x="16036" y="17694"/>
                  </a:cubicBezTo>
                  <a:cubicBezTo>
                    <a:pt x="16364" y="17923"/>
                    <a:pt x="16582" y="18153"/>
                    <a:pt x="16909" y="18383"/>
                  </a:cubicBezTo>
                  <a:cubicBezTo>
                    <a:pt x="17018" y="18383"/>
                    <a:pt x="17127" y="18383"/>
                    <a:pt x="17236" y="18613"/>
                  </a:cubicBezTo>
                  <a:cubicBezTo>
                    <a:pt x="17455" y="18843"/>
                    <a:pt x="17673" y="18843"/>
                    <a:pt x="17782" y="19072"/>
                  </a:cubicBezTo>
                  <a:cubicBezTo>
                    <a:pt x="17891" y="19072"/>
                    <a:pt x="18000" y="19302"/>
                    <a:pt x="18218" y="19302"/>
                  </a:cubicBezTo>
                  <a:cubicBezTo>
                    <a:pt x="18327" y="19532"/>
                    <a:pt x="18545" y="19532"/>
                    <a:pt x="18764" y="19762"/>
                  </a:cubicBezTo>
                  <a:cubicBezTo>
                    <a:pt x="19091" y="19991"/>
                    <a:pt x="19309" y="20221"/>
                    <a:pt x="19636" y="20451"/>
                  </a:cubicBezTo>
                  <a:cubicBezTo>
                    <a:pt x="19745" y="20451"/>
                    <a:pt x="19855" y="20681"/>
                    <a:pt x="19964" y="20681"/>
                  </a:cubicBezTo>
                  <a:cubicBezTo>
                    <a:pt x="20182" y="20911"/>
                    <a:pt x="20291" y="20911"/>
                    <a:pt x="20400" y="21140"/>
                  </a:cubicBezTo>
                  <a:cubicBezTo>
                    <a:pt x="20509" y="21140"/>
                    <a:pt x="20509" y="21140"/>
                    <a:pt x="20509" y="21140"/>
                  </a:cubicBezTo>
                  <a:cubicBezTo>
                    <a:pt x="20836" y="21370"/>
                    <a:pt x="20945" y="21600"/>
                    <a:pt x="20945" y="21600"/>
                  </a:cubicBezTo>
                  <a:cubicBezTo>
                    <a:pt x="21600" y="18153"/>
                    <a:pt x="21600" y="18153"/>
                    <a:pt x="21600" y="18153"/>
                  </a:cubicBezTo>
                  <a:cubicBezTo>
                    <a:pt x="21600" y="18153"/>
                    <a:pt x="21382" y="17923"/>
                    <a:pt x="20945" y="17464"/>
                  </a:cubicBezTo>
                  <a:cubicBezTo>
                    <a:pt x="20945" y="17464"/>
                    <a:pt x="20836" y="17464"/>
                    <a:pt x="20836" y="1746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71" name="Freeform 14"/>
            <p:cNvSpPr/>
            <p:nvPr/>
          </p:nvSpPr>
          <p:spPr>
            <a:xfrm>
              <a:off x="1433805" y="426650"/>
              <a:ext cx="308276" cy="98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7" y="10800"/>
                  </a:moveTo>
                  <a:cubicBezTo>
                    <a:pt x="19837" y="10800"/>
                    <a:pt x="19690" y="10125"/>
                    <a:pt x="19690" y="10125"/>
                  </a:cubicBezTo>
                  <a:cubicBezTo>
                    <a:pt x="19249" y="10125"/>
                    <a:pt x="18955" y="10125"/>
                    <a:pt x="18514" y="9450"/>
                  </a:cubicBezTo>
                  <a:cubicBezTo>
                    <a:pt x="18073" y="9450"/>
                    <a:pt x="17633" y="8775"/>
                    <a:pt x="17192" y="8775"/>
                  </a:cubicBezTo>
                  <a:cubicBezTo>
                    <a:pt x="17045" y="8775"/>
                    <a:pt x="16751" y="8775"/>
                    <a:pt x="16457" y="8100"/>
                  </a:cubicBezTo>
                  <a:cubicBezTo>
                    <a:pt x="16310" y="8100"/>
                    <a:pt x="16163" y="8100"/>
                    <a:pt x="16016" y="8100"/>
                  </a:cubicBezTo>
                  <a:cubicBezTo>
                    <a:pt x="15576" y="8100"/>
                    <a:pt x="15135" y="7425"/>
                    <a:pt x="14694" y="7425"/>
                  </a:cubicBezTo>
                  <a:cubicBezTo>
                    <a:pt x="14253" y="6750"/>
                    <a:pt x="13812" y="6750"/>
                    <a:pt x="13371" y="6750"/>
                  </a:cubicBezTo>
                  <a:cubicBezTo>
                    <a:pt x="13371" y="6750"/>
                    <a:pt x="13224" y="6750"/>
                    <a:pt x="13224" y="6075"/>
                  </a:cubicBezTo>
                  <a:cubicBezTo>
                    <a:pt x="12784" y="6075"/>
                    <a:pt x="12490" y="6075"/>
                    <a:pt x="12049" y="6075"/>
                  </a:cubicBezTo>
                  <a:cubicBezTo>
                    <a:pt x="11608" y="5400"/>
                    <a:pt x="11314" y="5400"/>
                    <a:pt x="10873" y="5400"/>
                  </a:cubicBezTo>
                  <a:cubicBezTo>
                    <a:pt x="10580" y="4725"/>
                    <a:pt x="10286" y="4725"/>
                    <a:pt x="9992" y="4725"/>
                  </a:cubicBezTo>
                  <a:cubicBezTo>
                    <a:pt x="9845" y="4725"/>
                    <a:pt x="9698" y="4725"/>
                    <a:pt x="9551" y="4050"/>
                  </a:cubicBezTo>
                  <a:cubicBezTo>
                    <a:pt x="9110" y="4050"/>
                    <a:pt x="8669" y="4050"/>
                    <a:pt x="8229" y="4050"/>
                  </a:cubicBezTo>
                  <a:cubicBezTo>
                    <a:pt x="7788" y="3375"/>
                    <a:pt x="7347" y="3375"/>
                    <a:pt x="6906" y="3375"/>
                  </a:cubicBezTo>
                  <a:cubicBezTo>
                    <a:pt x="6906" y="3375"/>
                    <a:pt x="6759" y="2700"/>
                    <a:pt x="6759" y="2700"/>
                  </a:cubicBezTo>
                  <a:cubicBezTo>
                    <a:pt x="6318" y="2700"/>
                    <a:pt x="6024" y="2700"/>
                    <a:pt x="5584" y="2700"/>
                  </a:cubicBezTo>
                  <a:cubicBezTo>
                    <a:pt x="5584" y="2700"/>
                    <a:pt x="5437" y="2025"/>
                    <a:pt x="5437" y="2025"/>
                  </a:cubicBezTo>
                  <a:cubicBezTo>
                    <a:pt x="4996" y="2025"/>
                    <a:pt x="4702" y="2025"/>
                    <a:pt x="4408" y="2025"/>
                  </a:cubicBezTo>
                  <a:cubicBezTo>
                    <a:pt x="4114" y="2025"/>
                    <a:pt x="3820" y="1350"/>
                    <a:pt x="3527" y="1350"/>
                  </a:cubicBezTo>
                  <a:cubicBezTo>
                    <a:pt x="3380" y="1350"/>
                    <a:pt x="3233" y="1350"/>
                    <a:pt x="3086" y="1350"/>
                  </a:cubicBezTo>
                  <a:cubicBezTo>
                    <a:pt x="2645" y="1350"/>
                    <a:pt x="2204" y="675"/>
                    <a:pt x="1763" y="675"/>
                  </a:cubicBezTo>
                  <a:cubicBezTo>
                    <a:pt x="1322" y="675"/>
                    <a:pt x="882" y="675"/>
                    <a:pt x="441" y="0"/>
                  </a:cubicBezTo>
                  <a:cubicBezTo>
                    <a:pt x="441" y="0"/>
                    <a:pt x="294" y="0"/>
                    <a:pt x="294" y="0"/>
                  </a:cubicBezTo>
                  <a:cubicBezTo>
                    <a:pt x="147" y="0"/>
                    <a:pt x="0" y="0"/>
                    <a:pt x="0" y="0"/>
                  </a:cubicBezTo>
                  <a:cubicBezTo>
                    <a:pt x="0" y="2025"/>
                    <a:pt x="0" y="3375"/>
                    <a:pt x="0" y="5400"/>
                  </a:cubicBezTo>
                  <a:cubicBezTo>
                    <a:pt x="0" y="6750"/>
                    <a:pt x="0" y="8100"/>
                    <a:pt x="0" y="9450"/>
                  </a:cubicBezTo>
                  <a:cubicBezTo>
                    <a:pt x="0" y="9450"/>
                    <a:pt x="0" y="9450"/>
                    <a:pt x="0" y="9450"/>
                  </a:cubicBezTo>
                  <a:cubicBezTo>
                    <a:pt x="441" y="9450"/>
                    <a:pt x="882" y="10125"/>
                    <a:pt x="1322" y="10125"/>
                  </a:cubicBezTo>
                  <a:cubicBezTo>
                    <a:pt x="1763" y="10125"/>
                    <a:pt x="2057" y="10800"/>
                    <a:pt x="2498" y="10800"/>
                  </a:cubicBezTo>
                  <a:cubicBezTo>
                    <a:pt x="2645" y="10800"/>
                    <a:pt x="2792" y="10800"/>
                    <a:pt x="2939" y="10800"/>
                  </a:cubicBezTo>
                  <a:cubicBezTo>
                    <a:pt x="3233" y="10800"/>
                    <a:pt x="3527" y="10800"/>
                    <a:pt x="3820" y="11475"/>
                  </a:cubicBezTo>
                  <a:cubicBezTo>
                    <a:pt x="4261" y="11475"/>
                    <a:pt x="4702" y="11475"/>
                    <a:pt x="5143" y="12150"/>
                  </a:cubicBezTo>
                  <a:cubicBezTo>
                    <a:pt x="5143" y="12150"/>
                    <a:pt x="5143" y="12150"/>
                    <a:pt x="5143" y="12150"/>
                  </a:cubicBezTo>
                  <a:cubicBezTo>
                    <a:pt x="5584" y="12150"/>
                    <a:pt x="5878" y="12150"/>
                    <a:pt x="6318" y="12150"/>
                  </a:cubicBezTo>
                  <a:cubicBezTo>
                    <a:pt x="6318" y="12150"/>
                    <a:pt x="6318" y="12150"/>
                    <a:pt x="6465" y="12150"/>
                  </a:cubicBezTo>
                  <a:cubicBezTo>
                    <a:pt x="6906" y="12825"/>
                    <a:pt x="7347" y="12825"/>
                    <a:pt x="7788" y="12825"/>
                  </a:cubicBezTo>
                  <a:cubicBezTo>
                    <a:pt x="8229" y="13500"/>
                    <a:pt x="8669" y="13500"/>
                    <a:pt x="8963" y="13500"/>
                  </a:cubicBezTo>
                  <a:cubicBezTo>
                    <a:pt x="9257" y="14175"/>
                    <a:pt x="9404" y="14175"/>
                    <a:pt x="9551" y="14175"/>
                  </a:cubicBezTo>
                  <a:cubicBezTo>
                    <a:pt x="9698" y="14175"/>
                    <a:pt x="9992" y="14175"/>
                    <a:pt x="10286" y="14175"/>
                  </a:cubicBezTo>
                  <a:cubicBezTo>
                    <a:pt x="10727" y="14850"/>
                    <a:pt x="11167" y="14850"/>
                    <a:pt x="11608" y="15525"/>
                  </a:cubicBezTo>
                  <a:cubicBezTo>
                    <a:pt x="12049" y="15525"/>
                    <a:pt x="12343" y="15525"/>
                    <a:pt x="12784" y="16200"/>
                  </a:cubicBezTo>
                  <a:cubicBezTo>
                    <a:pt x="12784" y="16200"/>
                    <a:pt x="12784" y="16200"/>
                    <a:pt x="12931" y="16200"/>
                  </a:cubicBezTo>
                  <a:cubicBezTo>
                    <a:pt x="13371" y="16200"/>
                    <a:pt x="13812" y="16200"/>
                    <a:pt x="14253" y="16875"/>
                  </a:cubicBezTo>
                  <a:cubicBezTo>
                    <a:pt x="14694" y="16875"/>
                    <a:pt x="14988" y="17550"/>
                    <a:pt x="15429" y="17550"/>
                  </a:cubicBezTo>
                  <a:cubicBezTo>
                    <a:pt x="15576" y="17550"/>
                    <a:pt x="15722" y="17550"/>
                    <a:pt x="16016" y="17550"/>
                  </a:cubicBezTo>
                  <a:cubicBezTo>
                    <a:pt x="16163" y="18225"/>
                    <a:pt x="16457" y="18225"/>
                    <a:pt x="16751" y="18225"/>
                  </a:cubicBezTo>
                  <a:cubicBezTo>
                    <a:pt x="17192" y="18900"/>
                    <a:pt x="17633" y="18900"/>
                    <a:pt x="18073" y="18900"/>
                  </a:cubicBezTo>
                  <a:cubicBezTo>
                    <a:pt x="18367" y="19575"/>
                    <a:pt x="18808" y="19575"/>
                    <a:pt x="19102" y="20250"/>
                  </a:cubicBezTo>
                  <a:cubicBezTo>
                    <a:pt x="19249" y="20250"/>
                    <a:pt x="19249" y="20250"/>
                    <a:pt x="19396" y="20250"/>
                  </a:cubicBezTo>
                  <a:cubicBezTo>
                    <a:pt x="19690" y="20250"/>
                    <a:pt x="20131" y="20925"/>
                    <a:pt x="20571" y="20925"/>
                  </a:cubicBezTo>
                  <a:cubicBezTo>
                    <a:pt x="20865" y="20925"/>
                    <a:pt x="21012" y="20925"/>
                    <a:pt x="21159" y="21600"/>
                  </a:cubicBezTo>
                  <a:cubicBezTo>
                    <a:pt x="21306" y="18225"/>
                    <a:pt x="21453" y="14850"/>
                    <a:pt x="21600" y="11475"/>
                  </a:cubicBezTo>
                  <a:cubicBezTo>
                    <a:pt x="21453" y="11475"/>
                    <a:pt x="21306" y="11475"/>
                    <a:pt x="21159" y="11475"/>
                  </a:cubicBezTo>
                  <a:cubicBezTo>
                    <a:pt x="20718" y="10800"/>
                    <a:pt x="20278" y="10800"/>
                    <a:pt x="19837" y="108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72" name="Freeform 15"/>
            <p:cNvSpPr/>
            <p:nvPr/>
          </p:nvSpPr>
          <p:spPr>
            <a:xfrm>
              <a:off x="998285" y="382247"/>
              <a:ext cx="339759" cy="752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67" y="8100"/>
                  </a:moveTo>
                  <a:cubicBezTo>
                    <a:pt x="19600" y="8100"/>
                    <a:pt x="19333" y="8100"/>
                    <a:pt x="19067" y="8100"/>
                  </a:cubicBezTo>
                  <a:cubicBezTo>
                    <a:pt x="18933" y="8100"/>
                    <a:pt x="18800" y="8100"/>
                    <a:pt x="18667" y="8100"/>
                  </a:cubicBezTo>
                  <a:cubicBezTo>
                    <a:pt x="18267" y="8100"/>
                    <a:pt x="17867" y="7200"/>
                    <a:pt x="17467" y="7200"/>
                  </a:cubicBezTo>
                  <a:cubicBezTo>
                    <a:pt x="17067" y="7200"/>
                    <a:pt x="16667" y="7200"/>
                    <a:pt x="16267" y="7200"/>
                  </a:cubicBezTo>
                  <a:cubicBezTo>
                    <a:pt x="16267" y="7200"/>
                    <a:pt x="16133" y="6300"/>
                    <a:pt x="16133" y="6300"/>
                  </a:cubicBezTo>
                  <a:cubicBezTo>
                    <a:pt x="15733" y="6300"/>
                    <a:pt x="15467" y="6300"/>
                    <a:pt x="15067" y="6300"/>
                  </a:cubicBezTo>
                  <a:cubicBezTo>
                    <a:pt x="14667" y="6300"/>
                    <a:pt x="14267" y="6300"/>
                    <a:pt x="13867" y="5400"/>
                  </a:cubicBezTo>
                  <a:cubicBezTo>
                    <a:pt x="13600" y="5400"/>
                    <a:pt x="13333" y="5400"/>
                    <a:pt x="13067" y="5400"/>
                  </a:cubicBezTo>
                  <a:cubicBezTo>
                    <a:pt x="12933" y="5400"/>
                    <a:pt x="12800" y="5400"/>
                    <a:pt x="12800" y="5400"/>
                  </a:cubicBezTo>
                  <a:cubicBezTo>
                    <a:pt x="12400" y="5400"/>
                    <a:pt x="12000" y="4500"/>
                    <a:pt x="11600" y="4500"/>
                  </a:cubicBezTo>
                  <a:cubicBezTo>
                    <a:pt x="11200" y="4500"/>
                    <a:pt x="10800" y="4500"/>
                    <a:pt x="10400" y="4500"/>
                  </a:cubicBezTo>
                  <a:cubicBezTo>
                    <a:pt x="10267" y="4500"/>
                    <a:pt x="10267" y="4500"/>
                    <a:pt x="10133" y="4500"/>
                  </a:cubicBezTo>
                  <a:cubicBezTo>
                    <a:pt x="9867" y="4500"/>
                    <a:pt x="9467" y="3600"/>
                    <a:pt x="9200" y="3600"/>
                  </a:cubicBezTo>
                  <a:cubicBezTo>
                    <a:pt x="8800" y="3600"/>
                    <a:pt x="8400" y="3600"/>
                    <a:pt x="8000" y="3600"/>
                  </a:cubicBezTo>
                  <a:cubicBezTo>
                    <a:pt x="7733" y="3600"/>
                    <a:pt x="7467" y="3600"/>
                    <a:pt x="7200" y="2700"/>
                  </a:cubicBezTo>
                  <a:cubicBezTo>
                    <a:pt x="7067" y="2700"/>
                    <a:pt x="6933" y="2700"/>
                    <a:pt x="6800" y="2700"/>
                  </a:cubicBezTo>
                  <a:cubicBezTo>
                    <a:pt x="6400" y="2700"/>
                    <a:pt x="6000" y="2700"/>
                    <a:pt x="5600" y="2700"/>
                  </a:cubicBezTo>
                  <a:cubicBezTo>
                    <a:pt x="5200" y="2700"/>
                    <a:pt x="4800" y="1800"/>
                    <a:pt x="4400" y="1800"/>
                  </a:cubicBezTo>
                  <a:cubicBezTo>
                    <a:pt x="4400" y="1800"/>
                    <a:pt x="4267" y="1800"/>
                    <a:pt x="4133" y="1800"/>
                  </a:cubicBezTo>
                  <a:cubicBezTo>
                    <a:pt x="3867" y="1800"/>
                    <a:pt x="3600" y="1800"/>
                    <a:pt x="3200" y="1800"/>
                  </a:cubicBezTo>
                  <a:cubicBezTo>
                    <a:pt x="2800" y="1800"/>
                    <a:pt x="2400" y="900"/>
                    <a:pt x="2000" y="900"/>
                  </a:cubicBezTo>
                  <a:cubicBezTo>
                    <a:pt x="1733" y="900"/>
                    <a:pt x="1467" y="900"/>
                    <a:pt x="1200" y="900"/>
                  </a:cubicBezTo>
                  <a:cubicBezTo>
                    <a:pt x="1067" y="900"/>
                    <a:pt x="933" y="900"/>
                    <a:pt x="800" y="900"/>
                  </a:cubicBezTo>
                  <a:cubicBezTo>
                    <a:pt x="533" y="900"/>
                    <a:pt x="267" y="900"/>
                    <a:pt x="0" y="0"/>
                  </a:cubicBezTo>
                  <a:cubicBezTo>
                    <a:pt x="0" y="4500"/>
                    <a:pt x="0" y="8100"/>
                    <a:pt x="0" y="12600"/>
                  </a:cubicBezTo>
                  <a:cubicBezTo>
                    <a:pt x="133" y="12600"/>
                    <a:pt x="267" y="12600"/>
                    <a:pt x="400" y="12600"/>
                  </a:cubicBezTo>
                  <a:cubicBezTo>
                    <a:pt x="533" y="12600"/>
                    <a:pt x="667" y="12600"/>
                    <a:pt x="800" y="12600"/>
                  </a:cubicBezTo>
                  <a:cubicBezTo>
                    <a:pt x="1067" y="12600"/>
                    <a:pt x="1333" y="12600"/>
                    <a:pt x="1600" y="12600"/>
                  </a:cubicBezTo>
                  <a:cubicBezTo>
                    <a:pt x="2000" y="13500"/>
                    <a:pt x="2400" y="13500"/>
                    <a:pt x="2800" y="13500"/>
                  </a:cubicBezTo>
                  <a:cubicBezTo>
                    <a:pt x="3067" y="13500"/>
                    <a:pt x="3467" y="13500"/>
                    <a:pt x="3733" y="13500"/>
                  </a:cubicBezTo>
                  <a:cubicBezTo>
                    <a:pt x="3867" y="13500"/>
                    <a:pt x="3867" y="13500"/>
                    <a:pt x="4000" y="13500"/>
                  </a:cubicBezTo>
                  <a:cubicBezTo>
                    <a:pt x="4400" y="14400"/>
                    <a:pt x="4800" y="14400"/>
                    <a:pt x="5200" y="14400"/>
                  </a:cubicBezTo>
                  <a:cubicBezTo>
                    <a:pt x="5600" y="14400"/>
                    <a:pt x="6000" y="14400"/>
                    <a:pt x="6400" y="15300"/>
                  </a:cubicBezTo>
                  <a:cubicBezTo>
                    <a:pt x="6533" y="15300"/>
                    <a:pt x="6667" y="15300"/>
                    <a:pt x="6800" y="15300"/>
                  </a:cubicBezTo>
                  <a:cubicBezTo>
                    <a:pt x="7067" y="15300"/>
                    <a:pt x="7333" y="15300"/>
                    <a:pt x="7600" y="15300"/>
                  </a:cubicBezTo>
                  <a:cubicBezTo>
                    <a:pt x="8000" y="15300"/>
                    <a:pt x="8400" y="15300"/>
                    <a:pt x="8800" y="16200"/>
                  </a:cubicBezTo>
                  <a:cubicBezTo>
                    <a:pt x="9067" y="16200"/>
                    <a:pt x="9333" y="16200"/>
                    <a:pt x="9733" y="16200"/>
                  </a:cubicBezTo>
                  <a:cubicBezTo>
                    <a:pt x="9733" y="16200"/>
                    <a:pt x="9867" y="16200"/>
                    <a:pt x="10000" y="16200"/>
                  </a:cubicBezTo>
                  <a:cubicBezTo>
                    <a:pt x="10400" y="16200"/>
                    <a:pt x="10667" y="17100"/>
                    <a:pt x="11067" y="17100"/>
                  </a:cubicBezTo>
                  <a:cubicBezTo>
                    <a:pt x="11467" y="17100"/>
                    <a:pt x="11867" y="17100"/>
                    <a:pt x="12267" y="17100"/>
                  </a:cubicBezTo>
                  <a:cubicBezTo>
                    <a:pt x="12400" y="17100"/>
                    <a:pt x="12533" y="17100"/>
                    <a:pt x="12667" y="17100"/>
                  </a:cubicBezTo>
                  <a:cubicBezTo>
                    <a:pt x="12933" y="18000"/>
                    <a:pt x="13200" y="18000"/>
                    <a:pt x="13467" y="18000"/>
                  </a:cubicBezTo>
                  <a:cubicBezTo>
                    <a:pt x="13867" y="18000"/>
                    <a:pt x="14267" y="18000"/>
                    <a:pt x="14667" y="18000"/>
                  </a:cubicBezTo>
                  <a:cubicBezTo>
                    <a:pt x="15067" y="18900"/>
                    <a:pt x="15333" y="18900"/>
                    <a:pt x="15600" y="18900"/>
                  </a:cubicBezTo>
                  <a:cubicBezTo>
                    <a:pt x="15733" y="18900"/>
                    <a:pt x="15733" y="18900"/>
                    <a:pt x="15867" y="18900"/>
                  </a:cubicBezTo>
                  <a:cubicBezTo>
                    <a:pt x="16267" y="18900"/>
                    <a:pt x="16667" y="18900"/>
                    <a:pt x="17067" y="19800"/>
                  </a:cubicBezTo>
                  <a:cubicBezTo>
                    <a:pt x="17467" y="19800"/>
                    <a:pt x="17867" y="19800"/>
                    <a:pt x="18267" y="19800"/>
                  </a:cubicBezTo>
                  <a:cubicBezTo>
                    <a:pt x="18400" y="19800"/>
                    <a:pt x="18533" y="19800"/>
                    <a:pt x="18667" y="20700"/>
                  </a:cubicBezTo>
                  <a:cubicBezTo>
                    <a:pt x="18933" y="20700"/>
                    <a:pt x="19200" y="20700"/>
                    <a:pt x="19467" y="20700"/>
                  </a:cubicBezTo>
                  <a:cubicBezTo>
                    <a:pt x="19867" y="20700"/>
                    <a:pt x="20267" y="20700"/>
                    <a:pt x="20667" y="21600"/>
                  </a:cubicBezTo>
                  <a:cubicBezTo>
                    <a:pt x="20933" y="21600"/>
                    <a:pt x="21200" y="21600"/>
                    <a:pt x="21600" y="21600"/>
                  </a:cubicBezTo>
                  <a:cubicBezTo>
                    <a:pt x="21600" y="18000"/>
                    <a:pt x="21600" y="13500"/>
                    <a:pt x="21600" y="9000"/>
                  </a:cubicBezTo>
                  <a:cubicBezTo>
                    <a:pt x="21333" y="9000"/>
                    <a:pt x="21200" y="9000"/>
                    <a:pt x="21067" y="9000"/>
                  </a:cubicBezTo>
                  <a:cubicBezTo>
                    <a:pt x="20667" y="9000"/>
                    <a:pt x="20267" y="9000"/>
                    <a:pt x="19867" y="81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73" name="Freeform 16"/>
            <p:cNvSpPr/>
            <p:nvPr/>
          </p:nvSpPr>
          <p:spPr>
            <a:xfrm>
              <a:off x="1832594" y="503872"/>
              <a:ext cx="362060" cy="166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7" y="14000"/>
                  </a:moveTo>
                  <a:cubicBezTo>
                    <a:pt x="19977" y="14000"/>
                    <a:pt x="19977" y="14000"/>
                    <a:pt x="19977" y="14000"/>
                  </a:cubicBezTo>
                  <a:cubicBezTo>
                    <a:pt x="19602" y="13600"/>
                    <a:pt x="19228" y="13600"/>
                    <a:pt x="18978" y="13200"/>
                  </a:cubicBezTo>
                  <a:cubicBezTo>
                    <a:pt x="18603" y="12800"/>
                    <a:pt x="18229" y="12400"/>
                    <a:pt x="17854" y="12400"/>
                  </a:cubicBezTo>
                  <a:cubicBezTo>
                    <a:pt x="17729" y="12000"/>
                    <a:pt x="17480" y="12000"/>
                    <a:pt x="17230" y="11600"/>
                  </a:cubicBezTo>
                  <a:cubicBezTo>
                    <a:pt x="17105" y="11600"/>
                    <a:pt x="16980" y="11200"/>
                    <a:pt x="16855" y="11200"/>
                  </a:cubicBezTo>
                  <a:cubicBezTo>
                    <a:pt x="16855" y="11200"/>
                    <a:pt x="16855" y="11200"/>
                    <a:pt x="16855" y="11200"/>
                  </a:cubicBezTo>
                  <a:cubicBezTo>
                    <a:pt x="16481" y="10800"/>
                    <a:pt x="16106" y="10800"/>
                    <a:pt x="15732" y="10400"/>
                  </a:cubicBezTo>
                  <a:cubicBezTo>
                    <a:pt x="15482" y="10000"/>
                    <a:pt x="15108" y="9600"/>
                    <a:pt x="14733" y="9600"/>
                  </a:cubicBezTo>
                  <a:cubicBezTo>
                    <a:pt x="14733" y="9600"/>
                    <a:pt x="14608" y="9600"/>
                    <a:pt x="14608" y="9600"/>
                  </a:cubicBezTo>
                  <a:cubicBezTo>
                    <a:pt x="14234" y="9200"/>
                    <a:pt x="13984" y="8800"/>
                    <a:pt x="13609" y="8800"/>
                  </a:cubicBezTo>
                  <a:cubicBezTo>
                    <a:pt x="13235" y="8400"/>
                    <a:pt x="12985" y="8000"/>
                    <a:pt x="12610" y="8000"/>
                  </a:cubicBezTo>
                  <a:cubicBezTo>
                    <a:pt x="12361" y="7600"/>
                    <a:pt x="12111" y="7600"/>
                    <a:pt x="11986" y="7200"/>
                  </a:cubicBezTo>
                  <a:cubicBezTo>
                    <a:pt x="11736" y="7200"/>
                    <a:pt x="11612" y="7200"/>
                    <a:pt x="11487" y="7200"/>
                  </a:cubicBezTo>
                  <a:cubicBezTo>
                    <a:pt x="11112" y="6800"/>
                    <a:pt x="10738" y="6400"/>
                    <a:pt x="10488" y="6400"/>
                  </a:cubicBezTo>
                  <a:cubicBezTo>
                    <a:pt x="10113" y="6000"/>
                    <a:pt x="9739" y="5600"/>
                    <a:pt x="9364" y="5600"/>
                  </a:cubicBezTo>
                  <a:cubicBezTo>
                    <a:pt x="9364" y="5600"/>
                    <a:pt x="9239" y="5600"/>
                    <a:pt x="9239" y="5600"/>
                  </a:cubicBezTo>
                  <a:cubicBezTo>
                    <a:pt x="8990" y="5200"/>
                    <a:pt x="8615" y="4800"/>
                    <a:pt x="8240" y="4800"/>
                  </a:cubicBezTo>
                  <a:cubicBezTo>
                    <a:pt x="7991" y="4400"/>
                    <a:pt x="7616" y="4400"/>
                    <a:pt x="7242" y="4000"/>
                  </a:cubicBezTo>
                  <a:cubicBezTo>
                    <a:pt x="6992" y="4000"/>
                    <a:pt x="6742" y="3600"/>
                    <a:pt x="6617" y="3600"/>
                  </a:cubicBezTo>
                  <a:cubicBezTo>
                    <a:pt x="6368" y="3600"/>
                    <a:pt x="6243" y="3600"/>
                    <a:pt x="6118" y="3200"/>
                  </a:cubicBezTo>
                  <a:cubicBezTo>
                    <a:pt x="5743" y="3200"/>
                    <a:pt x="5369" y="2800"/>
                    <a:pt x="5119" y="2800"/>
                  </a:cubicBezTo>
                  <a:cubicBezTo>
                    <a:pt x="4745" y="2400"/>
                    <a:pt x="4370" y="2400"/>
                    <a:pt x="3995" y="2000"/>
                  </a:cubicBezTo>
                  <a:cubicBezTo>
                    <a:pt x="3995" y="2000"/>
                    <a:pt x="3871" y="2000"/>
                    <a:pt x="3871" y="2000"/>
                  </a:cubicBezTo>
                  <a:cubicBezTo>
                    <a:pt x="3496" y="1600"/>
                    <a:pt x="3246" y="1600"/>
                    <a:pt x="2872" y="1200"/>
                  </a:cubicBezTo>
                  <a:cubicBezTo>
                    <a:pt x="2497" y="1200"/>
                    <a:pt x="2123" y="800"/>
                    <a:pt x="1873" y="800"/>
                  </a:cubicBezTo>
                  <a:cubicBezTo>
                    <a:pt x="1623" y="400"/>
                    <a:pt x="1373" y="400"/>
                    <a:pt x="1124" y="400"/>
                  </a:cubicBezTo>
                  <a:cubicBezTo>
                    <a:pt x="999" y="400"/>
                    <a:pt x="874" y="0"/>
                    <a:pt x="749" y="0"/>
                  </a:cubicBezTo>
                  <a:cubicBezTo>
                    <a:pt x="624" y="0"/>
                    <a:pt x="499" y="0"/>
                    <a:pt x="250" y="0"/>
                  </a:cubicBezTo>
                  <a:cubicBezTo>
                    <a:pt x="250" y="1600"/>
                    <a:pt x="125" y="3600"/>
                    <a:pt x="0" y="5600"/>
                  </a:cubicBezTo>
                  <a:cubicBezTo>
                    <a:pt x="125" y="5600"/>
                    <a:pt x="250" y="5600"/>
                    <a:pt x="375" y="6000"/>
                  </a:cubicBezTo>
                  <a:cubicBezTo>
                    <a:pt x="499" y="6000"/>
                    <a:pt x="624" y="6000"/>
                    <a:pt x="749" y="6000"/>
                  </a:cubicBezTo>
                  <a:cubicBezTo>
                    <a:pt x="999" y="6400"/>
                    <a:pt x="1124" y="6400"/>
                    <a:pt x="1373" y="6400"/>
                  </a:cubicBezTo>
                  <a:cubicBezTo>
                    <a:pt x="1748" y="6800"/>
                    <a:pt x="2123" y="6800"/>
                    <a:pt x="2497" y="7200"/>
                  </a:cubicBezTo>
                  <a:cubicBezTo>
                    <a:pt x="2747" y="7200"/>
                    <a:pt x="3121" y="7600"/>
                    <a:pt x="3371" y="7600"/>
                  </a:cubicBezTo>
                  <a:cubicBezTo>
                    <a:pt x="3496" y="7600"/>
                    <a:pt x="3496" y="7600"/>
                    <a:pt x="3496" y="7600"/>
                  </a:cubicBezTo>
                  <a:cubicBezTo>
                    <a:pt x="3871" y="8000"/>
                    <a:pt x="4245" y="8400"/>
                    <a:pt x="4620" y="8400"/>
                  </a:cubicBezTo>
                  <a:cubicBezTo>
                    <a:pt x="4994" y="8800"/>
                    <a:pt x="5369" y="8800"/>
                    <a:pt x="5743" y="9200"/>
                  </a:cubicBezTo>
                  <a:cubicBezTo>
                    <a:pt x="5868" y="9200"/>
                    <a:pt x="5993" y="9200"/>
                    <a:pt x="6118" y="9600"/>
                  </a:cubicBezTo>
                  <a:cubicBezTo>
                    <a:pt x="6368" y="9600"/>
                    <a:pt x="6617" y="9600"/>
                    <a:pt x="6742" y="10000"/>
                  </a:cubicBezTo>
                  <a:cubicBezTo>
                    <a:pt x="7117" y="10000"/>
                    <a:pt x="7491" y="10400"/>
                    <a:pt x="7866" y="10400"/>
                  </a:cubicBezTo>
                  <a:cubicBezTo>
                    <a:pt x="8240" y="10800"/>
                    <a:pt x="8490" y="11200"/>
                    <a:pt x="8865" y="11200"/>
                  </a:cubicBezTo>
                  <a:cubicBezTo>
                    <a:pt x="8865" y="11200"/>
                    <a:pt x="8865" y="11200"/>
                    <a:pt x="8990" y="11200"/>
                  </a:cubicBezTo>
                  <a:cubicBezTo>
                    <a:pt x="9239" y="11600"/>
                    <a:pt x="9614" y="12000"/>
                    <a:pt x="9988" y="12000"/>
                  </a:cubicBezTo>
                  <a:cubicBezTo>
                    <a:pt x="10363" y="12400"/>
                    <a:pt x="10738" y="12800"/>
                    <a:pt x="11112" y="12800"/>
                  </a:cubicBezTo>
                  <a:cubicBezTo>
                    <a:pt x="11237" y="13200"/>
                    <a:pt x="11362" y="13200"/>
                    <a:pt x="11487" y="13200"/>
                  </a:cubicBezTo>
                  <a:cubicBezTo>
                    <a:pt x="11736" y="13200"/>
                    <a:pt x="11986" y="13600"/>
                    <a:pt x="12111" y="13600"/>
                  </a:cubicBezTo>
                  <a:cubicBezTo>
                    <a:pt x="12486" y="14000"/>
                    <a:pt x="12860" y="14400"/>
                    <a:pt x="13235" y="14400"/>
                  </a:cubicBezTo>
                  <a:cubicBezTo>
                    <a:pt x="13484" y="14800"/>
                    <a:pt x="13859" y="15200"/>
                    <a:pt x="14234" y="15200"/>
                  </a:cubicBezTo>
                  <a:cubicBezTo>
                    <a:pt x="14234" y="15200"/>
                    <a:pt x="14234" y="15200"/>
                    <a:pt x="14234" y="15600"/>
                  </a:cubicBezTo>
                  <a:cubicBezTo>
                    <a:pt x="14608" y="15600"/>
                    <a:pt x="14983" y="16000"/>
                    <a:pt x="15357" y="16400"/>
                  </a:cubicBezTo>
                  <a:cubicBezTo>
                    <a:pt x="15732" y="16400"/>
                    <a:pt x="15982" y="16800"/>
                    <a:pt x="16356" y="17200"/>
                  </a:cubicBezTo>
                  <a:cubicBezTo>
                    <a:pt x="16356" y="17200"/>
                    <a:pt x="16356" y="17200"/>
                    <a:pt x="16356" y="17200"/>
                  </a:cubicBezTo>
                  <a:cubicBezTo>
                    <a:pt x="16606" y="17200"/>
                    <a:pt x="16731" y="17600"/>
                    <a:pt x="16855" y="17600"/>
                  </a:cubicBezTo>
                  <a:cubicBezTo>
                    <a:pt x="17105" y="17600"/>
                    <a:pt x="17230" y="18000"/>
                    <a:pt x="17480" y="18000"/>
                  </a:cubicBezTo>
                  <a:cubicBezTo>
                    <a:pt x="17854" y="18400"/>
                    <a:pt x="18104" y="18800"/>
                    <a:pt x="18479" y="19200"/>
                  </a:cubicBezTo>
                  <a:cubicBezTo>
                    <a:pt x="18853" y="19600"/>
                    <a:pt x="19103" y="19600"/>
                    <a:pt x="19477" y="20000"/>
                  </a:cubicBezTo>
                  <a:cubicBezTo>
                    <a:pt x="19477" y="20000"/>
                    <a:pt x="19602" y="20000"/>
                    <a:pt x="19602" y="20000"/>
                  </a:cubicBezTo>
                  <a:cubicBezTo>
                    <a:pt x="19977" y="20400"/>
                    <a:pt x="20227" y="20800"/>
                    <a:pt x="20601" y="21200"/>
                  </a:cubicBezTo>
                  <a:cubicBezTo>
                    <a:pt x="20851" y="21200"/>
                    <a:pt x="20976" y="21600"/>
                    <a:pt x="21225" y="21600"/>
                  </a:cubicBezTo>
                  <a:cubicBezTo>
                    <a:pt x="21350" y="19600"/>
                    <a:pt x="21475" y="17600"/>
                    <a:pt x="21600" y="15600"/>
                  </a:cubicBezTo>
                  <a:cubicBezTo>
                    <a:pt x="21475" y="15600"/>
                    <a:pt x="21225" y="15200"/>
                    <a:pt x="21101" y="15200"/>
                  </a:cubicBezTo>
                  <a:cubicBezTo>
                    <a:pt x="20726" y="14800"/>
                    <a:pt x="20351" y="14400"/>
                    <a:pt x="19977" y="140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74" name="Freeform 17"/>
            <p:cNvSpPr/>
            <p:nvPr/>
          </p:nvSpPr>
          <p:spPr>
            <a:xfrm>
              <a:off x="2043794" y="1752932"/>
              <a:ext cx="333200" cy="2432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2" y="18046"/>
                  </a:moveTo>
                  <a:cubicBezTo>
                    <a:pt x="543" y="19139"/>
                    <a:pt x="815" y="20233"/>
                    <a:pt x="1087" y="21327"/>
                  </a:cubicBezTo>
                  <a:cubicBezTo>
                    <a:pt x="1087" y="21327"/>
                    <a:pt x="1087" y="21327"/>
                    <a:pt x="1087" y="21600"/>
                  </a:cubicBezTo>
                  <a:cubicBezTo>
                    <a:pt x="1358" y="21327"/>
                    <a:pt x="1494" y="21327"/>
                    <a:pt x="1630" y="21053"/>
                  </a:cubicBezTo>
                  <a:cubicBezTo>
                    <a:pt x="1902" y="21053"/>
                    <a:pt x="2174" y="20780"/>
                    <a:pt x="2309" y="20506"/>
                  </a:cubicBezTo>
                  <a:cubicBezTo>
                    <a:pt x="2581" y="20506"/>
                    <a:pt x="2717" y="20233"/>
                    <a:pt x="2989" y="20233"/>
                  </a:cubicBezTo>
                  <a:cubicBezTo>
                    <a:pt x="3260" y="19959"/>
                    <a:pt x="3532" y="19686"/>
                    <a:pt x="3668" y="19413"/>
                  </a:cubicBezTo>
                  <a:cubicBezTo>
                    <a:pt x="4211" y="19139"/>
                    <a:pt x="4619" y="18866"/>
                    <a:pt x="5026" y="18319"/>
                  </a:cubicBezTo>
                  <a:cubicBezTo>
                    <a:pt x="5570" y="18046"/>
                    <a:pt x="5977" y="17772"/>
                    <a:pt x="6385" y="17499"/>
                  </a:cubicBezTo>
                  <a:cubicBezTo>
                    <a:pt x="6385" y="17499"/>
                    <a:pt x="6385" y="17225"/>
                    <a:pt x="6385" y="17225"/>
                  </a:cubicBezTo>
                  <a:cubicBezTo>
                    <a:pt x="6928" y="16952"/>
                    <a:pt x="7336" y="16678"/>
                    <a:pt x="7743" y="16132"/>
                  </a:cubicBezTo>
                  <a:cubicBezTo>
                    <a:pt x="8287" y="15858"/>
                    <a:pt x="8694" y="15311"/>
                    <a:pt x="9102" y="15038"/>
                  </a:cubicBezTo>
                  <a:cubicBezTo>
                    <a:pt x="9374" y="14765"/>
                    <a:pt x="9509" y="14491"/>
                    <a:pt x="9781" y="14491"/>
                  </a:cubicBezTo>
                  <a:cubicBezTo>
                    <a:pt x="10053" y="14218"/>
                    <a:pt x="10325" y="13944"/>
                    <a:pt x="10596" y="13671"/>
                  </a:cubicBezTo>
                  <a:cubicBezTo>
                    <a:pt x="11004" y="13397"/>
                    <a:pt x="11411" y="12851"/>
                    <a:pt x="11955" y="12577"/>
                  </a:cubicBezTo>
                  <a:cubicBezTo>
                    <a:pt x="12362" y="12030"/>
                    <a:pt x="12770" y="11757"/>
                    <a:pt x="13177" y="11210"/>
                  </a:cubicBezTo>
                  <a:cubicBezTo>
                    <a:pt x="13177" y="11210"/>
                    <a:pt x="13313" y="11210"/>
                    <a:pt x="13313" y="11210"/>
                  </a:cubicBezTo>
                  <a:cubicBezTo>
                    <a:pt x="13721" y="10663"/>
                    <a:pt x="14264" y="10390"/>
                    <a:pt x="14672" y="9843"/>
                  </a:cubicBezTo>
                  <a:cubicBezTo>
                    <a:pt x="15079" y="9296"/>
                    <a:pt x="15623" y="9023"/>
                    <a:pt x="16030" y="8476"/>
                  </a:cubicBezTo>
                  <a:cubicBezTo>
                    <a:pt x="16302" y="8203"/>
                    <a:pt x="16438" y="7929"/>
                    <a:pt x="16709" y="7929"/>
                  </a:cubicBezTo>
                  <a:cubicBezTo>
                    <a:pt x="16981" y="7656"/>
                    <a:pt x="17253" y="7382"/>
                    <a:pt x="17525" y="7109"/>
                  </a:cubicBezTo>
                  <a:cubicBezTo>
                    <a:pt x="17932" y="6562"/>
                    <a:pt x="18340" y="6015"/>
                    <a:pt x="18883" y="5468"/>
                  </a:cubicBezTo>
                  <a:cubicBezTo>
                    <a:pt x="19291" y="5195"/>
                    <a:pt x="19562" y="4648"/>
                    <a:pt x="19970" y="4375"/>
                  </a:cubicBezTo>
                  <a:cubicBezTo>
                    <a:pt x="20106" y="4101"/>
                    <a:pt x="20106" y="4101"/>
                    <a:pt x="20242" y="4101"/>
                  </a:cubicBezTo>
                  <a:cubicBezTo>
                    <a:pt x="20242" y="4101"/>
                    <a:pt x="20242" y="3828"/>
                    <a:pt x="20242" y="3828"/>
                  </a:cubicBezTo>
                  <a:cubicBezTo>
                    <a:pt x="20649" y="3554"/>
                    <a:pt x="21192" y="3008"/>
                    <a:pt x="21600" y="2461"/>
                  </a:cubicBezTo>
                  <a:cubicBezTo>
                    <a:pt x="21192" y="2187"/>
                    <a:pt x="20921" y="1641"/>
                    <a:pt x="20649" y="1367"/>
                  </a:cubicBezTo>
                  <a:cubicBezTo>
                    <a:pt x="20513" y="1367"/>
                    <a:pt x="20513" y="1367"/>
                    <a:pt x="20513" y="1367"/>
                  </a:cubicBezTo>
                  <a:cubicBezTo>
                    <a:pt x="20242" y="1094"/>
                    <a:pt x="19834" y="547"/>
                    <a:pt x="19562" y="273"/>
                  </a:cubicBezTo>
                  <a:cubicBezTo>
                    <a:pt x="19426" y="0"/>
                    <a:pt x="19291" y="0"/>
                    <a:pt x="19291" y="0"/>
                  </a:cubicBezTo>
                  <a:cubicBezTo>
                    <a:pt x="19155" y="0"/>
                    <a:pt x="19019" y="273"/>
                    <a:pt x="18883" y="273"/>
                  </a:cubicBezTo>
                  <a:cubicBezTo>
                    <a:pt x="18611" y="547"/>
                    <a:pt x="18340" y="820"/>
                    <a:pt x="18204" y="1094"/>
                  </a:cubicBezTo>
                  <a:cubicBezTo>
                    <a:pt x="17932" y="1367"/>
                    <a:pt x="17660" y="1641"/>
                    <a:pt x="17389" y="1914"/>
                  </a:cubicBezTo>
                  <a:cubicBezTo>
                    <a:pt x="17117" y="2187"/>
                    <a:pt x="16981" y="2461"/>
                    <a:pt x="16709" y="2734"/>
                  </a:cubicBezTo>
                  <a:cubicBezTo>
                    <a:pt x="16302" y="3008"/>
                    <a:pt x="15758" y="3554"/>
                    <a:pt x="15351" y="4101"/>
                  </a:cubicBezTo>
                  <a:cubicBezTo>
                    <a:pt x="14943" y="4648"/>
                    <a:pt x="14400" y="4922"/>
                    <a:pt x="13992" y="5468"/>
                  </a:cubicBezTo>
                  <a:cubicBezTo>
                    <a:pt x="13992" y="5468"/>
                    <a:pt x="13857" y="5468"/>
                    <a:pt x="13857" y="5468"/>
                  </a:cubicBezTo>
                  <a:cubicBezTo>
                    <a:pt x="13449" y="6015"/>
                    <a:pt x="13042" y="6562"/>
                    <a:pt x="12634" y="6835"/>
                  </a:cubicBezTo>
                  <a:cubicBezTo>
                    <a:pt x="12091" y="7382"/>
                    <a:pt x="11683" y="7656"/>
                    <a:pt x="11140" y="8203"/>
                  </a:cubicBezTo>
                  <a:cubicBezTo>
                    <a:pt x="11004" y="8476"/>
                    <a:pt x="10732" y="8749"/>
                    <a:pt x="10460" y="8749"/>
                  </a:cubicBezTo>
                  <a:cubicBezTo>
                    <a:pt x="10189" y="9023"/>
                    <a:pt x="10053" y="9296"/>
                    <a:pt x="9781" y="9296"/>
                  </a:cubicBezTo>
                  <a:cubicBezTo>
                    <a:pt x="9374" y="9843"/>
                    <a:pt x="8966" y="10116"/>
                    <a:pt x="8423" y="10663"/>
                  </a:cubicBezTo>
                  <a:cubicBezTo>
                    <a:pt x="8015" y="10937"/>
                    <a:pt x="7472" y="11484"/>
                    <a:pt x="7064" y="11757"/>
                  </a:cubicBezTo>
                  <a:cubicBezTo>
                    <a:pt x="7064" y="11757"/>
                    <a:pt x="7064" y="11757"/>
                    <a:pt x="6928" y="11757"/>
                  </a:cubicBezTo>
                  <a:cubicBezTo>
                    <a:pt x="6521" y="12304"/>
                    <a:pt x="6113" y="12577"/>
                    <a:pt x="5706" y="12851"/>
                  </a:cubicBezTo>
                  <a:cubicBezTo>
                    <a:pt x="5298" y="13397"/>
                    <a:pt x="4755" y="13671"/>
                    <a:pt x="4347" y="13944"/>
                  </a:cubicBezTo>
                  <a:cubicBezTo>
                    <a:pt x="4075" y="14218"/>
                    <a:pt x="3804" y="14491"/>
                    <a:pt x="3532" y="14765"/>
                  </a:cubicBezTo>
                  <a:cubicBezTo>
                    <a:pt x="3396" y="14765"/>
                    <a:pt x="3260" y="15038"/>
                    <a:pt x="2989" y="15038"/>
                  </a:cubicBezTo>
                  <a:cubicBezTo>
                    <a:pt x="2581" y="15585"/>
                    <a:pt x="2174" y="15858"/>
                    <a:pt x="1630" y="16132"/>
                  </a:cubicBezTo>
                  <a:cubicBezTo>
                    <a:pt x="1358" y="16405"/>
                    <a:pt x="1087" y="16678"/>
                    <a:pt x="815" y="16952"/>
                  </a:cubicBezTo>
                  <a:cubicBezTo>
                    <a:pt x="679" y="16952"/>
                    <a:pt x="543" y="17225"/>
                    <a:pt x="272" y="17225"/>
                  </a:cubicBezTo>
                  <a:cubicBezTo>
                    <a:pt x="272" y="17225"/>
                    <a:pt x="272" y="17225"/>
                    <a:pt x="272" y="17225"/>
                  </a:cubicBezTo>
                  <a:cubicBezTo>
                    <a:pt x="136" y="17225"/>
                    <a:pt x="136" y="17499"/>
                    <a:pt x="0" y="17499"/>
                  </a:cubicBezTo>
                  <a:cubicBezTo>
                    <a:pt x="0" y="17499"/>
                    <a:pt x="136" y="17772"/>
                    <a:pt x="136" y="17772"/>
                  </a:cubicBezTo>
                  <a:cubicBezTo>
                    <a:pt x="136" y="18046"/>
                    <a:pt x="136" y="18046"/>
                    <a:pt x="272" y="1804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75" name="Freeform 18"/>
            <p:cNvSpPr/>
            <p:nvPr/>
          </p:nvSpPr>
          <p:spPr>
            <a:xfrm>
              <a:off x="2470132" y="1274158"/>
              <a:ext cx="211202" cy="384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01" y="8884"/>
                  </a:moveTo>
                  <a:cubicBezTo>
                    <a:pt x="13687" y="8884"/>
                    <a:pt x="13687" y="9058"/>
                    <a:pt x="13687" y="9058"/>
                  </a:cubicBezTo>
                  <a:cubicBezTo>
                    <a:pt x="13046" y="10103"/>
                    <a:pt x="12190" y="10974"/>
                    <a:pt x="11335" y="12019"/>
                  </a:cubicBezTo>
                  <a:cubicBezTo>
                    <a:pt x="11121" y="12019"/>
                    <a:pt x="11121" y="12194"/>
                    <a:pt x="10907" y="12368"/>
                  </a:cubicBezTo>
                  <a:cubicBezTo>
                    <a:pt x="10051" y="13065"/>
                    <a:pt x="9196" y="13935"/>
                    <a:pt x="8341" y="14632"/>
                  </a:cubicBezTo>
                  <a:cubicBezTo>
                    <a:pt x="7913" y="14981"/>
                    <a:pt x="7485" y="15329"/>
                    <a:pt x="6844" y="15677"/>
                  </a:cubicBezTo>
                  <a:cubicBezTo>
                    <a:pt x="6630" y="16026"/>
                    <a:pt x="6202" y="16374"/>
                    <a:pt x="5774" y="16548"/>
                  </a:cubicBezTo>
                  <a:cubicBezTo>
                    <a:pt x="4919" y="17071"/>
                    <a:pt x="4277" y="17768"/>
                    <a:pt x="3422" y="18290"/>
                  </a:cubicBezTo>
                  <a:cubicBezTo>
                    <a:pt x="2566" y="18639"/>
                    <a:pt x="1925" y="19161"/>
                    <a:pt x="1069" y="19684"/>
                  </a:cubicBezTo>
                  <a:cubicBezTo>
                    <a:pt x="1069" y="19684"/>
                    <a:pt x="1069" y="19684"/>
                    <a:pt x="855" y="19684"/>
                  </a:cubicBezTo>
                  <a:cubicBezTo>
                    <a:pt x="642" y="19858"/>
                    <a:pt x="214" y="20206"/>
                    <a:pt x="0" y="20381"/>
                  </a:cubicBezTo>
                  <a:cubicBezTo>
                    <a:pt x="214" y="20381"/>
                    <a:pt x="428" y="20555"/>
                    <a:pt x="642" y="20555"/>
                  </a:cubicBezTo>
                  <a:cubicBezTo>
                    <a:pt x="642" y="20555"/>
                    <a:pt x="855" y="20555"/>
                    <a:pt x="855" y="20555"/>
                  </a:cubicBezTo>
                  <a:cubicBezTo>
                    <a:pt x="1283" y="20729"/>
                    <a:pt x="1925" y="20903"/>
                    <a:pt x="2566" y="21077"/>
                  </a:cubicBezTo>
                  <a:cubicBezTo>
                    <a:pt x="2994" y="21252"/>
                    <a:pt x="3208" y="21252"/>
                    <a:pt x="3636" y="21426"/>
                  </a:cubicBezTo>
                  <a:cubicBezTo>
                    <a:pt x="3636" y="21426"/>
                    <a:pt x="3850" y="21426"/>
                    <a:pt x="3850" y="21600"/>
                  </a:cubicBezTo>
                  <a:cubicBezTo>
                    <a:pt x="4063" y="21426"/>
                    <a:pt x="4277" y="21252"/>
                    <a:pt x="4491" y="21252"/>
                  </a:cubicBezTo>
                  <a:cubicBezTo>
                    <a:pt x="4919" y="20903"/>
                    <a:pt x="5133" y="20729"/>
                    <a:pt x="5560" y="20555"/>
                  </a:cubicBezTo>
                  <a:cubicBezTo>
                    <a:pt x="5988" y="20206"/>
                    <a:pt x="6416" y="19858"/>
                    <a:pt x="6844" y="19684"/>
                  </a:cubicBezTo>
                  <a:cubicBezTo>
                    <a:pt x="7699" y="18987"/>
                    <a:pt x="8554" y="18465"/>
                    <a:pt x="9196" y="17942"/>
                  </a:cubicBezTo>
                  <a:cubicBezTo>
                    <a:pt x="10051" y="17245"/>
                    <a:pt x="10907" y="16548"/>
                    <a:pt x="11762" y="15852"/>
                  </a:cubicBezTo>
                  <a:cubicBezTo>
                    <a:pt x="11762" y="15852"/>
                    <a:pt x="11762" y="15852"/>
                    <a:pt x="11762" y="15852"/>
                  </a:cubicBezTo>
                  <a:cubicBezTo>
                    <a:pt x="12618" y="15155"/>
                    <a:pt x="13259" y="14458"/>
                    <a:pt x="14115" y="13761"/>
                  </a:cubicBezTo>
                  <a:cubicBezTo>
                    <a:pt x="14115" y="13587"/>
                    <a:pt x="14329" y="13413"/>
                    <a:pt x="14543" y="13239"/>
                  </a:cubicBezTo>
                  <a:cubicBezTo>
                    <a:pt x="15612" y="12019"/>
                    <a:pt x="16681" y="10626"/>
                    <a:pt x="17537" y="9232"/>
                  </a:cubicBezTo>
                  <a:cubicBezTo>
                    <a:pt x="17964" y="8884"/>
                    <a:pt x="18178" y="8361"/>
                    <a:pt x="18392" y="7839"/>
                  </a:cubicBezTo>
                  <a:cubicBezTo>
                    <a:pt x="18820" y="7316"/>
                    <a:pt x="19034" y="6794"/>
                    <a:pt x="19461" y="6097"/>
                  </a:cubicBezTo>
                  <a:cubicBezTo>
                    <a:pt x="20103" y="4703"/>
                    <a:pt x="20745" y="2961"/>
                    <a:pt x="21172" y="1394"/>
                  </a:cubicBezTo>
                  <a:cubicBezTo>
                    <a:pt x="21386" y="871"/>
                    <a:pt x="21600" y="523"/>
                    <a:pt x="21600" y="0"/>
                  </a:cubicBezTo>
                  <a:cubicBezTo>
                    <a:pt x="21386" y="0"/>
                    <a:pt x="21386" y="0"/>
                    <a:pt x="21172" y="0"/>
                  </a:cubicBezTo>
                  <a:cubicBezTo>
                    <a:pt x="21172" y="0"/>
                    <a:pt x="21172" y="0"/>
                    <a:pt x="21172" y="0"/>
                  </a:cubicBezTo>
                  <a:cubicBezTo>
                    <a:pt x="20745" y="0"/>
                    <a:pt x="20531" y="0"/>
                    <a:pt x="20317" y="0"/>
                  </a:cubicBezTo>
                  <a:cubicBezTo>
                    <a:pt x="19675" y="0"/>
                    <a:pt x="19034" y="0"/>
                    <a:pt x="18392" y="0"/>
                  </a:cubicBezTo>
                  <a:cubicBezTo>
                    <a:pt x="18178" y="0"/>
                    <a:pt x="18178" y="0"/>
                    <a:pt x="17964" y="0"/>
                  </a:cubicBezTo>
                  <a:cubicBezTo>
                    <a:pt x="17964" y="348"/>
                    <a:pt x="17964" y="523"/>
                    <a:pt x="17964" y="697"/>
                  </a:cubicBezTo>
                  <a:cubicBezTo>
                    <a:pt x="17323" y="2787"/>
                    <a:pt x="16467" y="4703"/>
                    <a:pt x="15398" y="6619"/>
                  </a:cubicBezTo>
                  <a:cubicBezTo>
                    <a:pt x="14756" y="7490"/>
                    <a:pt x="14329" y="8187"/>
                    <a:pt x="13901" y="888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76" name="Freeform 19"/>
            <p:cNvSpPr/>
            <p:nvPr/>
          </p:nvSpPr>
          <p:spPr>
            <a:xfrm>
              <a:off x="2329768" y="694995"/>
              <a:ext cx="309588" cy="316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8" y="3775"/>
                  </a:moveTo>
                  <a:cubicBezTo>
                    <a:pt x="876" y="3984"/>
                    <a:pt x="1314" y="4194"/>
                    <a:pt x="1605" y="4404"/>
                  </a:cubicBezTo>
                  <a:cubicBezTo>
                    <a:pt x="2043" y="4614"/>
                    <a:pt x="2481" y="4823"/>
                    <a:pt x="2919" y="5243"/>
                  </a:cubicBezTo>
                  <a:cubicBezTo>
                    <a:pt x="3065" y="5243"/>
                    <a:pt x="3211" y="5452"/>
                    <a:pt x="3357" y="5452"/>
                  </a:cubicBezTo>
                  <a:cubicBezTo>
                    <a:pt x="3649" y="5662"/>
                    <a:pt x="3795" y="5872"/>
                    <a:pt x="4086" y="5872"/>
                  </a:cubicBezTo>
                  <a:cubicBezTo>
                    <a:pt x="4378" y="6082"/>
                    <a:pt x="4670" y="6291"/>
                    <a:pt x="4962" y="6501"/>
                  </a:cubicBezTo>
                  <a:cubicBezTo>
                    <a:pt x="4962" y="6711"/>
                    <a:pt x="5108" y="6711"/>
                    <a:pt x="5254" y="6711"/>
                  </a:cubicBezTo>
                  <a:cubicBezTo>
                    <a:pt x="5546" y="7130"/>
                    <a:pt x="5984" y="7340"/>
                    <a:pt x="6276" y="7550"/>
                  </a:cubicBezTo>
                  <a:cubicBezTo>
                    <a:pt x="6422" y="7550"/>
                    <a:pt x="6422" y="7550"/>
                    <a:pt x="6422" y="7550"/>
                  </a:cubicBezTo>
                  <a:cubicBezTo>
                    <a:pt x="6859" y="7969"/>
                    <a:pt x="7151" y="8179"/>
                    <a:pt x="7589" y="8598"/>
                  </a:cubicBezTo>
                  <a:cubicBezTo>
                    <a:pt x="8027" y="8808"/>
                    <a:pt x="8319" y="9227"/>
                    <a:pt x="8757" y="9437"/>
                  </a:cubicBezTo>
                  <a:cubicBezTo>
                    <a:pt x="8903" y="9647"/>
                    <a:pt x="9049" y="9856"/>
                    <a:pt x="9195" y="9856"/>
                  </a:cubicBezTo>
                  <a:cubicBezTo>
                    <a:pt x="9486" y="10066"/>
                    <a:pt x="9632" y="10276"/>
                    <a:pt x="9924" y="10485"/>
                  </a:cubicBezTo>
                  <a:cubicBezTo>
                    <a:pt x="10216" y="10905"/>
                    <a:pt x="10654" y="11115"/>
                    <a:pt x="11092" y="11534"/>
                  </a:cubicBezTo>
                  <a:cubicBezTo>
                    <a:pt x="11384" y="11953"/>
                    <a:pt x="11822" y="12163"/>
                    <a:pt x="12114" y="12583"/>
                  </a:cubicBezTo>
                  <a:cubicBezTo>
                    <a:pt x="12114" y="12583"/>
                    <a:pt x="12114" y="12583"/>
                    <a:pt x="12114" y="12583"/>
                  </a:cubicBezTo>
                  <a:cubicBezTo>
                    <a:pt x="12551" y="13002"/>
                    <a:pt x="12989" y="13421"/>
                    <a:pt x="13281" y="13841"/>
                  </a:cubicBezTo>
                  <a:cubicBezTo>
                    <a:pt x="13573" y="14050"/>
                    <a:pt x="13865" y="14260"/>
                    <a:pt x="14011" y="14680"/>
                  </a:cubicBezTo>
                  <a:cubicBezTo>
                    <a:pt x="14157" y="14680"/>
                    <a:pt x="14303" y="14889"/>
                    <a:pt x="14449" y="15099"/>
                  </a:cubicBezTo>
                  <a:cubicBezTo>
                    <a:pt x="14595" y="15309"/>
                    <a:pt x="14741" y="15518"/>
                    <a:pt x="14886" y="15728"/>
                  </a:cubicBezTo>
                  <a:cubicBezTo>
                    <a:pt x="15178" y="15938"/>
                    <a:pt x="15324" y="16148"/>
                    <a:pt x="15470" y="16357"/>
                  </a:cubicBezTo>
                  <a:cubicBezTo>
                    <a:pt x="15908" y="16777"/>
                    <a:pt x="16200" y="17406"/>
                    <a:pt x="16638" y="17825"/>
                  </a:cubicBezTo>
                  <a:cubicBezTo>
                    <a:pt x="16930" y="18245"/>
                    <a:pt x="17368" y="18874"/>
                    <a:pt x="17659" y="19293"/>
                  </a:cubicBezTo>
                  <a:cubicBezTo>
                    <a:pt x="17659" y="19293"/>
                    <a:pt x="17659" y="19293"/>
                    <a:pt x="17659" y="19503"/>
                  </a:cubicBezTo>
                  <a:cubicBezTo>
                    <a:pt x="17951" y="19922"/>
                    <a:pt x="18389" y="20551"/>
                    <a:pt x="18681" y="21181"/>
                  </a:cubicBezTo>
                  <a:cubicBezTo>
                    <a:pt x="18827" y="21390"/>
                    <a:pt x="18827" y="21390"/>
                    <a:pt x="18827" y="21600"/>
                  </a:cubicBezTo>
                  <a:cubicBezTo>
                    <a:pt x="19265" y="21390"/>
                    <a:pt x="19557" y="21390"/>
                    <a:pt x="19995" y="21390"/>
                  </a:cubicBezTo>
                  <a:cubicBezTo>
                    <a:pt x="20141" y="21390"/>
                    <a:pt x="20432" y="21390"/>
                    <a:pt x="20578" y="21390"/>
                  </a:cubicBezTo>
                  <a:cubicBezTo>
                    <a:pt x="20870" y="21181"/>
                    <a:pt x="21162" y="21181"/>
                    <a:pt x="21308" y="21181"/>
                  </a:cubicBezTo>
                  <a:cubicBezTo>
                    <a:pt x="21454" y="21181"/>
                    <a:pt x="21454" y="21181"/>
                    <a:pt x="21600" y="21181"/>
                  </a:cubicBezTo>
                  <a:cubicBezTo>
                    <a:pt x="21600" y="20971"/>
                    <a:pt x="21454" y="20761"/>
                    <a:pt x="21454" y="20761"/>
                  </a:cubicBezTo>
                  <a:cubicBezTo>
                    <a:pt x="21162" y="20342"/>
                    <a:pt x="21016" y="19922"/>
                    <a:pt x="20870" y="19713"/>
                  </a:cubicBezTo>
                  <a:cubicBezTo>
                    <a:pt x="20724" y="19293"/>
                    <a:pt x="20578" y="19083"/>
                    <a:pt x="20432" y="18874"/>
                  </a:cubicBezTo>
                  <a:cubicBezTo>
                    <a:pt x="20141" y="18245"/>
                    <a:pt x="19703" y="17616"/>
                    <a:pt x="19411" y="16986"/>
                  </a:cubicBezTo>
                  <a:cubicBezTo>
                    <a:pt x="18973" y="16567"/>
                    <a:pt x="18681" y="15938"/>
                    <a:pt x="18243" y="15518"/>
                  </a:cubicBezTo>
                  <a:cubicBezTo>
                    <a:pt x="18243" y="15518"/>
                    <a:pt x="18243" y="15518"/>
                    <a:pt x="18243" y="15518"/>
                  </a:cubicBezTo>
                  <a:cubicBezTo>
                    <a:pt x="17951" y="14889"/>
                    <a:pt x="17514" y="14470"/>
                    <a:pt x="17222" y="14050"/>
                  </a:cubicBezTo>
                  <a:cubicBezTo>
                    <a:pt x="16930" y="13631"/>
                    <a:pt x="16492" y="13212"/>
                    <a:pt x="16200" y="12792"/>
                  </a:cubicBezTo>
                  <a:cubicBezTo>
                    <a:pt x="15908" y="12373"/>
                    <a:pt x="15762" y="12163"/>
                    <a:pt x="15470" y="11953"/>
                  </a:cubicBezTo>
                  <a:cubicBezTo>
                    <a:pt x="15470" y="11953"/>
                    <a:pt x="15470" y="11953"/>
                    <a:pt x="15470" y="11953"/>
                  </a:cubicBezTo>
                  <a:cubicBezTo>
                    <a:pt x="15324" y="11744"/>
                    <a:pt x="15178" y="11534"/>
                    <a:pt x="15032" y="11534"/>
                  </a:cubicBezTo>
                  <a:cubicBezTo>
                    <a:pt x="14595" y="11115"/>
                    <a:pt x="14303" y="10695"/>
                    <a:pt x="13865" y="10276"/>
                  </a:cubicBezTo>
                  <a:cubicBezTo>
                    <a:pt x="13573" y="9856"/>
                    <a:pt x="13135" y="9437"/>
                    <a:pt x="12697" y="9227"/>
                  </a:cubicBezTo>
                  <a:cubicBezTo>
                    <a:pt x="12697" y="9017"/>
                    <a:pt x="12697" y="9017"/>
                    <a:pt x="12697" y="9017"/>
                  </a:cubicBezTo>
                  <a:cubicBezTo>
                    <a:pt x="12405" y="8808"/>
                    <a:pt x="11968" y="8388"/>
                    <a:pt x="11676" y="7969"/>
                  </a:cubicBezTo>
                  <a:cubicBezTo>
                    <a:pt x="11238" y="7759"/>
                    <a:pt x="10800" y="7340"/>
                    <a:pt x="10508" y="7130"/>
                  </a:cubicBezTo>
                  <a:cubicBezTo>
                    <a:pt x="10216" y="6920"/>
                    <a:pt x="10070" y="6711"/>
                    <a:pt x="9778" y="6501"/>
                  </a:cubicBezTo>
                  <a:cubicBezTo>
                    <a:pt x="9632" y="6291"/>
                    <a:pt x="9486" y="6291"/>
                    <a:pt x="9341" y="6082"/>
                  </a:cubicBezTo>
                  <a:cubicBezTo>
                    <a:pt x="8903" y="5872"/>
                    <a:pt x="8465" y="5452"/>
                    <a:pt x="8173" y="5243"/>
                  </a:cubicBezTo>
                  <a:cubicBezTo>
                    <a:pt x="7735" y="4823"/>
                    <a:pt x="7297" y="4614"/>
                    <a:pt x="7005" y="4404"/>
                  </a:cubicBezTo>
                  <a:cubicBezTo>
                    <a:pt x="7005" y="4404"/>
                    <a:pt x="6859" y="4194"/>
                    <a:pt x="6859" y="4194"/>
                  </a:cubicBezTo>
                  <a:cubicBezTo>
                    <a:pt x="6568" y="3984"/>
                    <a:pt x="6276" y="3775"/>
                    <a:pt x="5838" y="3565"/>
                  </a:cubicBezTo>
                  <a:cubicBezTo>
                    <a:pt x="5838" y="3565"/>
                    <a:pt x="5838" y="3565"/>
                    <a:pt x="5838" y="3565"/>
                  </a:cubicBezTo>
                  <a:cubicBezTo>
                    <a:pt x="5400" y="3146"/>
                    <a:pt x="4962" y="2936"/>
                    <a:pt x="4524" y="2726"/>
                  </a:cubicBezTo>
                  <a:cubicBezTo>
                    <a:pt x="4378" y="2517"/>
                    <a:pt x="4086" y="2307"/>
                    <a:pt x="3941" y="2307"/>
                  </a:cubicBezTo>
                  <a:cubicBezTo>
                    <a:pt x="3795" y="2097"/>
                    <a:pt x="3503" y="2097"/>
                    <a:pt x="3357" y="1887"/>
                  </a:cubicBezTo>
                  <a:cubicBezTo>
                    <a:pt x="3065" y="1678"/>
                    <a:pt x="2627" y="1468"/>
                    <a:pt x="2189" y="1258"/>
                  </a:cubicBezTo>
                  <a:cubicBezTo>
                    <a:pt x="1751" y="839"/>
                    <a:pt x="1459" y="629"/>
                    <a:pt x="1022" y="419"/>
                  </a:cubicBezTo>
                  <a:cubicBezTo>
                    <a:pt x="1022" y="419"/>
                    <a:pt x="876" y="419"/>
                    <a:pt x="876" y="419"/>
                  </a:cubicBezTo>
                  <a:cubicBezTo>
                    <a:pt x="730" y="210"/>
                    <a:pt x="584" y="210"/>
                    <a:pt x="292" y="0"/>
                  </a:cubicBezTo>
                  <a:cubicBezTo>
                    <a:pt x="292" y="1258"/>
                    <a:pt x="146" y="2307"/>
                    <a:pt x="0" y="3355"/>
                  </a:cubicBezTo>
                  <a:cubicBezTo>
                    <a:pt x="146" y="3565"/>
                    <a:pt x="292" y="3565"/>
                    <a:pt x="438" y="3565"/>
                  </a:cubicBezTo>
                  <a:cubicBezTo>
                    <a:pt x="438" y="3565"/>
                    <a:pt x="438" y="3565"/>
                    <a:pt x="438" y="377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77" name="Freeform 20"/>
            <p:cNvSpPr/>
            <p:nvPr/>
          </p:nvSpPr>
          <p:spPr>
            <a:xfrm>
              <a:off x="5678811" y="5608227"/>
              <a:ext cx="213826" cy="617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94" y="17388"/>
                  </a:moveTo>
                  <a:cubicBezTo>
                    <a:pt x="19482" y="16956"/>
                    <a:pt x="19271" y="16416"/>
                    <a:pt x="18847" y="15768"/>
                  </a:cubicBezTo>
                  <a:cubicBezTo>
                    <a:pt x="18635" y="15552"/>
                    <a:pt x="18635" y="15228"/>
                    <a:pt x="18424" y="14904"/>
                  </a:cubicBezTo>
                  <a:cubicBezTo>
                    <a:pt x="18212" y="14688"/>
                    <a:pt x="18000" y="14364"/>
                    <a:pt x="17788" y="14148"/>
                  </a:cubicBezTo>
                  <a:cubicBezTo>
                    <a:pt x="17788" y="14040"/>
                    <a:pt x="17788" y="14040"/>
                    <a:pt x="17788" y="13932"/>
                  </a:cubicBezTo>
                  <a:cubicBezTo>
                    <a:pt x="16941" y="12744"/>
                    <a:pt x="16094" y="11340"/>
                    <a:pt x="15035" y="10044"/>
                  </a:cubicBezTo>
                  <a:cubicBezTo>
                    <a:pt x="15035" y="10044"/>
                    <a:pt x="15035" y="10044"/>
                    <a:pt x="15035" y="10044"/>
                  </a:cubicBezTo>
                  <a:cubicBezTo>
                    <a:pt x="13976" y="8748"/>
                    <a:pt x="12918" y="7452"/>
                    <a:pt x="11859" y="6372"/>
                  </a:cubicBezTo>
                  <a:cubicBezTo>
                    <a:pt x="10800" y="5076"/>
                    <a:pt x="9741" y="3996"/>
                    <a:pt x="8682" y="3024"/>
                  </a:cubicBezTo>
                  <a:cubicBezTo>
                    <a:pt x="8682" y="3024"/>
                    <a:pt x="8682" y="3024"/>
                    <a:pt x="8682" y="2916"/>
                  </a:cubicBezTo>
                  <a:cubicBezTo>
                    <a:pt x="7835" y="2052"/>
                    <a:pt x="6988" y="1296"/>
                    <a:pt x="6353" y="756"/>
                  </a:cubicBezTo>
                  <a:cubicBezTo>
                    <a:pt x="5718" y="216"/>
                    <a:pt x="5506" y="0"/>
                    <a:pt x="5506" y="0"/>
                  </a:cubicBezTo>
                  <a:cubicBezTo>
                    <a:pt x="5294" y="0"/>
                    <a:pt x="5294" y="0"/>
                    <a:pt x="5294" y="0"/>
                  </a:cubicBezTo>
                  <a:cubicBezTo>
                    <a:pt x="0" y="1620"/>
                    <a:pt x="0" y="1620"/>
                    <a:pt x="0" y="1620"/>
                  </a:cubicBezTo>
                  <a:cubicBezTo>
                    <a:pt x="0" y="1620"/>
                    <a:pt x="212" y="1836"/>
                    <a:pt x="847" y="2376"/>
                  </a:cubicBezTo>
                  <a:cubicBezTo>
                    <a:pt x="1482" y="2916"/>
                    <a:pt x="2118" y="3672"/>
                    <a:pt x="3176" y="4536"/>
                  </a:cubicBezTo>
                  <a:cubicBezTo>
                    <a:pt x="3176" y="4536"/>
                    <a:pt x="3176" y="4536"/>
                    <a:pt x="3176" y="4536"/>
                  </a:cubicBezTo>
                  <a:cubicBezTo>
                    <a:pt x="4024" y="5508"/>
                    <a:pt x="5294" y="6696"/>
                    <a:pt x="6353" y="7992"/>
                  </a:cubicBezTo>
                  <a:cubicBezTo>
                    <a:pt x="7200" y="9072"/>
                    <a:pt x="8259" y="10152"/>
                    <a:pt x="9106" y="11232"/>
                  </a:cubicBezTo>
                  <a:cubicBezTo>
                    <a:pt x="9106" y="11448"/>
                    <a:pt x="9318" y="11556"/>
                    <a:pt x="9318" y="11772"/>
                  </a:cubicBezTo>
                  <a:cubicBezTo>
                    <a:pt x="10165" y="12852"/>
                    <a:pt x="11012" y="13932"/>
                    <a:pt x="11647" y="15012"/>
                  </a:cubicBezTo>
                  <a:cubicBezTo>
                    <a:pt x="11859" y="15336"/>
                    <a:pt x="11859" y="15552"/>
                    <a:pt x="12071" y="15876"/>
                  </a:cubicBezTo>
                  <a:cubicBezTo>
                    <a:pt x="12071" y="15876"/>
                    <a:pt x="12282" y="15984"/>
                    <a:pt x="12282" y="15984"/>
                  </a:cubicBezTo>
                  <a:cubicBezTo>
                    <a:pt x="12282" y="16200"/>
                    <a:pt x="12494" y="16524"/>
                    <a:pt x="12706" y="16740"/>
                  </a:cubicBezTo>
                  <a:cubicBezTo>
                    <a:pt x="12918" y="17280"/>
                    <a:pt x="13341" y="17820"/>
                    <a:pt x="13553" y="18360"/>
                  </a:cubicBezTo>
                  <a:cubicBezTo>
                    <a:pt x="13976" y="19332"/>
                    <a:pt x="14612" y="20088"/>
                    <a:pt x="14824" y="20628"/>
                  </a:cubicBezTo>
                  <a:cubicBezTo>
                    <a:pt x="15247" y="21276"/>
                    <a:pt x="15459" y="21600"/>
                    <a:pt x="15459" y="21600"/>
                  </a:cubicBezTo>
                  <a:cubicBezTo>
                    <a:pt x="19482" y="21060"/>
                    <a:pt x="19482" y="21060"/>
                    <a:pt x="19482" y="21060"/>
                  </a:cubicBezTo>
                  <a:cubicBezTo>
                    <a:pt x="21600" y="20736"/>
                    <a:pt x="21600" y="20736"/>
                    <a:pt x="21600" y="20736"/>
                  </a:cubicBezTo>
                  <a:cubicBezTo>
                    <a:pt x="21600" y="20736"/>
                    <a:pt x="21176" y="19980"/>
                    <a:pt x="20541" y="18684"/>
                  </a:cubicBezTo>
                  <a:cubicBezTo>
                    <a:pt x="20329" y="18360"/>
                    <a:pt x="20118" y="17928"/>
                    <a:pt x="19694" y="1738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78" name="Freeform 21"/>
            <p:cNvSpPr/>
            <p:nvPr/>
          </p:nvSpPr>
          <p:spPr>
            <a:xfrm>
              <a:off x="5064886" y="4762649"/>
              <a:ext cx="388296" cy="418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49" y="16994"/>
                  </a:moveTo>
                  <a:cubicBezTo>
                    <a:pt x="20082" y="16359"/>
                    <a:pt x="19498" y="15724"/>
                    <a:pt x="18681" y="14929"/>
                  </a:cubicBezTo>
                  <a:cubicBezTo>
                    <a:pt x="18564" y="14771"/>
                    <a:pt x="18448" y="14612"/>
                    <a:pt x="18331" y="14453"/>
                  </a:cubicBezTo>
                  <a:cubicBezTo>
                    <a:pt x="17630" y="13818"/>
                    <a:pt x="16930" y="13024"/>
                    <a:pt x="16112" y="12229"/>
                  </a:cubicBezTo>
                  <a:cubicBezTo>
                    <a:pt x="15412" y="11435"/>
                    <a:pt x="14595" y="10641"/>
                    <a:pt x="13894" y="10006"/>
                  </a:cubicBezTo>
                  <a:cubicBezTo>
                    <a:pt x="13194" y="9371"/>
                    <a:pt x="12610" y="8735"/>
                    <a:pt x="11909" y="8259"/>
                  </a:cubicBezTo>
                  <a:cubicBezTo>
                    <a:pt x="11792" y="8100"/>
                    <a:pt x="11676" y="7941"/>
                    <a:pt x="11559" y="7941"/>
                  </a:cubicBezTo>
                  <a:cubicBezTo>
                    <a:pt x="10742" y="7147"/>
                    <a:pt x="10041" y="6512"/>
                    <a:pt x="9224" y="5876"/>
                  </a:cubicBezTo>
                  <a:cubicBezTo>
                    <a:pt x="8523" y="5241"/>
                    <a:pt x="7706" y="4606"/>
                    <a:pt x="7005" y="3971"/>
                  </a:cubicBezTo>
                  <a:cubicBezTo>
                    <a:pt x="6188" y="3335"/>
                    <a:pt x="5488" y="2859"/>
                    <a:pt x="4787" y="2382"/>
                  </a:cubicBezTo>
                  <a:cubicBezTo>
                    <a:pt x="4787" y="2382"/>
                    <a:pt x="4670" y="2224"/>
                    <a:pt x="4670" y="2224"/>
                  </a:cubicBezTo>
                  <a:cubicBezTo>
                    <a:pt x="3736" y="1588"/>
                    <a:pt x="2919" y="953"/>
                    <a:pt x="2452" y="635"/>
                  </a:cubicBezTo>
                  <a:cubicBezTo>
                    <a:pt x="2335" y="635"/>
                    <a:pt x="2335" y="476"/>
                    <a:pt x="2335" y="476"/>
                  </a:cubicBezTo>
                  <a:cubicBezTo>
                    <a:pt x="1751" y="159"/>
                    <a:pt x="1518" y="0"/>
                    <a:pt x="1518" y="0"/>
                  </a:cubicBezTo>
                  <a:cubicBezTo>
                    <a:pt x="0" y="3971"/>
                    <a:pt x="0" y="3971"/>
                    <a:pt x="0" y="3971"/>
                  </a:cubicBezTo>
                  <a:cubicBezTo>
                    <a:pt x="0" y="3971"/>
                    <a:pt x="350" y="4129"/>
                    <a:pt x="934" y="4606"/>
                  </a:cubicBezTo>
                  <a:cubicBezTo>
                    <a:pt x="1051" y="4606"/>
                    <a:pt x="1284" y="4765"/>
                    <a:pt x="1518" y="4924"/>
                  </a:cubicBezTo>
                  <a:cubicBezTo>
                    <a:pt x="1985" y="5400"/>
                    <a:pt x="2569" y="5718"/>
                    <a:pt x="3269" y="6353"/>
                  </a:cubicBezTo>
                  <a:cubicBezTo>
                    <a:pt x="3386" y="6512"/>
                    <a:pt x="3619" y="6671"/>
                    <a:pt x="3853" y="6829"/>
                  </a:cubicBezTo>
                  <a:cubicBezTo>
                    <a:pt x="4554" y="7306"/>
                    <a:pt x="5371" y="7941"/>
                    <a:pt x="6188" y="8576"/>
                  </a:cubicBezTo>
                  <a:cubicBezTo>
                    <a:pt x="6889" y="9212"/>
                    <a:pt x="7706" y="9847"/>
                    <a:pt x="8406" y="10482"/>
                  </a:cubicBezTo>
                  <a:cubicBezTo>
                    <a:pt x="8990" y="10959"/>
                    <a:pt x="9574" y="11435"/>
                    <a:pt x="10158" y="12071"/>
                  </a:cubicBezTo>
                  <a:cubicBezTo>
                    <a:pt x="10275" y="12229"/>
                    <a:pt x="10508" y="12388"/>
                    <a:pt x="10742" y="12547"/>
                  </a:cubicBezTo>
                  <a:cubicBezTo>
                    <a:pt x="11559" y="13341"/>
                    <a:pt x="12259" y="13976"/>
                    <a:pt x="13077" y="14771"/>
                  </a:cubicBezTo>
                  <a:cubicBezTo>
                    <a:pt x="13777" y="15565"/>
                    <a:pt x="14595" y="16359"/>
                    <a:pt x="15295" y="16994"/>
                  </a:cubicBezTo>
                  <a:cubicBezTo>
                    <a:pt x="15762" y="17471"/>
                    <a:pt x="16229" y="17947"/>
                    <a:pt x="16579" y="18424"/>
                  </a:cubicBezTo>
                  <a:cubicBezTo>
                    <a:pt x="16930" y="18741"/>
                    <a:pt x="17163" y="19059"/>
                    <a:pt x="17514" y="19376"/>
                  </a:cubicBezTo>
                  <a:cubicBezTo>
                    <a:pt x="17981" y="20012"/>
                    <a:pt x="18331" y="20329"/>
                    <a:pt x="18681" y="20806"/>
                  </a:cubicBezTo>
                  <a:cubicBezTo>
                    <a:pt x="19148" y="21282"/>
                    <a:pt x="19382" y="21600"/>
                    <a:pt x="19382" y="21600"/>
                  </a:cubicBezTo>
                  <a:cubicBezTo>
                    <a:pt x="19849" y="20806"/>
                    <a:pt x="19849" y="20806"/>
                    <a:pt x="19849" y="20806"/>
                  </a:cubicBezTo>
                  <a:cubicBezTo>
                    <a:pt x="21600" y="18106"/>
                    <a:pt x="21600" y="18106"/>
                    <a:pt x="21600" y="18106"/>
                  </a:cubicBezTo>
                  <a:cubicBezTo>
                    <a:pt x="21600" y="18106"/>
                    <a:pt x="21366" y="17788"/>
                    <a:pt x="20783" y="17312"/>
                  </a:cubicBezTo>
                  <a:cubicBezTo>
                    <a:pt x="20783" y="17153"/>
                    <a:pt x="20666" y="16994"/>
                    <a:pt x="20549" y="1699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79" name="Freeform 22"/>
            <p:cNvSpPr/>
            <p:nvPr/>
          </p:nvSpPr>
          <p:spPr>
            <a:xfrm>
              <a:off x="4269931" y="4324416"/>
              <a:ext cx="426338" cy="268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08" y="12662"/>
                  </a:moveTo>
                  <a:cubicBezTo>
                    <a:pt x="18301" y="12662"/>
                    <a:pt x="18301" y="12662"/>
                    <a:pt x="18301" y="12662"/>
                  </a:cubicBezTo>
                  <a:cubicBezTo>
                    <a:pt x="17663" y="11917"/>
                    <a:pt x="16812" y="11421"/>
                    <a:pt x="16067" y="10924"/>
                  </a:cubicBezTo>
                  <a:cubicBezTo>
                    <a:pt x="15322" y="10179"/>
                    <a:pt x="14577" y="9683"/>
                    <a:pt x="13833" y="9186"/>
                  </a:cubicBezTo>
                  <a:cubicBezTo>
                    <a:pt x="13088" y="8690"/>
                    <a:pt x="12343" y="7945"/>
                    <a:pt x="11598" y="7448"/>
                  </a:cubicBezTo>
                  <a:cubicBezTo>
                    <a:pt x="11492" y="7448"/>
                    <a:pt x="11385" y="7200"/>
                    <a:pt x="11279" y="7200"/>
                  </a:cubicBezTo>
                  <a:cubicBezTo>
                    <a:pt x="10640" y="6703"/>
                    <a:pt x="10002" y="6207"/>
                    <a:pt x="9364" y="5959"/>
                  </a:cubicBezTo>
                  <a:cubicBezTo>
                    <a:pt x="8725" y="5462"/>
                    <a:pt x="8087" y="4966"/>
                    <a:pt x="7448" y="4469"/>
                  </a:cubicBezTo>
                  <a:cubicBezTo>
                    <a:pt x="7342" y="4469"/>
                    <a:pt x="7235" y="4221"/>
                    <a:pt x="7129" y="4221"/>
                  </a:cubicBezTo>
                  <a:cubicBezTo>
                    <a:pt x="6597" y="3972"/>
                    <a:pt x="6065" y="3476"/>
                    <a:pt x="5639" y="3228"/>
                  </a:cubicBezTo>
                  <a:cubicBezTo>
                    <a:pt x="5320" y="2979"/>
                    <a:pt x="5107" y="2979"/>
                    <a:pt x="4788" y="2731"/>
                  </a:cubicBezTo>
                  <a:cubicBezTo>
                    <a:pt x="4575" y="2483"/>
                    <a:pt x="4256" y="2234"/>
                    <a:pt x="4043" y="2234"/>
                  </a:cubicBezTo>
                  <a:cubicBezTo>
                    <a:pt x="3511" y="1738"/>
                    <a:pt x="2979" y="1490"/>
                    <a:pt x="2554" y="1241"/>
                  </a:cubicBezTo>
                  <a:cubicBezTo>
                    <a:pt x="1490" y="497"/>
                    <a:pt x="851" y="0"/>
                    <a:pt x="851" y="0"/>
                  </a:cubicBezTo>
                  <a:cubicBezTo>
                    <a:pt x="0" y="6207"/>
                    <a:pt x="0" y="6207"/>
                    <a:pt x="0" y="6207"/>
                  </a:cubicBezTo>
                  <a:cubicBezTo>
                    <a:pt x="0" y="6207"/>
                    <a:pt x="745" y="6703"/>
                    <a:pt x="1915" y="7448"/>
                  </a:cubicBezTo>
                  <a:cubicBezTo>
                    <a:pt x="2341" y="7945"/>
                    <a:pt x="2767" y="8193"/>
                    <a:pt x="3299" y="8441"/>
                  </a:cubicBezTo>
                  <a:cubicBezTo>
                    <a:pt x="3618" y="8690"/>
                    <a:pt x="3831" y="8938"/>
                    <a:pt x="4150" y="9186"/>
                  </a:cubicBezTo>
                  <a:cubicBezTo>
                    <a:pt x="4363" y="9186"/>
                    <a:pt x="4682" y="9434"/>
                    <a:pt x="4895" y="9434"/>
                  </a:cubicBezTo>
                  <a:cubicBezTo>
                    <a:pt x="5320" y="9931"/>
                    <a:pt x="5852" y="10179"/>
                    <a:pt x="6384" y="10676"/>
                  </a:cubicBezTo>
                  <a:cubicBezTo>
                    <a:pt x="6491" y="10676"/>
                    <a:pt x="6491" y="10676"/>
                    <a:pt x="6597" y="10676"/>
                  </a:cubicBezTo>
                  <a:cubicBezTo>
                    <a:pt x="7235" y="11172"/>
                    <a:pt x="7980" y="11669"/>
                    <a:pt x="8725" y="12414"/>
                  </a:cubicBezTo>
                  <a:cubicBezTo>
                    <a:pt x="9257" y="12662"/>
                    <a:pt x="9789" y="13159"/>
                    <a:pt x="10428" y="13655"/>
                  </a:cubicBezTo>
                  <a:cubicBezTo>
                    <a:pt x="10534" y="13655"/>
                    <a:pt x="10747" y="13903"/>
                    <a:pt x="10960" y="13903"/>
                  </a:cubicBezTo>
                  <a:cubicBezTo>
                    <a:pt x="11704" y="14400"/>
                    <a:pt x="12449" y="15145"/>
                    <a:pt x="13194" y="15641"/>
                  </a:cubicBezTo>
                  <a:cubicBezTo>
                    <a:pt x="13939" y="16138"/>
                    <a:pt x="14684" y="16883"/>
                    <a:pt x="15429" y="17379"/>
                  </a:cubicBezTo>
                  <a:cubicBezTo>
                    <a:pt x="16173" y="17876"/>
                    <a:pt x="16812" y="18372"/>
                    <a:pt x="17450" y="18869"/>
                  </a:cubicBezTo>
                  <a:cubicBezTo>
                    <a:pt x="17450" y="19117"/>
                    <a:pt x="17557" y="19117"/>
                    <a:pt x="17663" y="19117"/>
                  </a:cubicBezTo>
                  <a:cubicBezTo>
                    <a:pt x="18514" y="19862"/>
                    <a:pt x="19366" y="20607"/>
                    <a:pt x="19898" y="20855"/>
                  </a:cubicBezTo>
                  <a:cubicBezTo>
                    <a:pt x="20323" y="21352"/>
                    <a:pt x="20642" y="21600"/>
                    <a:pt x="20642" y="21600"/>
                  </a:cubicBezTo>
                  <a:cubicBezTo>
                    <a:pt x="21600" y="15145"/>
                    <a:pt x="21600" y="15145"/>
                    <a:pt x="21600" y="15145"/>
                  </a:cubicBezTo>
                  <a:cubicBezTo>
                    <a:pt x="21600" y="15145"/>
                    <a:pt x="21174" y="14897"/>
                    <a:pt x="20536" y="14400"/>
                  </a:cubicBezTo>
                  <a:cubicBezTo>
                    <a:pt x="20004" y="13903"/>
                    <a:pt x="19259" y="13407"/>
                    <a:pt x="18408" y="12662"/>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80" name="Freeform 23"/>
            <p:cNvSpPr/>
            <p:nvPr/>
          </p:nvSpPr>
          <p:spPr>
            <a:xfrm>
              <a:off x="3435622" y="4096612"/>
              <a:ext cx="430273" cy="166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34" y="9600"/>
                  </a:moveTo>
                  <a:cubicBezTo>
                    <a:pt x="18018" y="9200"/>
                    <a:pt x="17596" y="9200"/>
                    <a:pt x="17280" y="8800"/>
                  </a:cubicBezTo>
                  <a:cubicBezTo>
                    <a:pt x="16542" y="8400"/>
                    <a:pt x="15805" y="8000"/>
                    <a:pt x="14962" y="7600"/>
                  </a:cubicBezTo>
                  <a:cubicBezTo>
                    <a:pt x="14224" y="7200"/>
                    <a:pt x="13487" y="6800"/>
                    <a:pt x="12644" y="6400"/>
                  </a:cubicBezTo>
                  <a:cubicBezTo>
                    <a:pt x="12117" y="6000"/>
                    <a:pt x="11590" y="5600"/>
                    <a:pt x="10958" y="5200"/>
                  </a:cubicBezTo>
                  <a:cubicBezTo>
                    <a:pt x="10747" y="5200"/>
                    <a:pt x="10537" y="5200"/>
                    <a:pt x="10326" y="4800"/>
                  </a:cubicBezTo>
                  <a:cubicBezTo>
                    <a:pt x="9588" y="4400"/>
                    <a:pt x="8851" y="4000"/>
                    <a:pt x="8008" y="3600"/>
                  </a:cubicBezTo>
                  <a:cubicBezTo>
                    <a:pt x="7270" y="3200"/>
                    <a:pt x="6427" y="2800"/>
                    <a:pt x="5690" y="2400"/>
                  </a:cubicBezTo>
                  <a:cubicBezTo>
                    <a:pt x="4952" y="2400"/>
                    <a:pt x="4320" y="2000"/>
                    <a:pt x="3688" y="1600"/>
                  </a:cubicBezTo>
                  <a:cubicBezTo>
                    <a:pt x="3582" y="1600"/>
                    <a:pt x="3477" y="1600"/>
                    <a:pt x="3477" y="1600"/>
                  </a:cubicBezTo>
                  <a:cubicBezTo>
                    <a:pt x="2423" y="1200"/>
                    <a:pt x="1686" y="800"/>
                    <a:pt x="1054" y="400"/>
                  </a:cubicBezTo>
                  <a:cubicBezTo>
                    <a:pt x="632" y="0"/>
                    <a:pt x="316" y="0"/>
                    <a:pt x="316" y="0"/>
                  </a:cubicBezTo>
                  <a:cubicBezTo>
                    <a:pt x="0" y="9600"/>
                    <a:pt x="0" y="9600"/>
                    <a:pt x="0" y="9600"/>
                  </a:cubicBezTo>
                  <a:cubicBezTo>
                    <a:pt x="0" y="9600"/>
                    <a:pt x="211" y="10000"/>
                    <a:pt x="527" y="10000"/>
                  </a:cubicBezTo>
                  <a:cubicBezTo>
                    <a:pt x="948" y="10000"/>
                    <a:pt x="1791" y="10400"/>
                    <a:pt x="2845" y="11200"/>
                  </a:cubicBezTo>
                  <a:cubicBezTo>
                    <a:pt x="2950" y="11200"/>
                    <a:pt x="3161" y="11200"/>
                    <a:pt x="3372" y="11200"/>
                  </a:cubicBezTo>
                  <a:cubicBezTo>
                    <a:pt x="3899" y="11600"/>
                    <a:pt x="4531" y="12000"/>
                    <a:pt x="5163" y="12000"/>
                  </a:cubicBezTo>
                  <a:cubicBezTo>
                    <a:pt x="5900" y="12400"/>
                    <a:pt x="6638" y="12800"/>
                    <a:pt x="7481" y="13200"/>
                  </a:cubicBezTo>
                  <a:cubicBezTo>
                    <a:pt x="8219" y="13600"/>
                    <a:pt x="8956" y="14000"/>
                    <a:pt x="9799" y="14800"/>
                  </a:cubicBezTo>
                  <a:cubicBezTo>
                    <a:pt x="10010" y="14800"/>
                    <a:pt x="10326" y="14800"/>
                    <a:pt x="10642" y="15200"/>
                  </a:cubicBezTo>
                  <a:cubicBezTo>
                    <a:pt x="11063" y="15200"/>
                    <a:pt x="11590" y="15600"/>
                    <a:pt x="12117" y="16000"/>
                  </a:cubicBezTo>
                  <a:cubicBezTo>
                    <a:pt x="12855" y="16400"/>
                    <a:pt x="13592" y="16800"/>
                    <a:pt x="14330" y="17200"/>
                  </a:cubicBezTo>
                  <a:cubicBezTo>
                    <a:pt x="15173" y="17600"/>
                    <a:pt x="15910" y="18400"/>
                    <a:pt x="16648" y="18800"/>
                  </a:cubicBezTo>
                  <a:cubicBezTo>
                    <a:pt x="17069" y="18800"/>
                    <a:pt x="17491" y="19200"/>
                    <a:pt x="17912" y="19600"/>
                  </a:cubicBezTo>
                  <a:cubicBezTo>
                    <a:pt x="18228" y="19600"/>
                    <a:pt x="18650" y="20000"/>
                    <a:pt x="18966" y="20400"/>
                  </a:cubicBezTo>
                  <a:cubicBezTo>
                    <a:pt x="20336" y="21200"/>
                    <a:pt x="21179" y="21600"/>
                    <a:pt x="21179" y="21600"/>
                  </a:cubicBezTo>
                  <a:cubicBezTo>
                    <a:pt x="21600" y="11600"/>
                    <a:pt x="21600" y="11600"/>
                    <a:pt x="21600" y="11600"/>
                  </a:cubicBezTo>
                  <a:cubicBezTo>
                    <a:pt x="21600" y="11600"/>
                    <a:pt x="20862" y="11200"/>
                    <a:pt x="19598" y="10400"/>
                  </a:cubicBezTo>
                  <a:cubicBezTo>
                    <a:pt x="19177" y="10000"/>
                    <a:pt x="18755" y="10000"/>
                    <a:pt x="18334" y="9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81" name="Freeform 24"/>
            <p:cNvSpPr/>
            <p:nvPr/>
          </p:nvSpPr>
          <p:spPr>
            <a:xfrm>
              <a:off x="2584259" y="3994293"/>
              <a:ext cx="430273" cy="113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41" y="6956"/>
                  </a:moveTo>
                  <a:lnTo>
                    <a:pt x="15805" y="5858"/>
                  </a:lnTo>
                  <a:lnTo>
                    <a:pt x="13500" y="5125"/>
                  </a:lnTo>
                  <a:lnTo>
                    <a:pt x="11195" y="4027"/>
                  </a:lnTo>
                  <a:lnTo>
                    <a:pt x="8890" y="3295"/>
                  </a:lnTo>
                  <a:lnTo>
                    <a:pt x="6454" y="2197"/>
                  </a:lnTo>
                  <a:lnTo>
                    <a:pt x="4149" y="1831"/>
                  </a:lnTo>
                  <a:lnTo>
                    <a:pt x="1844" y="366"/>
                  </a:lnTo>
                  <a:lnTo>
                    <a:pt x="263" y="0"/>
                  </a:lnTo>
                  <a:lnTo>
                    <a:pt x="0" y="13546"/>
                  </a:lnTo>
                  <a:lnTo>
                    <a:pt x="1317" y="13912"/>
                  </a:lnTo>
                  <a:lnTo>
                    <a:pt x="3622" y="14644"/>
                  </a:lnTo>
                  <a:lnTo>
                    <a:pt x="5927" y="15742"/>
                  </a:lnTo>
                  <a:lnTo>
                    <a:pt x="8232" y="16475"/>
                  </a:lnTo>
                  <a:lnTo>
                    <a:pt x="10668" y="17573"/>
                  </a:lnTo>
                  <a:lnTo>
                    <a:pt x="12973" y="18671"/>
                  </a:lnTo>
                  <a:lnTo>
                    <a:pt x="15278" y="19403"/>
                  </a:lnTo>
                  <a:lnTo>
                    <a:pt x="17583" y="20502"/>
                  </a:lnTo>
                  <a:lnTo>
                    <a:pt x="20020" y="20868"/>
                  </a:lnTo>
                  <a:lnTo>
                    <a:pt x="21468" y="21600"/>
                  </a:lnTo>
                  <a:lnTo>
                    <a:pt x="21600" y="8054"/>
                  </a:lnTo>
                  <a:lnTo>
                    <a:pt x="20546" y="7688"/>
                  </a:lnTo>
                  <a:lnTo>
                    <a:pt x="18241" y="6956"/>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82" name="Freeform 25"/>
            <p:cNvSpPr/>
            <p:nvPr/>
          </p:nvSpPr>
          <p:spPr>
            <a:xfrm>
              <a:off x="1734208" y="3919001"/>
              <a:ext cx="428962" cy="1003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73" y="7425"/>
                  </a:moveTo>
                  <a:cubicBezTo>
                    <a:pt x="20968" y="7425"/>
                    <a:pt x="20757" y="6750"/>
                    <a:pt x="20652" y="6750"/>
                  </a:cubicBezTo>
                  <a:cubicBezTo>
                    <a:pt x="20652" y="6750"/>
                    <a:pt x="20652" y="6750"/>
                    <a:pt x="20652" y="6750"/>
                  </a:cubicBezTo>
                  <a:cubicBezTo>
                    <a:pt x="20336" y="6750"/>
                    <a:pt x="20020" y="6750"/>
                    <a:pt x="19703" y="6750"/>
                  </a:cubicBezTo>
                  <a:cubicBezTo>
                    <a:pt x="19387" y="6750"/>
                    <a:pt x="19071" y="6075"/>
                    <a:pt x="18755" y="6075"/>
                  </a:cubicBezTo>
                  <a:cubicBezTo>
                    <a:pt x="18755" y="6075"/>
                    <a:pt x="18755" y="6075"/>
                    <a:pt x="18755" y="6075"/>
                  </a:cubicBezTo>
                  <a:cubicBezTo>
                    <a:pt x="18544" y="6075"/>
                    <a:pt x="18334" y="6075"/>
                    <a:pt x="18228" y="6075"/>
                  </a:cubicBezTo>
                  <a:cubicBezTo>
                    <a:pt x="18123" y="6075"/>
                    <a:pt x="17912" y="6075"/>
                    <a:pt x="17807" y="6075"/>
                  </a:cubicBezTo>
                  <a:cubicBezTo>
                    <a:pt x="17491" y="5400"/>
                    <a:pt x="17175" y="5400"/>
                    <a:pt x="16859" y="5400"/>
                  </a:cubicBezTo>
                  <a:cubicBezTo>
                    <a:pt x="16753" y="5400"/>
                    <a:pt x="16542" y="5400"/>
                    <a:pt x="16332" y="5400"/>
                  </a:cubicBezTo>
                  <a:cubicBezTo>
                    <a:pt x="16226" y="5400"/>
                    <a:pt x="16121" y="5400"/>
                    <a:pt x="15910" y="5400"/>
                  </a:cubicBezTo>
                  <a:cubicBezTo>
                    <a:pt x="15594" y="4725"/>
                    <a:pt x="15278" y="4725"/>
                    <a:pt x="14962" y="4725"/>
                  </a:cubicBezTo>
                  <a:cubicBezTo>
                    <a:pt x="14646" y="4725"/>
                    <a:pt x="14330" y="4725"/>
                    <a:pt x="14014" y="4725"/>
                  </a:cubicBezTo>
                  <a:cubicBezTo>
                    <a:pt x="14014" y="4725"/>
                    <a:pt x="14014" y="4725"/>
                    <a:pt x="14014" y="4725"/>
                  </a:cubicBezTo>
                  <a:cubicBezTo>
                    <a:pt x="13698" y="4725"/>
                    <a:pt x="13381" y="4050"/>
                    <a:pt x="13065" y="4050"/>
                  </a:cubicBezTo>
                  <a:cubicBezTo>
                    <a:pt x="12749" y="4050"/>
                    <a:pt x="12433" y="4050"/>
                    <a:pt x="12117" y="4050"/>
                  </a:cubicBezTo>
                  <a:cubicBezTo>
                    <a:pt x="12012" y="4050"/>
                    <a:pt x="11801" y="4050"/>
                    <a:pt x="11696" y="4050"/>
                  </a:cubicBezTo>
                  <a:cubicBezTo>
                    <a:pt x="11485" y="4050"/>
                    <a:pt x="11380" y="4050"/>
                    <a:pt x="11169" y="3375"/>
                  </a:cubicBezTo>
                  <a:cubicBezTo>
                    <a:pt x="11063" y="3375"/>
                    <a:pt x="10958" y="3375"/>
                    <a:pt x="10853" y="3375"/>
                  </a:cubicBezTo>
                  <a:cubicBezTo>
                    <a:pt x="10642" y="3375"/>
                    <a:pt x="10431" y="3375"/>
                    <a:pt x="10326" y="3375"/>
                  </a:cubicBezTo>
                  <a:cubicBezTo>
                    <a:pt x="10010" y="3375"/>
                    <a:pt x="9694" y="3375"/>
                    <a:pt x="9378" y="3375"/>
                  </a:cubicBezTo>
                  <a:cubicBezTo>
                    <a:pt x="9272" y="3375"/>
                    <a:pt x="9272" y="3375"/>
                    <a:pt x="9272" y="3375"/>
                  </a:cubicBezTo>
                  <a:cubicBezTo>
                    <a:pt x="8956" y="3375"/>
                    <a:pt x="8640" y="2700"/>
                    <a:pt x="8429" y="2700"/>
                  </a:cubicBezTo>
                  <a:cubicBezTo>
                    <a:pt x="8113" y="2700"/>
                    <a:pt x="7797" y="2700"/>
                    <a:pt x="7481" y="2700"/>
                  </a:cubicBezTo>
                  <a:cubicBezTo>
                    <a:pt x="7270" y="2700"/>
                    <a:pt x="7060" y="2700"/>
                    <a:pt x="6954" y="2700"/>
                  </a:cubicBezTo>
                  <a:cubicBezTo>
                    <a:pt x="6743" y="2700"/>
                    <a:pt x="6638" y="2700"/>
                    <a:pt x="6533" y="2700"/>
                  </a:cubicBezTo>
                  <a:cubicBezTo>
                    <a:pt x="6217" y="2025"/>
                    <a:pt x="5900" y="2025"/>
                    <a:pt x="5584" y="2025"/>
                  </a:cubicBezTo>
                  <a:cubicBezTo>
                    <a:pt x="5268" y="2025"/>
                    <a:pt x="4952" y="2025"/>
                    <a:pt x="4636" y="2025"/>
                  </a:cubicBezTo>
                  <a:cubicBezTo>
                    <a:pt x="4636" y="2025"/>
                    <a:pt x="4531" y="2025"/>
                    <a:pt x="4531" y="2025"/>
                  </a:cubicBezTo>
                  <a:cubicBezTo>
                    <a:pt x="4215" y="2025"/>
                    <a:pt x="4004" y="1350"/>
                    <a:pt x="3688" y="1350"/>
                  </a:cubicBezTo>
                  <a:cubicBezTo>
                    <a:pt x="3582" y="1350"/>
                    <a:pt x="3477" y="1350"/>
                    <a:pt x="3477" y="1350"/>
                  </a:cubicBezTo>
                  <a:cubicBezTo>
                    <a:pt x="3161" y="1350"/>
                    <a:pt x="2950" y="1350"/>
                    <a:pt x="2740" y="1350"/>
                  </a:cubicBezTo>
                  <a:cubicBezTo>
                    <a:pt x="2529" y="1350"/>
                    <a:pt x="2423" y="1350"/>
                    <a:pt x="2213" y="1350"/>
                  </a:cubicBezTo>
                  <a:cubicBezTo>
                    <a:pt x="2107" y="675"/>
                    <a:pt x="1897" y="675"/>
                    <a:pt x="1791" y="675"/>
                  </a:cubicBezTo>
                  <a:cubicBezTo>
                    <a:pt x="1475" y="675"/>
                    <a:pt x="1159" y="675"/>
                    <a:pt x="843" y="675"/>
                  </a:cubicBezTo>
                  <a:cubicBezTo>
                    <a:pt x="421" y="675"/>
                    <a:pt x="105" y="0"/>
                    <a:pt x="105" y="0"/>
                  </a:cubicBezTo>
                  <a:cubicBezTo>
                    <a:pt x="0" y="14175"/>
                    <a:pt x="0" y="14175"/>
                    <a:pt x="0" y="14175"/>
                  </a:cubicBezTo>
                  <a:cubicBezTo>
                    <a:pt x="0" y="14175"/>
                    <a:pt x="105" y="14175"/>
                    <a:pt x="316" y="14175"/>
                  </a:cubicBezTo>
                  <a:cubicBezTo>
                    <a:pt x="632" y="14175"/>
                    <a:pt x="948" y="14850"/>
                    <a:pt x="1264" y="14850"/>
                  </a:cubicBezTo>
                  <a:cubicBezTo>
                    <a:pt x="1370" y="14850"/>
                    <a:pt x="1580" y="14850"/>
                    <a:pt x="1686" y="14850"/>
                  </a:cubicBezTo>
                  <a:cubicBezTo>
                    <a:pt x="1897" y="14850"/>
                    <a:pt x="2002" y="14850"/>
                    <a:pt x="2213" y="14850"/>
                  </a:cubicBezTo>
                  <a:cubicBezTo>
                    <a:pt x="2529" y="14850"/>
                    <a:pt x="2845" y="15525"/>
                    <a:pt x="3161" y="15525"/>
                  </a:cubicBezTo>
                  <a:cubicBezTo>
                    <a:pt x="3266" y="15525"/>
                    <a:pt x="3266" y="15525"/>
                    <a:pt x="3372" y="15525"/>
                  </a:cubicBezTo>
                  <a:cubicBezTo>
                    <a:pt x="3582" y="15525"/>
                    <a:pt x="3793" y="15525"/>
                    <a:pt x="4004" y="15525"/>
                  </a:cubicBezTo>
                  <a:cubicBezTo>
                    <a:pt x="4109" y="15525"/>
                    <a:pt x="4109" y="15525"/>
                    <a:pt x="4109" y="15525"/>
                  </a:cubicBezTo>
                  <a:cubicBezTo>
                    <a:pt x="4425" y="15525"/>
                    <a:pt x="4741" y="16200"/>
                    <a:pt x="5058" y="16200"/>
                  </a:cubicBezTo>
                  <a:cubicBezTo>
                    <a:pt x="5374" y="16200"/>
                    <a:pt x="5690" y="16200"/>
                    <a:pt x="6006" y="16200"/>
                  </a:cubicBezTo>
                  <a:cubicBezTo>
                    <a:pt x="6111" y="16200"/>
                    <a:pt x="6322" y="16200"/>
                    <a:pt x="6427" y="16200"/>
                  </a:cubicBezTo>
                  <a:cubicBezTo>
                    <a:pt x="6533" y="16875"/>
                    <a:pt x="6743" y="16875"/>
                    <a:pt x="6954" y="16875"/>
                  </a:cubicBezTo>
                  <a:cubicBezTo>
                    <a:pt x="7270" y="16875"/>
                    <a:pt x="7586" y="16875"/>
                    <a:pt x="7902" y="16875"/>
                  </a:cubicBezTo>
                  <a:cubicBezTo>
                    <a:pt x="8219" y="16875"/>
                    <a:pt x="8429" y="16875"/>
                    <a:pt x="8745" y="17550"/>
                  </a:cubicBezTo>
                  <a:cubicBezTo>
                    <a:pt x="8745" y="17550"/>
                    <a:pt x="8851" y="17550"/>
                    <a:pt x="8851" y="17550"/>
                  </a:cubicBezTo>
                  <a:cubicBezTo>
                    <a:pt x="9167" y="17550"/>
                    <a:pt x="9483" y="17550"/>
                    <a:pt x="9799" y="17550"/>
                  </a:cubicBezTo>
                  <a:cubicBezTo>
                    <a:pt x="10115" y="17550"/>
                    <a:pt x="10431" y="17550"/>
                    <a:pt x="10747" y="17550"/>
                  </a:cubicBezTo>
                  <a:cubicBezTo>
                    <a:pt x="10747" y="17550"/>
                    <a:pt x="10747" y="17550"/>
                    <a:pt x="10747" y="17550"/>
                  </a:cubicBezTo>
                  <a:cubicBezTo>
                    <a:pt x="10853" y="17550"/>
                    <a:pt x="10958" y="17550"/>
                    <a:pt x="11169" y="18225"/>
                  </a:cubicBezTo>
                  <a:cubicBezTo>
                    <a:pt x="11274" y="18225"/>
                    <a:pt x="11485" y="18225"/>
                    <a:pt x="11696" y="18225"/>
                  </a:cubicBezTo>
                  <a:cubicBezTo>
                    <a:pt x="11906" y="18225"/>
                    <a:pt x="12222" y="18225"/>
                    <a:pt x="12539" y="18225"/>
                  </a:cubicBezTo>
                  <a:cubicBezTo>
                    <a:pt x="12855" y="18225"/>
                    <a:pt x="13171" y="18225"/>
                    <a:pt x="13487" y="18900"/>
                  </a:cubicBezTo>
                  <a:cubicBezTo>
                    <a:pt x="13487" y="18900"/>
                    <a:pt x="13487" y="18900"/>
                    <a:pt x="13487" y="18900"/>
                  </a:cubicBezTo>
                  <a:cubicBezTo>
                    <a:pt x="13803" y="18900"/>
                    <a:pt x="14119" y="18900"/>
                    <a:pt x="14435" y="18900"/>
                  </a:cubicBezTo>
                  <a:cubicBezTo>
                    <a:pt x="14751" y="18900"/>
                    <a:pt x="15067" y="18900"/>
                    <a:pt x="15383" y="19575"/>
                  </a:cubicBezTo>
                  <a:cubicBezTo>
                    <a:pt x="15594" y="19575"/>
                    <a:pt x="15700" y="19575"/>
                    <a:pt x="15805" y="19575"/>
                  </a:cubicBezTo>
                  <a:cubicBezTo>
                    <a:pt x="16016" y="19575"/>
                    <a:pt x="16226" y="19575"/>
                    <a:pt x="16332" y="19575"/>
                  </a:cubicBezTo>
                  <a:cubicBezTo>
                    <a:pt x="16648" y="19575"/>
                    <a:pt x="16964" y="19575"/>
                    <a:pt x="17280" y="20250"/>
                  </a:cubicBezTo>
                  <a:cubicBezTo>
                    <a:pt x="17596" y="20250"/>
                    <a:pt x="17807" y="20250"/>
                    <a:pt x="18018" y="20250"/>
                  </a:cubicBezTo>
                  <a:cubicBezTo>
                    <a:pt x="18123" y="20250"/>
                    <a:pt x="18123" y="20250"/>
                    <a:pt x="18228" y="20250"/>
                  </a:cubicBezTo>
                  <a:cubicBezTo>
                    <a:pt x="18228" y="20250"/>
                    <a:pt x="18228" y="20250"/>
                    <a:pt x="18228" y="20250"/>
                  </a:cubicBezTo>
                  <a:cubicBezTo>
                    <a:pt x="18544" y="20250"/>
                    <a:pt x="18860" y="20925"/>
                    <a:pt x="19177" y="20925"/>
                  </a:cubicBezTo>
                  <a:cubicBezTo>
                    <a:pt x="19493" y="20925"/>
                    <a:pt x="19809" y="20925"/>
                    <a:pt x="20125" y="20925"/>
                  </a:cubicBezTo>
                  <a:cubicBezTo>
                    <a:pt x="20230" y="21600"/>
                    <a:pt x="20336" y="21600"/>
                    <a:pt x="20441" y="21600"/>
                  </a:cubicBezTo>
                  <a:cubicBezTo>
                    <a:pt x="20441" y="21600"/>
                    <a:pt x="20546" y="21600"/>
                    <a:pt x="20546" y="21600"/>
                  </a:cubicBezTo>
                  <a:cubicBezTo>
                    <a:pt x="20757" y="21600"/>
                    <a:pt x="20862" y="21600"/>
                    <a:pt x="21073" y="21600"/>
                  </a:cubicBezTo>
                  <a:cubicBezTo>
                    <a:pt x="21284" y="21600"/>
                    <a:pt x="21389" y="21600"/>
                    <a:pt x="21389" y="21600"/>
                  </a:cubicBezTo>
                  <a:cubicBezTo>
                    <a:pt x="21600" y="7425"/>
                    <a:pt x="21600" y="7425"/>
                    <a:pt x="21600" y="7425"/>
                  </a:cubicBezTo>
                  <a:cubicBezTo>
                    <a:pt x="21600" y="7425"/>
                    <a:pt x="21600" y="7425"/>
                    <a:pt x="21600" y="7425"/>
                  </a:cubicBezTo>
                  <a:cubicBezTo>
                    <a:pt x="21600" y="7425"/>
                    <a:pt x="21389" y="7425"/>
                    <a:pt x="21073" y="742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83" name="Freeform 26"/>
            <p:cNvSpPr/>
            <p:nvPr/>
          </p:nvSpPr>
          <p:spPr>
            <a:xfrm>
              <a:off x="69526" y="330123"/>
              <a:ext cx="136429" cy="42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086"/>
                  </a:moveTo>
                  <a:cubicBezTo>
                    <a:pt x="20603" y="3086"/>
                    <a:pt x="19606" y="3086"/>
                    <a:pt x="18609" y="3086"/>
                  </a:cubicBezTo>
                  <a:cubicBezTo>
                    <a:pt x="17612" y="3086"/>
                    <a:pt x="16948" y="3086"/>
                    <a:pt x="15951" y="3086"/>
                  </a:cubicBezTo>
                  <a:cubicBezTo>
                    <a:pt x="15951" y="1543"/>
                    <a:pt x="15618" y="1543"/>
                    <a:pt x="15618" y="1543"/>
                  </a:cubicBezTo>
                  <a:cubicBezTo>
                    <a:pt x="14622" y="1543"/>
                    <a:pt x="13625" y="1543"/>
                    <a:pt x="12628" y="1543"/>
                  </a:cubicBezTo>
                  <a:cubicBezTo>
                    <a:pt x="11631" y="1543"/>
                    <a:pt x="10634" y="1543"/>
                    <a:pt x="9637" y="1543"/>
                  </a:cubicBezTo>
                  <a:cubicBezTo>
                    <a:pt x="9305" y="1543"/>
                    <a:pt x="8972" y="1543"/>
                    <a:pt x="8640" y="1543"/>
                  </a:cubicBezTo>
                  <a:cubicBezTo>
                    <a:pt x="7975" y="1543"/>
                    <a:pt x="7311" y="1543"/>
                    <a:pt x="6646" y="1543"/>
                  </a:cubicBezTo>
                  <a:cubicBezTo>
                    <a:pt x="5649" y="1543"/>
                    <a:pt x="4652" y="1543"/>
                    <a:pt x="3655" y="1543"/>
                  </a:cubicBezTo>
                  <a:cubicBezTo>
                    <a:pt x="2658" y="1543"/>
                    <a:pt x="1994" y="1543"/>
                    <a:pt x="997" y="1543"/>
                  </a:cubicBezTo>
                  <a:cubicBezTo>
                    <a:pt x="997" y="0"/>
                    <a:pt x="665" y="0"/>
                    <a:pt x="665" y="0"/>
                  </a:cubicBezTo>
                  <a:cubicBezTo>
                    <a:pt x="332" y="0"/>
                    <a:pt x="332" y="0"/>
                    <a:pt x="0" y="0"/>
                  </a:cubicBezTo>
                  <a:cubicBezTo>
                    <a:pt x="332" y="3086"/>
                    <a:pt x="332" y="4629"/>
                    <a:pt x="332" y="6171"/>
                  </a:cubicBezTo>
                  <a:cubicBezTo>
                    <a:pt x="332" y="9257"/>
                    <a:pt x="332" y="10800"/>
                    <a:pt x="332" y="13886"/>
                  </a:cubicBezTo>
                  <a:cubicBezTo>
                    <a:pt x="332" y="15429"/>
                    <a:pt x="332" y="16971"/>
                    <a:pt x="665" y="18514"/>
                  </a:cubicBezTo>
                  <a:cubicBezTo>
                    <a:pt x="1329" y="18514"/>
                    <a:pt x="1994" y="18514"/>
                    <a:pt x="2658" y="18514"/>
                  </a:cubicBezTo>
                  <a:cubicBezTo>
                    <a:pt x="3655" y="18514"/>
                    <a:pt x="4652" y="18514"/>
                    <a:pt x="5649" y="20057"/>
                  </a:cubicBezTo>
                  <a:cubicBezTo>
                    <a:pt x="6314" y="20057"/>
                    <a:pt x="6978" y="20057"/>
                    <a:pt x="7643" y="20057"/>
                  </a:cubicBezTo>
                  <a:cubicBezTo>
                    <a:pt x="7975" y="20057"/>
                    <a:pt x="8308" y="20057"/>
                    <a:pt x="8640" y="20057"/>
                  </a:cubicBezTo>
                  <a:cubicBezTo>
                    <a:pt x="9637" y="20057"/>
                    <a:pt x="10634" y="20057"/>
                    <a:pt x="11631" y="20057"/>
                  </a:cubicBezTo>
                  <a:cubicBezTo>
                    <a:pt x="12628" y="20057"/>
                    <a:pt x="13625" y="20057"/>
                    <a:pt x="14622" y="20057"/>
                  </a:cubicBezTo>
                  <a:cubicBezTo>
                    <a:pt x="14622" y="20057"/>
                    <a:pt x="14954" y="20057"/>
                    <a:pt x="15286" y="20057"/>
                  </a:cubicBezTo>
                  <a:cubicBezTo>
                    <a:pt x="15951" y="20057"/>
                    <a:pt x="16615" y="20057"/>
                    <a:pt x="17612" y="20057"/>
                  </a:cubicBezTo>
                  <a:cubicBezTo>
                    <a:pt x="18609" y="21600"/>
                    <a:pt x="19606" y="21600"/>
                    <a:pt x="20603" y="21600"/>
                  </a:cubicBezTo>
                  <a:cubicBezTo>
                    <a:pt x="20935" y="21600"/>
                    <a:pt x="21268" y="21600"/>
                    <a:pt x="21600" y="21600"/>
                  </a:cubicBezTo>
                  <a:cubicBezTo>
                    <a:pt x="21600" y="3086"/>
                    <a:pt x="21600" y="3086"/>
                    <a:pt x="21600" y="3086"/>
                  </a:cubicBezTo>
                  <a:cubicBezTo>
                    <a:pt x="21600" y="3086"/>
                    <a:pt x="21600" y="3086"/>
                    <a:pt x="21600" y="308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584" name="Freeform 27"/>
            <p:cNvSpPr/>
            <p:nvPr/>
          </p:nvSpPr>
          <p:spPr>
            <a:xfrm>
              <a:off x="3035520" y="1009674"/>
              <a:ext cx="90516" cy="249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591" y="16800"/>
                    <a:pt x="16074" y="12533"/>
                    <a:pt x="12056" y="8267"/>
                  </a:cubicBezTo>
                  <a:cubicBezTo>
                    <a:pt x="9042" y="5333"/>
                    <a:pt x="4019" y="2667"/>
                    <a:pt x="0" y="0"/>
                  </a:cubicBezTo>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grpSp>
      <p:grpSp>
        <p:nvGrpSpPr>
          <p:cNvPr id="592" name="グループ"/>
          <p:cNvGrpSpPr/>
          <p:nvPr/>
        </p:nvGrpSpPr>
        <p:grpSpPr>
          <a:xfrm>
            <a:off x="2181689" y="1911113"/>
            <a:ext cx="1211657" cy="1761724"/>
            <a:chOff x="0" y="0"/>
            <a:chExt cx="1211655" cy="1761723"/>
          </a:xfrm>
        </p:grpSpPr>
        <p:grpSp>
          <p:nvGrpSpPr>
            <p:cNvPr id="590" name="Group 64"/>
            <p:cNvGrpSpPr/>
            <p:nvPr/>
          </p:nvGrpSpPr>
          <p:grpSpPr>
            <a:xfrm>
              <a:off x="0" y="-1"/>
              <a:ext cx="1211656" cy="1761725"/>
              <a:chOff x="0" y="0"/>
              <a:chExt cx="1211655" cy="1761723"/>
            </a:xfrm>
          </p:grpSpPr>
          <p:sp>
            <p:nvSpPr>
              <p:cNvPr id="586" name="Rectangle 69"/>
              <p:cNvSpPr/>
              <p:nvPr/>
            </p:nvSpPr>
            <p:spPr>
              <a:xfrm>
                <a:off x="552012" y="1176978"/>
                <a:ext cx="119164" cy="58474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589" name="Group 70"/>
              <p:cNvGrpSpPr/>
              <p:nvPr/>
            </p:nvGrpSpPr>
            <p:grpSpPr>
              <a:xfrm>
                <a:off x="0" y="-1"/>
                <a:ext cx="1211656" cy="1209818"/>
                <a:chOff x="0" y="0"/>
                <a:chExt cx="1211655" cy="1209816"/>
              </a:xfrm>
            </p:grpSpPr>
            <p:sp>
              <p:nvSpPr>
                <p:cNvPr id="587" name="Freeform 25"/>
                <p:cNvSpPr/>
                <p:nvPr/>
              </p:nvSpPr>
              <p:spPr>
                <a:xfrm>
                  <a:off x="0" y="-1"/>
                  <a:ext cx="1211656" cy="1209818"/>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588" name="Freeform 26"/>
                <p:cNvSpPr/>
                <p:nvPr/>
              </p:nvSpPr>
              <p:spPr>
                <a:xfrm>
                  <a:off x="103935" y="103931"/>
                  <a:ext cx="1003786" cy="1005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591" name="TextBox 65"/>
            <p:cNvSpPr txBox="1"/>
            <p:nvPr/>
          </p:nvSpPr>
          <p:spPr>
            <a:xfrm>
              <a:off x="65302" y="427733"/>
              <a:ext cx="1081051"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1800">
                  <a:latin typeface="Arial"/>
                  <a:ea typeface="Arial"/>
                  <a:cs typeface="Arial"/>
                  <a:sym typeface="Arial"/>
                </a:defRPr>
              </a:lvl1pPr>
            </a:lstStyle>
            <a:p>
              <a:pPr/>
              <a:r>
                <a:t>Step 1</a:t>
              </a:r>
            </a:p>
          </p:txBody>
        </p:sp>
      </p:grpSp>
      <p:grpSp>
        <p:nvGrpSpPr>
          <p:cNvPr id="599" name="Group 81"/>
          <p:cNvGrpSpPr/>
          <p:nvPr/>
        </p:nvGrpSpPr>
        <p:grpSpPr>
          <a:xfrm>
            <a:off x="2873521" y="3275751"/>
            <a:ext cx="1332822" cy="1937897"/>
            <a:chOff x="0" y="0"/>
            <a:chExt cx="1332821" cy="1937895"/>
          </a:xfrm>
        </p:grpSpPr>
        <p:grpSp>
          <p:nvGrpSpPr>
            <p:cNvPr id="597" name="Group 82"/>
            <p:cNvGrpSpPr/>
            <p:nvPr/>
          </p:nvGrpSpPr>
          <p:grpSpPr>
            <a:xfrm>
              <a:off x="0" y="-1"/>
              <a:ext cx="1332822" cy="1937897"/>
              <a:chOff x="0" y="0"/>
              <a:chExt cx="1332821" cy="1937895"/>
            </a:xfrm>
          </p:grpSpPr>
          <p:sp>
            <p:nvSpPr>
              <p:cNvPr id="593" name="Rectangle 84"/>
              <p:cNvSpPr/>
              <p:nvPr/>
            </p:nvSpPr>
            <p:spPr>
              <a:xfrm>
                <a:off x="607213" y="1294676"/>
                <a:ext cx="131080" cy="643220"/>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596" name="Group 85"/>
              <p:cNvGrpSpPr/>
              <p:nvPr/>
            </p:nvGrpSpPr>
            <p:grpSpPr>
              <a:xfrm>
                <a:off x="0" y="-1"/>
                <a:ext cx="1332822" cy="1330800"/>
                <a:chOff x="0" y="0"/>
                <a:chExt cx="1332821" cy="1330798"/>
              </a:xfrm>
            </p:grpSpPr>
            <p:sp>
              <p:nvSpPr>
                <p:cNvPr id="594" name="Freeform 25"/>
                <p:cNvSpPr/>
                <p:nvPr/>
              </p:nvSpPr>
              <p:spPr>
                <a:xfrm>
                  <a:off x="0" y="0"/>
                  <a:ext cx="1332822" cy="1330799"/>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595" name="Freeform 26"/>
                <p:cNvSpPr/>
                <p:nvPr/>
              </p:nvSpPr>
              <p:spPr>
                <a:xfrm>
                  <a:off x="114328" y="114324"/>
                  <a:ext cx="1104165" cy="11055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598" name="TextBox 83"/>
            <p:cNvSpPr txBox="1"/>
            <p:nvPr/>
          </p:nvSpPr>
          <p:spPr>
            <a:xfrm>
              <a:off x="71832" y="461879"/>
              <a:ext cx="1189157" cy="3875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2100">
                  <a:latin typeface="Arial"/>
                  <a:ea typeface="Arial"/>
                  <a:cs typeface="Arial"/>
                  <a:sym typeface="Arial"/>
                </a:defRPr>
              </a:lvl1pPr>
            </a:lstStyle>
            <a:p>
              <a:pPr/>
              <a:r>
                <a:t>Step 2</a:t>
              </a:r>
            </a:p>
          </p:txBody>
        </p:sp>
      </p:grpSp>
      <p:grpSp>
        <p:nvGrpSpPr>
          <p:cNvPr id="606" name="Group 88"/>
          <p:cNvGrpSpPr/>
          <p:nvPr/>
        </p:nvGrpSpPr>
        <p:grpSpPr>
          <a:xfrm>
            <a:off x="4556000" y="4449969"/>
            <a:ext cx="1612715" cy="2344856"/>
            <a:chOff x="0" y="0"/>
            <a:chExt cx="1612713" cy="2344855"/>
          </a:xfrm>
        </p:grpSpPr>
        <p:grpSp>
          <p:nvGrpSpPr>
            <p:cNvPr id="604" name="Group 89"/>
            <p:cNvGrpSpPr/>
            <p:nvPr/>
          </p:nvGrpSpPr>
          <p:grpSpPr>
            <a:xfrm>
              <a:off x="0" y="-1"/>
              <a:ext cx="1612714" cy="2344857"/>
              <a:chOff x="0" y="0"/>
              <a:chExt cx="1612713" cy="2344855"/>
            </a:xfrm>
          </p:grpSpPr>
          <p:sp>
            <p:nvSpPr>
              <p:cNvPr id="600" name="Rectangle 91"/>
              <p:cNvSpPr/>
              <p:nvPr/>
            </p:nvSpPr>
            <p:spPr>
              <a:xfrm>
                <a:off x="734728" y="1566559"/>
                <a:ext cx="158607" cy="778297"/>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603" name="Group 92"/>
              <p:cNvGrpSpPr/>
              <p:nvPr/>
            </p:nvGrpSpPr>
            <p:grpSpPr>
              <a:xfrm>
                <a:off x="0" y="-1"/>
                <a:ext cx="1612714" cy="1610268"/>
                <a:chOff x="0" y="0"/>
                <a:chExt cx="1612713" cy="1610266"/>
              </a:xfrm>
            </p:grpSpPr>
            <p:sp>
              <p:nvSpPr>
                <p:cNvPr id="601" name="Freeform 25"/>
                <p:cNvSpPr/>
                <p:nvPr/>
              </p:nvSpPr>
              <p:spPr>
                <a:xfrm>
                  <a:off x="0" y="0"/>
                  <a:ext cx="1612714" cy="1610267"/>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602" name="Freeform 26"/>
                <p:cNvSpPr/>
                <p:nvPr/>
              </p:nvSpPr>
              <p:spPr>
                <a:xfrm>
                  <a:off x="138337" y="138332"/>
                  <a:ext cx="1336040" cy="1337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605" name="TextBox 90"/>
            <p:cNvSpPr txBox="1"/>
            <p:nvPr/>
          </p:nvSpPr>
          <p:spPr>
            <a:xfrm>
              <a:off x="86917" y="577738"/>
              <a:ext cx="1438879" cy="449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2500">
                  <a:latin typeface="Arial"/>
                  <a:ea typeface="Arial"/>
                  <a:cs typeface="Arial"/>
                  <a:sym typeface="Arial"/>
                </a:defRPr>
              </a:lvl1pPr>
            </a:lstStyle>
            <a:p>
              <a:pPr/>
              <a:r>
                <a:t>Step3</a:t>
              </a:r>
            </a:p>
          </p:txBody>
        </p:sp>
      </p:grpSp>
      <p:sp>
        <p:nvSpPr>
          <p:cNvPr id="607" name="半導体スズと超伝導体スズの…"/>
          <p:cNvSpPr txBox="1"/>
          <p:nvPr/>
        </p:nvSpPr>
        <p:spPr>
          <a:xfrm>
            <a:off x="6308819" y="4734615"/>
            <a:ext cx="6696033" cy="10541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3000">
                <a:solidFill>
                  <a:srgbClr val="222222"/>
                </a:solidFill>
                <a:latin typeface="Arial"/>
                <a:ea typeface="Arial"/>
                <a:cs typeface="Arial"/>
                <a:sym typeface="Arial"/>
              </a:defRPr>
            </a:pPr>
            <a:r>
              <a:t>半導体スズと超伝導体スズの</a:t>
            </a:r>
          </a:p>
          <a:p>
            <a:pPr algn="l" defTabSz="457200">
              <a:defRPr b="1" sz="3000">
                <a:solidFill>
                  <a:srgbClr val="222222"/>
                </a:solidFill>
                <a:latin typeface="Arial"/>
                <a:ea typeface="Arial"/>
                <a:cs typeface="Arial"/>
                <a:sym typeface="Arial"/>
              </a:defRPr>
            </a:pPr>
            <a:r>
              <a:t>局所変換</a:t>
            </a:r>
          </a:p>
        </p:txBody>
      </p:sp>
      <p:sp>
        <p:nvSpPr>
          <p:cNvPr id="608" name="パルス加熱・急冷を用いた半導体スズと…"/>
          <p:cNvSpPr txBox="1"/>
          <p:nvPr/>
        </p:nvSpPr>
        <p:spPr>
          <a:xfrm>
            <a:off x="4355924" y="3297498"/>
            <a:ext cx="8933719" cy="15274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3000">
                <a:solidFill>
                  <a:schemeClr val="accent5">
                    <a:hueOff val="-82419"/>
                    <a:satOff val="-9513"/>
                    <a:lumOff val="-16343"/>
                  </a:schemeClr>
                </a:solidFill>
                <a:latin typeface="Arial"/>
                <a:ea typeface="Arial"/>
                <a:cs typeface="Arial"/>
                <a:sym typeface="Arial"/>
              </a:defRPr>
            </a:pPr>
            <a:r>
              <a:t>パルス加熱・急冷を用いた半導体スズと</a:t>
            </a:r>
          </a:p>
          <a:p>
            <a:pPr algn="l" defTabSz="457200">
              <a:defRPr b="1" sz="3000">
                <a:solidFill>
                  <a:schemeClr val="accent5">
                    <a:hueOff val="-82419"/>
                    <a:satOff val="-9513"/>
                    <a:lumOff val="-16343"/>
                  </a:schemeClr>
                </a:solidFill>
                <a:latin typeface="Arial"/>
                <a:ea typeface="Arial"/>
                <a:cs typeface="Arial"/>
                <a:sym typeface="Arial"/>
              </a:defRPr>
            </a:pPr>
            <a:r>
              <a:t>超伝導スズの変換</a:t>
            </a:r>
          </a:p>
        </p:txBody>
      </p:sp>
      <p:sp>
        <p:nvSpPr>
          <p:cNvPr id="609" name="タクシー"/>
          <p:cNvSpPr/>
          <p:nvPr/>
        </p:nvSpPr>
        <p:spPr>
          <a:xfrm>
            <a:off x="557054" y="2310065"/>
            <a:ext cx="1369626" cy="1151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44" y="0"/>
                </a:moveTo>
                <a:cubicBezTo>
                  <a:pt x="8777" y="0"/>
                  <a:pt x="8642" y="160"/>
                  <a:pt x="8642" y="359"/>
                </a:cubicBezTo>
                <a:lnTo>
                  <a:pt x="8642" y="1331"/>
                </a:lnTo>
                <a:lnTo>
                  <a:pt x="4191" y="1331"/>
                </a:lnTo>
                <a:cubicBezTo>
                  <a:pt x="4024" y="1331"/>
                  <a:pt x="3847" y="1484"/>
                  <a:pt x="3793" y="1670"/>
                </a:cubicBezTo>
                <a:lnTo>
                  <a:pt x="1740" y="8743"/>
                </a:lnTo>
                <a:cubicBezTo>
                  <a:pt x="1724" y="8795"/>
                  <a:pt x="1723" y="8846"/>
                  <a:pt x="1728" y="8898"/>
                </a:cubicBezTo>
                <a:cubicBezTo>
                  <a:pt x="697" y="9662"/>
                  <a:pt x="0" y="11017"/>
                  <a:pt x="0" y="12566"/>
                </a:cubicBezTo>
                <a:lnTo>
                  <a:pt x="0" y="13260"/>
                </a:lnTo>
                <a:cubicBezTo>
                  <a:pt x="0" y="14584"/>
                  <a:pt x="507" y="15766"/>
                  <a:pt x="1301" y="16563"/>
                </a:cubicBezTo>
                <a:lnTo>
                  <a:pt x="1301" y="19440"/>
                </a:lnTo>
                <a:cubicBezTo>
                  <a:pt x="1301" y="20628"/>
                  <a:pt x="2113" y="21600"/>
                  <a:pt x="3118" y="21600"/>
                </a:cubicBezTo>
                <a:cubicBezTo>
                  <a:pt x="4117" y="21600"/>
                  <a:pt x="4932" y="20635"/>
                  <a:pt x="4932" y="19440"/>
                </a:cubicBezTo>
                <a:lnTo>
                  <a:pt x="4932" y="17577"/>
                </a:lnTo>
                <a:lnTo>
                  <a:pt x="16680" y="17577"/>
                </a:lnTo>
                <a:lnTo>
                  <a:pt x="16680" y="19440"/>
                </a:lnTo>
                <a:cubicBezTo>
                  <a:pt x="16680" y="20628"/>
                  <a:pt x="17490" y="21600"/>
                  <a:pt x="18494" y="21600"/>
                </a:cubicBezTo>
                <a:cubicBezTo>
                  <a:pt x="19494" y="21600"/>
                  <a:pt x="20309" y="20635"/>
                  <a:pt x="20309" y="19440"/>
                </a:cubicBezTo>
                <a:lnTo>
                  <a:pt x="20309" y="16563"/>
                </a:lnTo>
                <a:cubicBezTo>
                  <a:pt x="21092" y="15766"/>
                  <a:pt x="21600" y="14577"/>
                  <a:pt x="21600" y="13260"/>
                </a:cubicBezTo>
                <a:lnTo>
                  <a:pt x="21600" y="12566"/>
                </a:lnTo>
                <a:cubicBezTo>
                  <a:pt x="21600" y="11017"/>
                  <a:pt x="20903" y="9656"/>
                  <a:pt x="19872" y="8898"/>
                </a:cubicBezTo>
                <a:cubicBezTo>
                  <a:pt x="19877" y="8846"/>
                  <a:pt x="19878" y="8795"/>
                  <a:pt x="19861" y="8743"/>
                </a:cubicBezTo>
                <a:lnTo>
                  <a:pt x="17809" y="1670"/>
                </a:lnTo>
                <a:cubicBezTo>
                  <a:pt x="17755" y="1484"/>
                  <a:pt x="17576" y="1331"/>
                  <a:pt x="17409" y="1331"/>
                </a:cubicBezTo>
                <a:lnTo>
                  <a:pt x="12958" y="1331"/>
                </a:lnTo>
                <a:lnTo>
                  <a:pt x="12958" y="359"/>
                </a:lnTo>
                <a:cubicBezTo>
                  <a:pt x="12958" y="160"/>
                  <a:pt x="12823" y="0"/>
                  <a:pt x="12656" y="0"/>
                </a:cubicBezTo>
                <a:lnTo>
                  <a:pt x="8944" y="0"/>
                </a:lnTo>
                <a:close/>
                <a:moveTo>
                  <a:pt x="5283" y="2815"/>
                </a:moveTo>
                <a:lnTo>
                  <a:pt x="10797" y="2815"/>
                </a:lnTo>
                <a:lnTo>
                  <a:pt x="16312" y="2815"/>
                </a:lnTo>
                <a:lnTo>
                  <a:pt x="17802" y="8693"/>
                </a:lnTo>
                <a:lnTo>
                  <a:pt x="10797" y="8693"/>
                </a:lnTo>
                <a:lnTo>
                  <a:pt x="3793" y="8693"/>
                </a:lnTo>
                <a:lnTo>
                  <a:pt x="5283" y="2815"/>
                </a:lnTo>
                <a:close/>
                <a:moveTo>
                  <a:pt x="3938" y="10042"/>
                </a:moveTo>
                <a:cubicBezTo>
                  <a:pt x="4743" y="10042"/>
                  <a:pt x="5391" y="10820"/>
                  <a:pt x="5391" y="11771"/>
                </a:cubicBezTo>
                <a:cubicBezTo>
                  <a:pt x="5397" y="12728"/>
                  <a:pt x="4743" y="13497"/>
                  <a:pt x="3938" y="13497"/>
                </a:cubicBezTo>
                <a:cubicBezTo>
                  <a:pt x="3133" y="13497"/>
                  <a:pt x="2485" y="12721"/>
                  <a:pt x="2485" y="11771"/>
                </a:cubicBezTo>
                <a:cubicBezTo>
                  <a:pt x="2485" y="10813"/>
                  <a:pt x="3138" y="10042"/>
                  <a:pt x="3938" y="10042"/>
                </a:cubicBezTo>
                <a:close/>
                <a:moveTo>
                  <a:pt x="17652" y="10042"/>
                </a:moveTo>
                <a:cubicBezTo>
                  <a:pt x="18457" y="10042"/>
                  <a:pt x="19105" y="10820"/>
                  <a:pt x="19105" y="11771"/>
                </a:cubicBezTo>
                <a:cubicBezTo>
                  <a:pt x="19105" y="12728"/>
                  <a:pt x="18451" y="13497"/>
                  <a:pt x="17652" y="13497"/>
                </a:cubicBezTo>
                <a:cubicBezTo>
                  <a:pt x="16853" y="13497"/>
                  <a:pt x="16199" y="12728"/>
                  <a:pt x="16199" y="11771"/>
                </a:cubicBezTo>
                <a:cubicBezTo>
                  <a:pt x="16199" y="10813"/>
                  <a:pt x="16853" y="10042"/>
                  <a:pt x="17652" y="10042"/>
                </a:cubicBezTo>
                <a:close/>
              </a:path>
            </a:pathLst>
          </a:custGeom>
          <a:solidFill>
            <a:schemeClr val="accent3">
              <a:hueOff val="362282"/>
              <a:satOff val="31803"/>
              <a:lumOff val="-18242"/>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10" name="半導体スズ試料の作成"/>
          <p:cNvSpPr txBox="1"/>
          <p:nvPr/>
        </p:nvSpPr>
        <p:spPr>
          <a:xfrm>
            <a:off x="3648355" y="2310065"/>
            <a:ext cx="6010228" cy="737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3000">
                <a:solidFill>
                  <a:srgbClr val="222222"/>
                </a:solidFill>
                <a:latin typeface="Arial"/>
                <a:ea typeface="Arial"/>
                <a:cs typeface="Arial"/>
                <a:sym typeface="Arial"/>
              </a:defRPr>
            </a:lvl1pPr>
          </a:lstStyle>
          <a:p>
            <a:pPr/>
            <a:r>
              <a:t>半導体スズ試料の作成</a:t>
            </a:r>
          </a:p>
        </p:txBody>
      </p:sp>
      <p:grpSp>
        <p:nvGrpSpPr>
          <p:cNvPr id="617" name="Group 74"/>
          <p:cNvGrpSpPr/>
          <p:nvPr/>
        </p:nvGrpSpPr>
        <p:grpSpPr>
          <a:xfrm>
            <a:off x="5615407" y="7071005"/>
            <a:ext cx="1773986" cy="2579341"/>
            <a:chOff x="0" y="0"/>
            <a:chExt cx="1773985" cy="2579340"/>
          </a:xfrm>
        </p:grpSpPr>
        <p:grpSp>
          <p:nvGrpSpPr>
            <p:cNvPr id="615" name="Group 75"/>
            <p:cNvGrpSpPr/>
            <p:nvPr/>
          </p:nvGrpSpPr>
          <p:grpSpPr>
            <a:xfrm>
              <a:off x="-1" y="-1"/>
              <a:ext cx="1773987" cy="2579341"/>
              <a:chOff x="0" y="0"/>
              <a:chExt cx="1773985" cy="2579339"/>
            </a:xfrm>
          </p:grpSpPr>
          <p:sp>
            <p:nvSpPr>
              <p:cNvPr id="611" name="Rectangle 77"/>
              <p:cNvSpPr/>
              <p:nvPr/>
            </p:nvSpPr>
            <p:spPr>
              <a:xfrm>
                <a:off x="808201" y="1723214"/>
                <a:ext cx="174468" cy="85612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614" name="Group 78"/>
              <p:cNvGrpSpPr/>
              <p:nvPr/>
            </p:nvGrpSpPr>
            <p:grpSpPr>
              <a:xfrm>
                <a:off x="-1" y="-1"/>
                <a:ext cx="1773987" cy="1771295"/>
                <a:chOff x="0" y="0"/>
                <a:chExt cx="1773985" cy="1771293"/>
              </a:xfrm>
            </p:grpSpPr>
            <p:sp>
              <p:nvSpPr>
                <p:cNvPr id="612" name="Freeform 25"/>
                <p:cNvSpPr/>
                <p:nvPr/>
              </p:nvSpPr>
              <p:spPr>
                <a:xfrm>
                  <a:off x="-1" y="-1"/>
                  <a:ext cx="1773987" cy="1771295"/>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613" name="Freeform 26"/>
                <p:cNvSpPr/>
                <p:nvPr/>
              </p:nvSpPr>
              <p:spPr>
                <a:xfrm>
                  <a:off x="152171" y="152165"/>
                  <a:ext cx="1469643" cy="1471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616" name="TextBox 76"/>
            <p:cNvSpPr txBox="1"/>
            <p:nvPr/>
          </p:nvSpPr>
          <p:spPr>
            <a:xfrm>
              <a:off x="95609" y="605464"/>
              <a:ext cx="1582767" cy="548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3200">
                  <a:latin typeface="Arial"/>
                  <a:ea typeface="Arial"/>
                  <a:cs typeface="Arial"/>
                  <a:sym typeface="Arial"/>
                </a:defRPr>
              </a:lvl1pPr>
            </a:lstStyle>
            <a:p>
              <a:pPr/>
              <a:r>
                <a:t>Goal</a:t>
              </a:r>
            </a:p>
          </p:txBody>
        </p:sp>
      </p:grpSp>
      <p:sp>
        <p:nvSpPr>
          <p:cNvPr id="618" name="新奇な超伝導エレクトロニクス…"/>
          <p:cNvSpPr txBox="1"/>
          <p:nvPr/>
        </p:nvSpPr>
        <p:spPr>
          <a:xfrm>
            <a:off x="7454762" y="7475833"/>
            <a:ext cx="6204792" cy="10541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3000">
                <a:solidFill>
                  <a:srgbClr val="222222"/>
                </a:solidFill>
                <a:latin typeface="Arial"/>
                <a:ea typeface="Arial"/>
                <a:cs typeface="Arial"/>
                <a:sym typeface="Arial"/>
              </a:defRPr>
            </a:pPr>
            <a:r>
              <a:t>新奇な超伝導エレクトロニクス</a:t>
            </a:r>
          </a:p>
          <a:p>
            <a:pPr algn="l" defTabSz="457200">
              <a:defRPr b="1" sz="3000">
                <a:solidFill>
                  <a:srgbClr val="222222"/>
                </a:solidFill>
                <a:latin typeface="Arial"/>
                <a:ea typeface="Arial"/>
                <a:cs typeface="Arial"/>
                <a:sym typeface="Arial"/>
              </a:defRPr>
            </a:pPr>
            <a:r>
              <a:t>制御技術の開拓</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C 0.030604 -0.001410 0.059948 0.016308 0.079340 0.047907 C 0.097122 0.076881 0.104686 0.114660 0.100101 0.151595" origin="layout" pathEditMode="relative">
                                      <p:cBhvr>
                                        <p:cTn id="6" dur="2000" fill="hold"/>
                                        <p:tgtEl>
                                          <p:spTgt spid="609"/>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超伝導体スズへの変換"/>
          <p:cNvSpPr txBox="1"/>
          <p:nvPr/>
        </p:nvSpPr>
        <p:spPr>
          <a:xfrm>
            <a:off x="581558" y="808464"/>
            <a:ext cx="621030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超伝導体スズへの変換</a:t>
            </a:r>
          </a:p>
        </p:txBody>
      </p:sp>
      <p:grpSp>
        <p:nvGrpSpPr>
          <p:cNvPr id="624" name="グループ"/>
          <p:cNvGrpSpPr/>
          <p:nvPr/>
        </p:nvGrpSpPr>
        <p:grpSpPr>
          <a:xfrm>
            <a:off x="594784" y="2832065"/>
            <a:ext cx="4542862" cy="5205182"/>
            <a:chOff x="0" y="0"/>
            <a:chExt cx="4542860" cy="5205180"/>
          </a:xfrm>
        </p:grpSpPr>
        <p:pic>
          <p:nvPicPr>
            <p:cNvPr id="621" name="comparison_selected2.png" descr="comparison_selected2.png"/>
            <p:cNvPicPr>
              <a:picLocks noChangeAspect="1"/>
            </p:cNvPicPr>
            <p:nvPr/>
          </p:nvPicPr>
          <p:blipFill>
            <a:blip r:embed="rId3">
              <a:extLst/>
            </a:blip>
            <a:stretch>
              <a:fillRect/>
            </a:stretch>
          </p:blipFill>
          <p:spPr>
            <a:xfrm>
              <a:off x="0" y="157558"/>
              <a:ext cx="4542861" cy="5047623"/>
            </a:xfrm>
            <a:prstGeom prst="rect">
              <a:avLst/>
            </a:prstGeom>
            <a:ln w="12700" cap="flat">
              <a:noFill/>
              <a:miter lim="400000"/>
            </a:ln>
            <a:effectLst/>
          </p:spPr>
        </p:pic>
        <p:sp>
          <p:nvSpPr>
            <p:cNvPr id="622" name="電流パルス"/>
            <p:cNvSpPr txBox="1"/>
            <p:nvPr/>
          </p:nvSpPr>
          <p:spPr>
            <a:xfrm>
              <a:off x="669949" y="0"/>
              <a:ext cx="2135603" cy="4538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chemeClr val="accent1">
                      <a:hueOff val="114395"/>
                      <a:lumOff val="-24975"/>
                    </a:schemeClr>
                  </a:solidFill>
                  <a:latin typeface="+mn-lt"/>
                  <a:ea typeface="+mn-ea"/>
                  <a:cs typeface="+mn-cs"/>
                  <a:sym typeface="ヒラギノ角ゴ ProN W3"/>
                </a:defRPr>
              </a:lvl1pPr>
            </a:lstStyle>
            <a:p>
              <a:pPr/>
              <a:r>
                <a:t>電流パルス</a:t>
              </a:r>
            </a:p>
          </p:txBody>
        </p:sp>
        <p:sp>
          <p:nvSpPr>
            <p:cNvPr id="623" name="線"/>
            <p:cNvSpPr/>
            <p:nvPr/>
          </p:nvSpPr>
          <p:spPr>
            <a:xfrm>
              <a:off x="1056143" y="578262"/>
              <a:ext cx="1218662" cy="1"/>
            </a:xfrm>
            <a:prstGeom prst="line">
              <a:avLst/>
            </a:prstGeom>
            <a:noFill/>
            <a:ln w="38100" cap="flat">
              <a:solidFill>
                <a:schemeClr val="accent1">
                  <a:hueOff val="114395"/>
                  <a:lumOff val="-24975"/>
                </a:schemeClr>
              </a:solidFill>
              <a:prstDash val="solid"/>
              <a:miter lim="400000"/>
              <a:headEnd type="triangle" w="med" len="med"/>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625" name="四端子接続した半導体スズ試料に、3秒間の電流パルスを印加した"/>
          <p:cNvSpPr txBox="1"/>
          <p:nvPr/>
        </p:nvSpPr>
        <p:spPr>
          <a:xfrm>
            <a:off x="1255643" y="2011415"/>
            <a:ext cx="11359955" cy="5209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000">
                <a:solidFill>
                  <a:srgbClr val="222222"/>
                </a:solidFill>
                <a:latin typeface="Arial"/>
                <a:ea typeface="Arial"/>
                <a:cs typeface="Arial"/>
                <a:sym typeface="Arial"/>
              </a:defRPr>
            </a:lvl1pPr>
          </a:lstStyle>
          <a:p>
            <a:pPr/>
            <a:r>
              <a:t>四端子接続した半導体スズ試料に、3秒間の電流パルスを印加した</a:t>
            </a:r>
          </a:p>
        </p:txBody>
      </p:sp>
      <p:sp>
        <p:nvSpPr>
          <p:cNvPr id="626" name="・温度上昇によりパルス中の…"/>
          <p:cNvSpPr txBox="1"/>
          <p:nvPr/>
        </p:nvSpPr>
        <p:spPr>
          <a:xfrm>
            <a:off x="897328" y="8171276"/>
            <a:ext cx="4149192"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a:solidFill>
                  <a:srgbClr val="222222"/>
                </a:solidFill>
                <a:latin typeface="Arial"/>
                <a:ea typeface="Arial"/>
                <a:cs typeface="Arial"/>
                <a:sym typeface="Arial"/>
              </a:defRPr>
            </a:pPr>
            <a:r>
              <a:t>・温度上昇によりパルス中の</a:t>
            </a:r>
          </a:p>
          <a:p>
            <a:pPr algn="l" defTabSz="457200">
              <a:defRPr>
                <a:solidFill>
                  <a:srgbClr val="222222"/>
                </a:solidFill>
                <a:latin typeface="Arial"/>
                <a:ea typeface="Arial"/>
                <a:cs typeface="Arial"/>
                <a:sym typeface="Arial"/>
              </a:defRPr>
            </a:pPr>
            <a:r>
              <a:t>　抵抗は小さくなる</a:t>
            </a:r>
          </a:p>
        </p:txBody>
      </p:sp>
      <p:grpSp>
        <p:nvGrpSpPr>
          <p:cNvPr id="629" name="グループ"/>
          <p:cNvGrpSpPr/>
          <p:nvPr/>
        </p:nvGrpSpPr>
        <p:grpSpPr>
          <a:xfrm>
            <a:off x="1345580" y="3780047"/>
            <a:ext cx="1492088" cy="3557234"/>
            <a:chOff x="0" y="0"/>
            <a:chExt cx="1492087" cy="3557233"/>
          </a:xfrm>
        </p:grpSpPr>
        <p:sp>
          <p:nvSpPr>
            <p:cNvPr id="627" name="四角形"/>
            <p:cNvSpPr/>
            <p:nvPr/>
          </p:nvSpPr>
          <p:spPr>
            <a:xfrm>
              <a:off x="-1" y="-1"/>
              <a:ext cx="1492089" cy="153012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28" name="四角形"/>
            <p:cNvSpPr/>
            <p:nvPr/>
          </p:nvSpPr>
          <p:spPr>
            <a:xfrm>
              <a:off x="-1" y="2027108"/>
              <a:ext cx="1492089" cy="153012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630" name="円形"/>
          <p:cNvSpPr/>
          <p:nvPr/>
        </p:nvSpPr>
        <p:spPr>
          <a:xfrm>
            <a:off x="5886554" y="3217926"/>
            <a:ext cx="125233" cy="129310"/>
          </a:xfrm>
          <a:prstGeom prst="ellipse">
            <a:avLst/>
          </a:prstGeom>
          <a:solidFill>
            <a:srgbClr val="000000"/>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31" name="パルス加熱"/>
          <p:cNvSpPr txBox="1"/>
          <p:nvPr/>
        </p:nvSpPr>
        <p:spPr>
          <a:xfrm>
            <a:off x="6624657" y="3592526"/>
            <a:ext cx="1218662" cy="3719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1400"/>
            </a:lvl1pPr>
          </a:lstStyle>
          <a:p>
            <a:pPr/>
            <a:r>
              <a:t>パルス加熱</a:t>
            </a:r>
          </a:p>
        </p:txBody>
      </p:sp>
      <p:sp>
        <p:nvSpPr>
          <p:cNvPr id="632" name="パルス加熱・急冷"/>
          <p:cNvSpPr txBox="1"/>
          <p:nvPr/>
        </p:nvSpPr>
        <p:spPr>
          <a:xfrm>
            <a:off x="6624657" y="3593138"/>
            <a:ext cx="1585019" cy="37192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1400"/>
            </a:lvl1pPr>
          </a:lstStyle>
          <a:p>
            <a:pPr/>
            <a:r>
              <a:t>パルス加熱・急冷</a:t>
            </a:r>
          </a:p>
        </p:txBody>
      </p:sp>
      <p:sp>
        <p:nvSpPr>
          <p:cNvPr id="692" name="接続の線"/>
          <p:cNvSpPr/>
          <p:nvPr/>
        </p:nvSpPr>
        <p:spPr>
          <a:xfrm>
            <a:off x="6282712" y="3408302"/>
            <a:ext cx="834839" cy="783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743" y="10880"/>
                  <a:pt x="12943" y="18080"/>
                  <a:pt x="21600" y="21600"/>
                </a:cubicBezTo>
              </a:path>
            </a:pathLst>
          </a:custGeom>
          <a:ln w="12700">
            <a:solidFill>
              <a:srgbClr val="000000"/>
            </a:solidFill>
            <a:miter lim="400000"/>
            <a:tailEnd type="triangle"/>
          </a:ln>
        </p:spPr>
        <p:txBody>
          <a:bodyPr/>
          <a:lstStyle/>
          <a:p>
            <a:pPr/>
          </a:p>
        </p:txBody>
      </p:sp>
      <p:sp>
        <p:nvSpPr>
          <p:cNvPr id="693" name="接続の線"/>
          <p:cNvSpPr/>
          <p:nvPr/>
        </p:nvSpPr>
        <p:spPr>
          <a:xfrm>
            <a:off x="6252999" y="3561489"/>
            <a:ext cx="864552" cy="757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12" y="11063"/>
                  <a:pt x="13112" y="18263"/>
                  <a:pt x="21600" y="21600"/>
                </a:cubicBezTo>
              </a:path>
            </a:pathLst>
          </a:custGeom>
          <a:ln w="12700">
            <a:solidFill>
              <a:srgbClr val="000000"/>
            </a:solidFill>
            <a:miter lim="400000"/>
            <a:headEnd type="triangle"/>
          </a:ln>
        </p:spPr>
        <p:txBody>
          <a:bodyPr/>
          <a:lstStyle/>
          <a:p>
            <a:pPr/>
          </a:p>
        </p:txBody>
      </p:sp>
      <p:grpSp>
        <p:nvGrpSpPr>
          <p:cNvPr id="650" name="グループ"/>
          <p:cNvGrpSpPr/>
          <p:nvPr/>
        </p:nvGrpSpPr>
        <p:grpSpPr>
          <a:xfrm>
            <a:off x="5484774" y="2832065"/>
            <a:ext cx="3354329" cy="2923612"/>
            <a:chOff x="0" y="0"/>
            <a:chExt cx="3354328" cy="2923611"/>
          </a:xfrm>
        </p:grpSpPr>
        <p:grpSp>
          <p:nvGrpSpPr>
            <p:cNvPr id="648" name="グループ"/>
            <p:cNvGrpSpPr/>
            <p:nvPr/>
          </p:nvGrpSpPr>
          <p:grpSpPr>
            <a:xfrm>
              <a:off x="-1" y="-1"/>
              <a:ext cx="3354330" cy="2923613"/>
              <a:chOff x="0" y="0"/>
              <a:chExt cx="3354328" cy="2923611"/>
            </a:xfrm>
          </p:grpSpPr>
          <p:sp>
            <p:nvSpPr>
              <p:cNvPr id="635" name="線"/>
              <p:cNvSpPr/>
              <p:nvPr/>
            </p:nvSpPr>
            <p:spPr>
              <a:xfrm flipV="1">
                <a:off x="1909509" y="1353204"/>
                <a:ext cx="1" cy="1221059"/>
              </a:xfrm>
              <a:prstGeom prst="line">
                <a:avLst/>
              </a:prstGeom>
              <a:noFill/>
              <a:ln w="12700" cap="flat">
                <a:solidFill>
                  <a:srgbClr val="000000"/>
                </a:solidFill>
                <a:custDash>
                  <a:ds d="200000" sp="200000"/>
                </a:custDash>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36" name="線"/>
              <p:cNvSpPr/>
              <p:nvPr/>
            </p:nvSpPr>
            <p:spPr>
              <a:xfrm>
                <a:off x="358408" y="2550380"/>
                <a:ext cx="2605092"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37" name="温度"/>
              <p:cNvSpPr txBox="1"/>
              <p:nvPr/>
            </p:nvSpPr>
            <p:spPr>
              <a:xfrm>
                <a:off x="2364417" y="2500403"/>
                <a:ext cx="989912" cy="4149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latin typeface="+mn-lt"/>
                    <a:ea typeface="+mn-ea"/>
                    <a:cs typeface="+mn-cs"/>
                    <a:sym typeface="ヒラギノ角ゴ ProN W3"/>
                  </a:defRPr>
                </a:lvl1pPr>
              </a:lstStyle>
              <a:p>
                <a:pPr/>
                <a:r>
                  <a:t>温度</a:t>
                </a:r>
              </a:p>
            </p:txBody>
          </p:sp>
          <p:sp>
            <p:nvSpPr>
              <p:cNvPr id="638" name="線"/>
              <p:cNvSpPr/>
              <p:nvPr/>
            </p:nvSpPr>
            <p:spPr>
              <a:xfrm flipV="1">
                <a:off x="419368" y="-1"/>
                <a:ext cx="1" cy="260190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39" name="線"/>
              <p:cNvSpPr/>
              <p:nvPr/>
            </p:nvSpPr>
            <p:spPr>
              <a:xfrm flipV="1">
                <a:off x="1691397" y="2046369"/>
                <a:ext cx="959916" cy="1133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40" name="電気抵抗"/>
              <p:cNvSpPr txBox="1"/>
              <p:nvPr/>
            </p:nvSpPr>
            <p:spPr>
              <a:xfrm rot="16200000">
                <a:off x="-467360" y="467359"/>
                <a:ext cx="1339254" cy="4045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latin typeface="+mn-lt"/>
                    <a:ea typeface="+mn-ea"/>
                    <a:cs typeface="+mn-cs"/>
                    <a:sym typeface="ヒラギノ角ゴ ProN W3"/>
                  </a:defRPr>
                </a:lvl1pPr>
              </a:lstStyle>
              <a:p>
                <a:pPr/>
                <a:r>
                  <a:t>電気抵抗</a:t>
                </a:r>
              </a:p>
            </p:txBody>
          </p:sp>
          <p:sp>
            <p:nvSpPr>
              <p:cNvPr id="694" name="接続の線"/>
              <p:cNvSpPr/>
              <p:nvPr/>
            </p:nvSpPr>
            <p:spPr>
              <a:xfrm>
                <a:off x="2084737" y="1802217"/>
                <a:ext cx="117812" cy="224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334" y="1413"/>
                      <a:pt x="21534" y="8613"/>
                      <a:pt x="21600" y="21600"/>
                    </a:cubicBezTo>
                  </a:path>
                </a:pathLst>
              </a:custGeom>
              <a:noFill/>
              <a:ln w="25400" cap="flat">
                <a:solidFill>
                  <a:srgbClr val="000000"/>
                </a:solidFill>
                <a:prstDash val="solid"/>
                <a:miter lim="400000"/>
              </a:ln>
              <a:effectLst/>
            </p:spPr>
            <p:txBody>
              <a:bodyPr/>
              <a:lstStyle/>
              <a:p>
                <a:pPr/>
              </a:p>
            </p:txBody>
          </p:sp>
          <p:sp>
            <p:nvSpPr>
              <p:cNvPr id="695" name="接続の線"/>
              <p:cNvSpPr/>
              <p:nvPr/>
            </p:nvSpPr>
            <p:spPr>
              <a:xfrm>
                <a:off x="2198935" y="1990999"/>
                <a:ext cx="67096" cy="105840"/>
              </a:xfrm>
              <a:custGeom>
                <a:avLst/>
                <a:gdLst/>
                <a:ahLst/>
                <a:cxnLst>
                  <a:cxn ang="0">
                    <a:pos x="wd2" y="hd2"/>
                  </a:cxn>
                  <a:cxn ang="5400000">
                    <a:pos x="wd2" y="hd2"/>
                  </a:cxn>
                  <a:cxn ang="10800000">
                    <a:pos x="wd2" y="hd2"/>
                  </a:cxn>
                  <a:cxn ang="16200000">
                    <a:pos x="wd2" y="hd2"/>
                  </a:cxn>
                </a:cxnLst>
                <a:rect l="0" t="0" r="r" b="b"/>
                <a:pathLst>
                  <a:path w="21012" h="20090" fill="norm" stroke="1" extrusionOk="0">
                    <a:moveTo>
                      <a:pt x="39" y="0"/>
                    </a:moveTo>
                    <a:cubicBezTo>
                      <a:pt x="-588" y="15000"/>
                      <a:pt x="6403" y="21600"/>
                      <a:pt x="21012" y="19800"/>
                    </a:cubicBezTo>
                  </a:path>
                </a:pathLst>
              </a:custGeom>
              <a:noFill/>
              <a:ln w="25400" cap="flat">
                <a:solidFill>
                  <a:srgbClr val="000000"/>
                </a:solidFill>
                <a:prstDash val="solid"/>
                <a:miter lim="400000"/>
              </a:ln>
              <a:effectLst/>
            </p:spPr>
            <p:txBody>
              <a:bodyPr/>
              <a:lstStyle/>
              <a:p>
                <a:pPr/>
              </a:p>
            </p:txBody>
          </p:sp>
          <p:sp>
            <p:nvSpPr>
              <p:cNvPr id="696" name="接続の線"/>
              <p:cNvSpPr/>
              <p:nvPr/>
            </p:nvSpPr>
            <p:spPr>
              <a:xfrm>
                <a:off x="1123666" y="1383079"/>
                <a:ext cx="327146" cy="544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048" y="5"/>
                      <a:pt x="13248" y="7205"/>
                      <a:pt x="21600" y="21600"/>
                    </a:cubicBezTo>
                  </a:path>
                </a:pathLst>
              </a:custGeom>
              <a:noFill/>
              <a:ln w="25400" cap="flat">
                <a:solidFill>
                  <a:srgbClr val="000000"/>
                </a:solidFill>
                <a:prstDash val="solid"/>
                <a:miter lim="400000"/>
              </a:ln>
              <a:effectLst/>
            </p:spPr>
            <p:txBody>
              <a:bodyPr/>
              <a:lstStyle/>
              <a:p>
                <a:pPr/>
              </a:p>
            </p:txBody>
          </p:sp>
          <p:sp>
            <p:nvSpPr>
              <p:cNvPr id="697" name="接続の線"/>
              <p:cNvSpPr/>
              <p:nvPr/>
            </p:nvSpPr>
            <p:spPr>
              <a:xfrm>
                <a:off x="1450546" y="1925730"/>
                <a:ext cx="250289" cy="234194"/>
              </a:xfrm>
              <a:custGeom>
                <a:avLst/>
                <a:gdLst/>
                <a:ahLst/>
                <a:cxnLst>
                  <a:cxn ang="0">
                    <a:pos x="wd2" y="hd2"/>
                  </a:cxn>
                  <a:cxn ang="5400000">
                    <a:pos x="wd2" y="hd2"/>
                  </a:cxn>
                  <a:cxn ang="10800000">
                    <a:pos x="wd2" y="hd2"/>
                  </a:cxn>
                  <a:cxn ang="16200000">
                    <a:pos x="wd2" y="hd2"/>
                  </a:cxn>
                </a:cxnLst>
                <a:rect l="0" t="0" r="r" b="b"/>
                <a:pathLst>
                  <a:path w="21600" h="20008" fill="norm" stroke="1" extrusionOk="0">
                    <a:moveTo>
                      <a:pt x="0" y="0"/>
                    </a:moveTo>
                    <a:cubicBezTo>
                      <a:pt x="5531" y="15039"/>
                      <a:pt x="12731" y="21600"/>
                      <a:pt x="21600" y="19682"/>
                    </a:cubicBezTo>
                  </a:path>
                </a:pathLst>
              </a:custGeom>
              <a:noFill/>
              <a:ln w="25400" cap="flat">
                <a:solidFill>
                  <a:srgbClr val="000000"/>
                </a:solidFill>
                <a:prstDash val="solid"/>
                <a:miter lim="400000"/>
              </a:ln>
              <a:effectLst/>
            </p:spPr>
            <p:txBody>
              <a:bodyPr/>
              <a:lstStyle/>
              <a:p>
                <a:pPr/>
              </a:p>
            </p:txBody>
          </p:sp>
          <p:sp>
            <p:nvSpPr>
              <p:cNvPr id="698" name="接続の線"/>
              <p:cNvSpPr/>
              <p:nvPr/>
            </p:nvSpPr>
            <p:spPr>
              <a:xfrm>
                <a:off x="413261" y="304622"/>
                <a:ext cx="699385" cy="1040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46" y="9267"/>
                      <a:pt x="11546" y="16467"/>
                      <a:pt x="21600" y="21600"/>
                    </a:cubicBezTo>
                  </a:path>
                </a:pathLst>
              </a:custGeom>
              <a:noFill/>
              <a:ln w="25400" cap="flat">
                <a:solidFill>
                  <a:srgbClr val="000000"/>
                </a:solidFill>
                <a:prstDash val="solid"/>
                <a:miter lim="400000"/>
              </a:ln>
              <a:effectLst/>
            </p:spPr>
            <p:txBody>
              <a:bodyPr/>
              <a:lstStyle/>
              <a:p>
                <a:pPr/>
              </a:p>
            </p:txBody>
          </p:sp>
          <p:sp>
            <p:nvSpPr>
              <p:cNvPr id="646" name="13.2℃"/>
              <p:cNvSpPr txBox="1"/>
              <p:nvPr/>
            </p:nvSpPr>
            <p:spPr>
              <a:xfrm>
                <a:off x="1438612" y="2463543"/>
                <a:ext cx="1042500" cy="4600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000">
                    <a:latin typeface="+mn-lt"/>
                    <a:ea typeface="+mn-ea"/>
                    <a:cs typeface="+mn-cs"/>
                    <a:sym typeface="ヒラギノ角ゴ ProN W3"/>
                  </a:defRPr>
                </a:lvl1pPr>
              </a:lstStyle>
              <a:p>
                <a:pPr/>
                <a:r>
                  <a:t>13.2℃</a:t>
                </a:r>
              </a:p>
            </p:txBody>
          </p:sp>
          <p:sp>
            <p:nvSpPr>
              <p:cNvPr id="699" name="接続の線"/>
              <p:cNvSpPr/>
              <p:nvPr/>
            </p:nvSpPr>
            <p:spPr>
              <a:xfrm>
                <a:off x="1096308" y="1330714"/>
                <a:ext cx="1010592" cy="475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533" y="13175"/>
                      <a:pt x="13733" y="20375"/>
                      <a:pt x="21600" y="21600"/>
                    </a:cubicBezTo>
                  </a:path>
                </a:pathLst>
              </a:custGeom>
              <a:noFill/>
              <a:ln w="25400" cap="flat">
                <a:solidFill>
                  <a:srgbClr val="000000"/>
                </a:solidFill>
                <a:prstDash val="solid"/>
                <a:miter lim="400000"/>
              </a:ln>
              <a:effectLst/>
            </p:spPr>
            <p:txBody>
              <a:bodyPr/>
              <a:lstStyle/>
              <a:p>
                <a:pPr/>
              </a:p>
            </p:txBody>
          </p:sp>
        </p:grpSp>
        <p:sp>
          <p:nvSpPr>
            <p:cNvPr id="649" name="Pulse 1"/>
            <p:cNvSpPr txBox="1"/>
            <p:nvPr/>
          </p:nvSpPr>
          <p:spPr>
            <a:xfrm>
              <a:off x="2082393" y="56861"/>
              <a:ext cx="974205" cy="39809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sz="2000">
                  <a:solidFill>
                    <a:srgbClr val="222222"/>
                  </a:solidFill>
                  <a:latin typeface="Arial"/>
                  <a:ea typeface="Arial"/>
                  <a:cs typeface="Arial"/>
                  <a:sym typeface="Arial"/>
                </a:defRPr>
              </a:lvl1pPr>
            </a:lstStyle>
            <a:p>
              <a:pPr/>
              <a:r>
                <a:t>Pulse 1</a:t>
              </a:r>
            </a:p>
          </p:txBody>
        </p:sp>
      </p:grpSp>
      <p:sp>
        <p:nvSpPr>
          <p:cNvPr id="651" name="・パルス後の抵抗は元に戻る"/>
          <p:cNvSpPr txBox="1"/>
          <p:nvPr/>
        </p:nvSpPr>
        <p:spPr>
          <a:xfrm>
            <a:off x="833960" y="9168906"/>
            <a:ext cx="4064509"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a:solidFill>
                  <a:srgbClr val="222222"/>
                </a:solidFill>
                <a:latin typeface="Arial"/>
                <a:ea typeface="Arial"/>
                <a:cs typeface="Arial"/>
                <a:sym typeface="Arial"/>
              </a:defRPr>
            </a:lvl1pPr>
          </a:lstStyle>
          <a:p>
            <a:pPr/>
            <a:r>
              <a:t>・パルス後の抵抗は元に戻る</a:t>
            </a:r>
          </a:p>
        </p:txBody>
      </p:sp>
      <p:grpSp>
        <p:nvGrpSpPr>
          <p:cNvPr id="658" name="グループ"/>
          <p:cNvGrpSpPr/>
          <p:nvPr/>
        </p:nvGrpSpPr>
        <p:grpSpPr>
          <a:xfrm>
            <a:off x="2813406" y="3734818"/>
            <a:ext cx="2114233" cy="3557234"/>
            <a:chOff x="0" y="0"/>
            <a:chExt cx="2114231" cy="3557233"/>
          </a:xfrm>
        </p:grpSpPr>
        <p:grpSp>
          <p:nvGrpSpPr>
            <p:cNvPr id="654" name="グループ"/>
            <p:cNvGrpSpPr/>
            <p:nvPr/>
          </p:nvGrpSpPr>
          <p:grpSpPr>
            <a:xfrm>
              <a:off x="189028" y="474331"/>
              <a:ext cx="1925204" cy="2699029"/>
              <a:chOff x="0" y="0"/>
              <a:chExt cx="1925203" cy="2699027"/>
            </a:xfrm>
          </p:grpSpPr>
          <p:sp>
            <p:nvSpPr>
              <p:cNvPr id="652" name="四角形"/>
              <p:cNvSpPr/>
              <p:nvPr/>
            </p:nvSpPr>
            <p:spPr>
              <a:xfrm>
                <a:off x="0" y="0"/>
                <a:ext cx="1925204" cy="110102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53" name="四角形"/>
              <p:cNvSpPr/>
              <p:nvPr/>
            </p:nvSpPr>
            <p:spPr>
              <a:xfrm>
                <a:off x="0" y="1598005"/>
                <a:ext cx="1925204" cy="110102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657" name="グループ"/>
            <p:cNvGrpSpPr/>
            <p:nvPr/>
          </p:nvGrpSpPr>
          <p:grpSpPr>
            <a:xfrm>
              <a:off x="0" y="-1"/>
              <a:ext cx="547351" cy="3557235"/>
              <a:chOff x="0" y="0"/>
              <a:chExt cx="547350" cy="3557233"/>
            </a:xfrm>
          </p:grpSpPr>
          <p:sp>
            <p:nvSpPr>
              <p:cNvPr id="655" name="四角形"/>
              <p:cNvSpPr/>
              <p:nvPr/>
            </p:nvSpPr>
            <p:spPr>
              <a:xfrm>
                <a:off x="-1" y="-1"/>
                <a:ext cx="547352" cy="153012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56" name="四角形"/>
              <p:cNvSpPr/>
              <p:nvPr/>
            </p:nvSpPr>
            <p:spPr>
              <a:xfrm>
                <a:off x="-1" y="2027108"/>
                <a:ext cx="547352" cy="153012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sp>
        <p:nvSpPr>
          <p:cNvPr id="659" name="四角形"/>
          <p:cNvSpPr/>
          <p:nvPr/>
        </p:nvSpPr>
        <p:spPr>
          <a:xfrm>
            <a:off x="1650928" y="3585675"/>
            <a:ext cx="1218662" cy="3855520"/>
          </a:xfrm>
          <a:prstGeom prst="rect">
            <a:avLst/>
          </a:prstGeom>
          <a:solidFill>
            <a:schemeClr val="accent1">
              <a:lumOff val="-13575"/>
              <a:alpha val="4746"/>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60" name="試料の模式図"/>
          <p:cNvSpPr txBox="1"/>
          <p:nvPr/>
        </p:nvSpPr>
        <p:spPr>
          <a:xfrm>
            <a:off x="9878666" y="8046526"/>
            <a:ext cx="2935244" cy="5209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defRPr sz="2500">
                <a:solidFill>
                  <a:srgbClr val="222222"/>
                </a:solidFill>
                <a:latin typeface="Arial"/>
                <a:ea typeface="Arial"/>
                <a:cs typeface="Arial"/>
                <a:sym typeface="Arial"/>
              </a:defRPr>
            </a:lvl1pPr>
          </a:lstStyle>
          <a:p>
            <a:pPr/>
            <a:r>
              <a:t>試料の模式図</a:t>
            </a:r>
          </a:p>
        </p:txBody>
      </p:sp>
      <p:pic>
        <p:nvPicPr>
          <p:cNvPr id="661" name="グループ" descr="グループ"/>
          <p:cNvPicPr>
            <a:picLocks noChangeAspect="1"/>
          </p:cNvPicPr>
          <p:nvPr/>
        </p:nvPicPr>
        <p:blipFill>
          <a:blip r:embed="rId4">
            <a:extLst/>
          </a:blip>
          <a:srcRect l="0" t="17128" r="0" b="38778"/>
          <a:stretch>
            <a:fillRect/>
          </a:stretch>
        </p:blipFill>
        <p:spPr>
          <a:xfrm>
            <a:off x="9388490" y="5008042"/>
            <a:ext cx="3632653" cy="1482189"/>
          </a:xfrm>
          <a:prstGeom prst="rect">
            <a:avLst/>
          </a:prstGeom>
          <a:ln w="12700">
            <a:miter lim="400000"/>
          </a:ln>
        </p:spPr>
      </p:pic>
      <p:grpSp>
        <p:nvGrpSpPr>
          <p:cNvPr id="664" name="グループ"/>
          <p:cNvGrpSpPr/>
          <p:nvPr/>
        </p:nvGrpSpPr>
        <p:grpSpPr>
          <a:xfrm>
            <a:off x="10014232" y="6116650"/>
            <a:ext cx="1854486" cy="1"/>
            <a:chOff x="0" y="0"/>
            <a:chExt cx="1854485" cy="0"/>
          </a:xfrm>
        </p:grpSpPr>
        <p:sp>
          <p:nvSpPr>
            <p:cNvPr id="662" name="線"/>
            <p:cNvSpPr/>
            <p:nvPr/>
          </p:nvSpPr>
          <p:spPr>
            <a:xfrm>
              <a:off x="0" y="0"/>
              <a:ext cx="1218661"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63" name="線"/>
            <p:cNvSpPr/>
            <p:nvPr/>
          </p:nvSpPr>
          <p:spPr>
            <a:xfrm>
              <a:off x="889000" y="0"/>
              <a:ext cx="965486"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667" name="グループ"/>
          <p:cNvGrpSpPr/>
          <p:nvPr/>
        </p:nvGrpSpPr>
        <p:grpSpPr>
          <a:xfrm rot="16200000">
            <a:off x="11380385" y="5660236"/>
            <a:ext cx="1019443" cy="1"/>
            <a:chOff x="0" y="0"/>
            <a:chExt cx="1019442" cy="0"/>
          </a:xfrm>
        </p:grpSpPr>
        <p:sp>
          <p:nvSpPr>
            <p:cNvPr id="665" name="線"/>
            <p:cNvSpPr/>
            <p:nvPr/>
          </p:nvSpPr>
          <p:spPr>
            <a:xfrm>
              <a:off x="0" y="0"/>
              <a:ext cx="795568"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66" name="線"/>
            <p:cNvSpPr/>
            <p:nvPr/>
          </p:nvSpPr>
          <p:spPr>
            <a:xfrm>
              <a:off x="488698" y="0"/>
              <a:ext cx="530745"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670" name="グループ"/>
          <p:cNvGrpSpPr/>
          <p:nvPr/>
        </p:nvGrpSpPr>
        <p:grpSpPr>
          <a:xfrm rot="5400000">
            <a:off x="9482650" y="5660236"/>
            <a:ext cx="1019444" cy="1"/>
            <a:chOff x="0" y="0"/>
            <a:chExt cx="1019442" cy="0"/>
          </a:xfrm>
        </p:grpSpPr>
        <p:sp>
          <p:nvSpPr>
            <p:cNvPr id="668" name="線"/>
            <p:cNvSpPr/>
            <p:nvPr/>
          </p:nvSpPr>
          <p:spPr>
            <a:xfrm>
              <a:off x="0" y="0"/>
              <a:ext cx="795568"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69" name="線"/>
            <p:cNvSpPr/>
            <p:nvPr/>
          </p:nvSpPr>
          <p:spPr>
            <a:xfrm>
              <a:off x="488698" y="0"/>
              <a:ext cx="530745"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674" name="グループ"/>
          <p:cNvGrpSpPr/>
          <p:nvPr/>
        </p:nvGrpSpPr>
        <p:grpSpPr>
          <a:xfrm>
            <a:off x="9597810" y="5559312"/>
            <a:ext cx="792289" cy="1051217"/>
            <a:chOff x="16351" y="0"/>
            <a:chExt cx="792287" cy="1051215"/>
          </a:xfrm>
        </p:grpSpPr>
        <p:sp>
          <p:nvSpPr>
            <p:cNvPr id="671" name="星形"/>
            <p:cNvSpPr/>
            <p:nvPr/>
          </p:nvSpPr>
          <p:spPr>
            <a:xfrm>
              <a:off x="16351" y="345706"/>
              <a:ext cx="635473" cy="415864"/>
            </a:xfrm>
            <a:prstGeom prst="star5">
              <a:avLst>
                <a:gd name="adj" fmla="val 19100"/>
                <a:gd name="hf" fmla="val 105146"/>
                <a:gd name="vf" fmla="val 110557"/>
              </a:avLst>
            </a:prstGeom>
            <a:solidFill>
              <a:srgbClr val="FF26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72" name="星形"/>
            <p:cNvSpPr/>
            <p:nvPr/>
          </p:nvSpPr>
          <p:spPr>
            <a:xfrm>
              <a:off x="203933" y="450121"/>
              <a:ext cx="510747" cy="601095"/>
            </a:xfrm>
            <a:prstGeom prst="star5">
              <a:avLst>
                <a:gd name="adj" fmla="val 19100"/>
                <a:gd name="hf" fmla="val 105146"/>
                <a:gd name="vf" fmla="val 110557"/>
              </a:avLst>
            </a:prstGeom>
            <a:solidFill>
              <a:srgbClr val="FFFB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73" name="星形"/>
            <p:cNvSpPr/>
            <p:nvPr/>
          </p:nvSpPr>
          <p:spPr>
            <a:xfrm>
              <a:off x="296232" y="0"/>
              <a:ext cx="512408" cy="705613"/>
            </a:xfrm>
            <a:prstGeom prst="star5">
              <a:avLst>
                <a:gd name="adj" fmla="val 19100"/>
                <a:gd name="hf" fmla="val 105146"/>
                <a:gd name="vf" fmla="val 110557"/>
              </a:avLst>
            </a:prstGeom>
            <a:solidFill>
              <a:schemeClr val="accent4">
                <a:hueOff val="-1081314"/>
                <a:satOff val="4338"/>
                <a:lumOff val="-8931"/>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678" name="グループ"/>
          <p:cNvGrpSpPr/>
          <p:nvPr/>
        </p:nvGrpSpPr>
        <p:grpSpPr>
          <a:xfrm>
            <a:off x="11470639" y="5559312"/>
            <a:ext cx="792289" cy="1051217"/>
            <a:chOff x="16351" y="0"/>
            <a:chExt cx="792287" cy="1051215"/>
          </a:xfrm>
        </p:grpSpPr>
        <p:sp>
          <p:nvSpPr>
            <p:cNvPr id="675" name="星形"/>
            <p:cNvSpPr/>
            <p:nvPr/>
          </p:nvSpPr>
          <p:spPr>
            <a:xfrm>
              <a:off x="16351" y="345706"/>
              <a:ext cx="635473" cy="415864"/>
            </a:xfrm>
            <a:prstGeom prst="star5">
              <a:avLst>
                <a:gd name="adj" fmla="val 19100"/>
                <a:gd name="hf" fmla="val 105146"/>
                <a:gd name="vf" fmla="val 110557"/>
              </a:avLst>
            </a:prstGeom>
            <a:solidFill>
              <a:srgbClr val="FF26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76" name="星形"/>
            <p:cNvSpPr/>
            <p:nvPr/>
          </p:nvSpPr>
          <p:spPr>
            <a:xfrm>
              <a:off x="203933" y="450121"/>
              <a:ext cx="510747" cy="601095"/>
            </a:xfrm>
            <a:prstGeom prst="star5">
              <a:avLst>
                <a:gd name="adj" fmla="val 19100"/>
                <a:gd name="hf" fmla="val 105146"/>
                <a:gd name="vf" fmla="val 110557"/>
              </a:avLst>
            </a:prstGeom>
            <a:solidFill>
              <a:srgbClr val="FFFB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77" name="星形"/>
            <p:cNvSpPr/>
            <p:nvPr/>
          </p:nvSpPr>
          <p:spPr>
            <a:xfrm>
              <a:off x="296232" y="0"/>
              <a:ext cx="512408" cy="705613"/>
            </a:xfrm>
            <a:prstGeom prst="star5">
              <a:avLst>
                <a:gd name="adj" fmla="val 19100"/>
                <a:gd name="hf" fmla="val 105146"/>
                <a:gd name="vf" fmla="val 110557"/>
              </a:avLst>
            </a:prstGeom>
            <a:solidFill>
              <a:schemeClr val="accent4">
                <a:hueOff val="-1081314"/>
                <a:satOff val="4338"/>
                <a:lumOff val="-8931"/>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679" name="ジュール発熱"/>
          <p:cNvSpPr txBox="1"/>
          <p:nvPr/>
        </p:nvSpPr>
        <p:spPr>
          <a:xfrm>
            <a:off x="8279916" y="6380104"/>
            <a:ext cx="1492088" cy="93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defRPr b="1">
                <a:solidFill>
                  <a:schemeClr val="accent5">
                    <a:hueOff val="-82419"/>
                    <a:satOff val="-9513"/>
                    <a:lumOff val="-16343"/>
                  </a:schemeClr>
                </a:solidFill>
                <a:latin typeface="Arial"/>
                <a:ea typeface="Arial"/>
                <a:cs typeface="Arial"/>
                <a:sym typeface="Arial"/>
              </a:defRPr>
            </a:lvl1pPr>
          </a:lstStyle>
          <a:p>
            <a:pPr/>
            <a:r>
              <a:t>ジュール発熱</a:t>
            </a:r>
          </a:p>
        </p:txBody>
      </p:sp>
      <p:grpSp>
        <p:nvGrpSpPr>
          <p:cNvPr id="687" name="グループ"/>
          <p:cNvGrpSpPr/>
          <p:nvPr/>
        </p:nvGrpSpPr>
        <p:grpSpPr>
          <a:xfrm>
            <a:off x="9435391" y="3928090"/>
            <a:ext cx="3012167" cy="711200"/>
            <a:chOff x="0" y="0"/>
            <a:chExt cx="3012165" cy="711199"/>
          </a:xfrm>
        </p:grpSpPr>
        <p:sp>
          <p:nvSpPr>
            <p:cNvPr id="680" name="電流パルス"/>
            <p:cNvSpPr txBox="1"/>
            <p:nvPr/>
          </p:nvSpPr>
          <p:spPr>
            <a:xfrm>
              <a:off x="0" y="95131"/>
              <a:ext cx="1637632" cy="520937"/>
            </a:xfrm>
            <a:prstGeom prst="rect">
              <a:avLst/>
            </a:prstGeom>
            <a:noFill/>
            <a:ln w="50800" cap="flat">
              <a:solidFill>
                <a:schemeClr val="accent1">
                  <a:lumOff val="-13575"/>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2200">
                  <a:solidFill>
                    <a:srgbClr val="222222"/>
                  </a:solidFill>
                  <a:latin typeface="Arial"/>
                  <a:ea typeface="Arial"/>
                  <a:cs typeface="Arial"/>
                  <a:sym typeface="Arial"/>
                </a:defRPr>
              </a:lvl1pPr>
            </a:lstStyle>
            <a:p>
              <a:pPr/>
              <a:r>
                <a:t>電流パルス</a:t>
              </a:r>
            </a:p>
          </p:txBody>
        </p:sp>
        <p:grpSp>
          <p:nvGrpSpPr>
            <p:cNvPr id="686" name="グループ"/>
            <p:cNvGrpSpPr/>
            <p:nvPr/>
          </p:nvGrpSpPr>
          <p:grpSpPr>
            <a:xfrm>
              <a:off x="1793505" y="0"/>
              <a:ext cx="1218661" cy="711200"/>
              <a:chOff x="0" y="0"/>
              <a:chExt cx="1218660" cy="711199"/>
            </a:xfrm>
          </p:grpSpPr>
          <p:sp>
            <p:nvSpPr>
              <p:cNvPr id="681" name="線"/>
              <p:cNvSpPr/>
              <p:nvPr/>
            </p:nvSpPr>
            <p:spPr>
              <a:xfrm>
                <a:off x="0" y="690300"/>
                <a:ext cx="39783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82" name="線"/>
              <p:cNvSpPr/>
              <p:nvPr/>
            </p:nvSpPr>
            <p:spPr>
              <a:xfrm>
                <a:off x="820822" y="690300"/>
                <a:ext cx="39783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83" name="線"/>
              <p:cNvSpPr/>
              <p:nvPr/>
            </p:nvSpPr>
            <p:spPr>
              <a:xfrm>
                <a:off x="410411" y="21534"/>
                <a:ext cx="39784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84" name="線"/>
              <p:cNvSpPr/>
              <p:nvPr/>
            </p:nvSpPr>
            <p:spPr>
              <a:xfrm flipV="1">
                <a:off x="820822"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685" name="線"/>
              <p:cNvSpPr/>
              <p:nvPr/>
            </p:nvSpPr>
            <p:spPr>
              <a:xfrm flipV="1">
                <a:off x="410410"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sp>
        <p:nvSpPr>
          <p:cNvPr id="688" name="熱浴は25K"/>
          <p:cNvSpPr txBox="1"/>
          <p:nvPr/>
        </p:nvSpPr>
        <p:spPr>
          <a:xfrm>
            <a:off x="11379349" y="7595734"/>
            <a:ext cx="2935244" cy="5209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defRPr sz="2000">
                <a:solidFill>
                  <a:srgbClr val="222222"/>
                </a:solidFill>
                <a:latin typeface="Arial"/>
                <a:ea typeface="Arial"/>
                <a:cs typeface="Arial"/>
                <a:sym typeface="Arial"/>
              </a:defRPr>
            </a:lvl1pPr>
          </a:lstStyle>
          <a:p>
            <a:pPr/>
            <a:r>
              <a:t>熱浴は25K</a:t>
            </a:r>
          </a:p>
        </p:txBody>
      </p:sp>
      <p:sp>
        <p:nvSpPr>
          <p:cNvPr id="689" name="線"/>
          <p:cNvSpPr/>
          <p:nvPr/>
        </p:nvSpPr>
        <p:spPr>
          <a:xfrm flipV="1">
            <a:off x="10465701" y="6197373"/>
            <a:ext cx="1478231" cy="1094410"/>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90" name="線"/>
          <p:cNvSpPr/>
          <p:nvPr/>
        </p:nvSpPr>
        <p:spPr>
          <a:xfrm flipH="1" flipV="1">
            <a:off x="10016364" y="6231003"/>
            <a:ext cx="197884" cy="1013547"/>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691" name="大きな接触抵抗"/>
          <p:cNvSpPr txBox="1"/>
          <p:nvPr/>
        </p:nvSpPr>
        <p:spPr>
          <a:xfrm>
            <a:off x="9307678" y="7273597"/>
            <a:ext cx="2935244" cy="5209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defRPr sz="2000">
                <a:solidFill>
                  <a:srgbClr val="222222"/>
                </a:solidFill>
                <a:latin typeface="Arial"/>
                <a:ea typeface="Arial"/>
                <a:cs typeface="Arial"/>
                <a:sym typeface="Arial"/>
              </a:defRPr>
            </a:lvl1pPr>
          </a:lstStyle>
          <a:p>
            <a:pPr/>
            <a:r>
              <a:t>大きな接触抵抗</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1" presetID="22" grpId="2" fill="hold">
                                  <p:stCondLst>
                                    <p:cond delay="0"/>
                                  </p:stCondLst>
                                  <p:iterate type="el" backwards="0">
                                    <p:tmAbs val="0"/>
                                  </p:iterate>
                                  <p:childTnLst>
                                    <p:set>
                                      <p:cBhvr>
                                        <p:cTn id="9" fill="hold"/>
                                        <p:tgtEl>
                                          <p:spTgt spid="670"/>
                                        </p:tgtEl>
                                        <p:attrNameLst>
                                          <p:attrName>style.visibility</p:attrName>
                                        </p:attrNameLst>
                                      </p:cBhvr>
                                      <p:to>
                                        <p:strVal val="visible"/>
                                      </p:to>
                                    </p:set>
                                    <p:animEffect filter="wipe(up)" transition="in">
                                      <p:cBhvr>
                                        <p:cTn id="10" dur="200"/>
                                        <p:tgtEl>
                                          <p:spTgt spid="670"/>
                                        </p:tgtEl>
                                      </p:cBhvr>
                                    </p:animEffect>
                                  </p:childTnLst>
                                </p:cTn>
                              </p:par>
                            </p:childTnLst>
                          </p:cTn>
                        </p:par>
                        <p:par>
                          <p:cTn id="11" fill="hold">
                            <p:stCondLst>
                              <p:cond delay="200"/>
                            </p:stCondLst>
                            <p:childTnLst>
                              <p:par>
                                <p:cTn id="12" presetClass="entr" nodeType="afterEffect" presetSubtype="8" presetID="22" grpId="3" fill="hold">
                                  <p:stCondLst>
                                    <p:cond delay="0"/>
                                  </p:stCondLst>
                                  <p:iterate type="el" backwards="0">
                                    <p:tmAbs val="0"/>
                                  </p:iterate>
                                  <p:childTnLst>
                                    <p:set>
                                      <p:cBhvr>
                                        <p:cTn id="13" fill="hold"/>
                                        <p:tgtEl>
                                          <p:spTgt spid="664"/>
                                        </p:tgtEl>
                                        <p:attrNameLst>
                                          <p:attrName>style.visibility</p:attrName>
                                        </p:attrNameLst>
                                      </p:cBhvr>
                                      <p:to>
                                        <p:strVal val="visible"/>
                                      </p:to>
                                    </p:set>
                                    <p:animEffect filter="wipe(left)" transition="in">
                                      <p:cBhvr>
                                        <p:cTn id="14" dur="200"/>
                                        <p:tgtEl>
                                          <p:spTgt spid="664"/>
                                        </p:tgtEl>
                                      </p:cBhvr>
                                    </p:animEffect>
                                  </p:childTnLst>
                                </p:cTn>
                              </p:par>
                            </p:childTnLst>
                          </p:cTn>
                        </p:par>
                        <p:par>
                          <p:cTn id="15" fill="hold">
                            <p:stCondLst>
                              <p:cond delay="400"/>
                            </p:stCondLst>
                            <p:childTnLst>
                              <p:par>
                                <p:cTn id="16" presetClass="entr" nodeType="afterEffect" presetSubtype="4" presetID="22" grpId="4" fill="hold">
                                  <p:stCondLst>
                                    <p:cond delay="0"/>
                                  </p:stCondLst>
                                  <p:iterate type="el" backwards="0">
                                    <p:tmAbs val="0"/>
                                  </p:iterate>
                                  <p:childTnLst>
                                    <p:set>
                                      <p:cBhvr>
                                        <p:cTn id="17" fill="hold"/>
                                        <p:tgtEl>
                                          <p:spTgt spid="667"/>
                                        </p:tgtEl>
                                        <p:attrNameLst>
                                          <p:attrName>style.visibility</p:attrName>
                                        </p:attrNameLst>
                                      </p:cBhvr>
                                      <p:to>
                                        <p:strVal val="visible"/>
                                      </p:to>
                                    </p:set>
                                    <p:animEffect filter="wipe(down)" transition="in">
                                      <p:cBhvr>
                                        <p:cTn id="18" dur="200"/>
                                        <p:tgtEl>
                                          <p:spTgt spid="667"/>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74"/>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6" fill="hold">
                                  <p:stCondLst>
                                    <p:cond delay="0"/>
                                  </p:stCondLst>
                                  <p:iterate type="el" backwards="0">
                                    <p:tmAbs val="0"/>
                                  </p:iterate>
                                  <p:childTnLst>
                                    <p:set>
                                      <p:cBhvr>
                                        <p:cTn id="25" fill="hold"/>
                                        <p:tgtEl>
                                          <p:spTgt spid="678"/>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679"/>
                                        </p:tgtEl>
                                        <p:attrNameLst>
                                          <p:attrName>style.visibility</p:attrName>
                                        </p:attrNameLst>
                                      </p:cBhvr>
                                      <p:to>
                                        <p:strVal val="visible"/>
                                      </p:to>
                                    </p:set>
                                  </p:childTnLst>
                                </p:cTn>
                              </p:par>
                            </p:childTnLst>
                          </p:cTn>
                        </p:par>
                        <p:par>
                          <p:cTn id="29" fill="hold">
                            <p:stCondLst>
                              <p:cond delay="0"/>
                            </p:stCondLst>
                            <p:childTnLst>
                              <p:par>
                                <p:cTn id="30" presetClass="emph" nodeType="afterEffect" presetSubtype="0" presetID="32" grpId="8" repeatCount="2000" fill="hold">
                                  <p:stCondLst>
                                    <p:cond delay="0"/>
                                  </p:stCondLst>
                                  <p:childTnLst>
                                    <p:animRot by="300000">
                                      <p:cBhvr>
                                        <p:cTn id="31" dur="50" fill="hold">
                                          <p:stCondLst>
                                            <p:cond delay="0"/>
                                          </p:stCondLst>
                                        </p:cTn>
                                        <p:tgtEl>
                                          <p:spTgt spid="674"/>
                                        </p:tgtEl>
                                        <p:attrNameLst>
                                          <p:attrName>r</p:attrName>
                                        </p:attrNameLst>
                                      </p:cBhvr>
                                    </p:animRot>
                                    <p:animRot by="-600000">
                                      <p:cBhvr>
                                        <p:cTn id="32" dur="100" fill="hold">
                                          <p:stCondLst>
                                            <p:cond delay="100"/>
                                          </p:stCondLst>
                                        </p:cTn>
                                        <p:tgtEl>
                                          <p:spTgt spid="674"/>
                                        </p:tgtEl>
                                        <p:attrNameLst>
                                          <p:attrName>r</p:attrName>
                                        </p:attrNameLst>
                                      </p:cBhvr>
                                    </p:animRot>
                                    <p:animRot by="600000">
                                      <p:cBhvr>
                                        <p:cTn id="33" dur="100" fill="hold">
                                          <p:stCondLst>
                                            <p:cond delay="200"/>
                                          </p:stCondLst>
                                        </p:cTn>
                                        <p:tgtEl>
                                          <p:spTgt spid="674"/>
                                        </p:tgtEl>
                                        <p:attrNameLst>
                                          <p:attrName>r</p:attrName>
                                        </p:attrNameLst>
                                      </p:cBhvr>
                                    </p:animRot>
                                    <p:animRot by="-600000">
                                      <p:cBhvr>
                                        <p:cTn id="34" dur="100" fill="hold">
                                          <p:stCondLst>
                                            <p:cond delay="300"/>
                                          </p:stCondLst>
                                        </p:cTn>
                                        <p:tgtEl>
                                          <p:spTgt spid="674"/>
                                        </p:tgtEl>
                                        <p:attrNameLst>
                                          <p:attrName>r</p:attrName>
                                        </p:attrNameLst>
                                      </p:cBhvr>
                                    </p:animRot>
                                    <p:animRot by="300000">
                                      <p:cBhvr>
                                        <p:cTn id="35" dur="100" fill="hold">
                                          <p:stCondLst>
                                            <p:cond delay="400"/>
                                          </p:stCondLst>
                                        </p:cTn>
                                        <p:tgtEl>
                                          <p:spTgt spid="674"/>
                                        </p:tgtEl>
                                        <p:attrNameLst>
                                          <p:attrName>r</p:attrName>
                                        </p:attrNameLst>
                                      </p:cBhvr>
                                    </p:animRot>
                                  </p:childTnLst>
                                </p:cTn>
                              </p:par>
                            </p:childTnLst>
                          </p:cTn>
                        </p:par>
                        <p:par>
                          <p:cTn id="36" fill="hold">
                            <p:stCondLst>
                              <p:cond delay="0"/>
                            </p:stCondLst>
                            <p:childTnLst>
                              <p:par>
                                <p:cTn id="37" presetClass="emph" nodeType="withEffect" presetSubtype="0" presetID="32" grpId="9" repeatCount="2000" fill="hold">
                                  <p:stCondLst>
                                    <p:cond delay="0"/>
                                  </p:stCondLst>
                                  <p:childTnLst>
                                    <p:animRot by="300000">
                                      <p:cBhvr>
                                        <p:cTn id="38" dur="50" fill="hold">
                                          <p:stCondLst>
                                            <p:cond delay="0"/>
                                          </p:stCondLst>
                                        </p:cTn>
                                        <p:tgtEl>
                                          <p:spTgt spid="678"/>
                                        </p:tgtEl>
                                        <p:attrNameLst>
                                          <p:attrName>r</p:attrName>
                                        </p:attrNameLst>
                                      </p:cBhvr>
                                    </p:animRot>
                                    <p:animRot by="-600000">
                                      <p:cBhvr>
                                        <p:cTn id="39" dur="100" fill="hold">
                                          <p:stCondLst>
                                            <p:cond delay="100"/>
                                          </p:stCondLst>
                                        </p:cTn>
                                        <p:tgtEl>
                                          <p:spTgt spid="678"/>
                                        </p:tgtEl>
                                        <p:attrNameLst>
                                          <p:attrName>r</p:attrName>
                                        </p:attrNameLst>
                                      </p:cBhvr>
                                    </p:animRot>
                                    <p:animRot by="600000">
                                      <p:cBhvr>
                                        <p:cTn id="40" dur="100" fill="hold">
                                          <p:stCondLst>
                                            <p:cond delay="200"/>
                                          </p:stCondLst>
                                        </p:cTn>
                                        <p:tgtEl>
                                          <p:spTgt spid="678"/>
                                        </p:tgtEl>
                                        <p:attrNameLst>
                                          <p:attrName>r</p:attrName>
                                        </p:attrNameLst>
                                      </p:cBhvr>
                                    </p:animRot>
                                    <p:animRot by="-600000">
                                      <p:cBhvr>
                                        <p:cTn id="41" dur="100" fill="hold">
                                          <p:stCondLst>
                                            <p:cond delay="300"/>
                                          </p:stCondLst>
                                        </p:cTn>
                                        <p:tgtEl>
                                          <p:spTgt spid="678"/>
                                        </p:tgtEl>
                                        <p:attrNameLst>
                                          <p:attrName>r</p:attrName>
                                        </p:attrNameLst>
                                      </p:cBhvr>
                                    </p:animRot>
                                    <p:animRot by="300000">
                                      <p:cBhvr>
                                        <p:cTn id="42" dur="100" fill="hold">
                                          <p:stCondLst>
                                            <p:cond delay="400"/>
                                          </p:stCondLst>
                                        </p:cTn>
                                        <p:tgtEl>
                                          <p:spTgt spid="678"/>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Class="exit" nodeType="clickEffect" presetSubtype="0" presetID="1" grpId="10" fill="hold">
                                  <p:stCondLst>
                                    <p:cond delay="0"/>
                                  </p:stCondLst>
                                  <p:iterate type="el" backwards="0">
                                    <p:tmAbs val="0"/>
                                  </p:iterate>
                                  <p:childTnLst>
                                    <p:set>
                                      <p:cBhvr>
                                        <p:cTn id="46" fill="hold">
                                          <p:stCondLst>
                                            <p:cond delay="0"/>
                                          </p:stCondLst>
                                        </p:cTn>
                                        <p:tgtEl>
                                          <p:spTgt spid="674"/>
                                        </p:tgtEl>
                                        <p:attrNameLst>
                                          <p:attrName>style.visibility</p:attrName>
                                        </p:attrNameLst>
                                      </p:cBhvr>
                                      <p:to>
                                        <p:strVal val="hidden"/>
                                      </p:to>
                                    </p:set>
                                  </p:childTnLst>
                                </p:cTn>
                              </p:par>
                            </p:childTnLst>
                          </p:cTn>
                        </p:par>
                        <p:par>
                          <p:cTn id="47" fill="hold">
                            <p:stCondLst>
                              <p:cond delay="0"/>
                            </p:stCondLst>
                            <p:childTnLst>
                              <p:par>
                                <p:cTn id="48" presetClass="exit" nodeType="afterEffect" presetSubtype="0" presetID="1" grpId="11" fill="hold">
                                  <p:stCondLst>
                                    <p:cond delay="0"/>
                                  </p:stCondLst>
                                  <p:iterate type="el" backwards="0">
                                    <p:tmAbs val="0"/>
                                  </p:iterate>
                                  <p:childTnLst>
                                    <p:set>
                                      <p:cBhvr>
                                        <p:cTn id="49" fill="hold">
                                          <p:stCondLst>
                                            <p:cond delay="0"/>
                                          </p:stCondLst>
                                        </p:cTn>
                                        <p:tgtEl>
                                          <p:spTgt spid="678"/>
                                        </p:tgtEl>
                                        <p:attrNameLst>
                                          <p:attrName>style.visibility</p:attrName>
                                        </p:attrNameLst>
                                      </p:cBhvr>
                                      <p:to>
                                        <p:strVal val="hidden"/>
                                      </p:to>
                                    </p:set>
                                  </p:childTnLst>
                                </p:cTn>
                              </p:par>
                            </p:childTnLst>
                          </p:cTn>
                        </p:par>
                        <p:par>
                          <p:cTn id="50" fill="hold">
                            <p:stCondLst>
                              <p:cond delay="0"/>
                            </p:stCondLst>
                            <p:childTnLst>
                              <p:par>
                                <p:cTn id="51" presetClass="exit" nodeType="afterEffect" presetSubtype="0" presetID="1" grpId="12" fill="hold">
                                  <p:stCondLst>
                                    <p:cond delay="0"/>
                                  </p:stCondLst>
                                  <p:iterate type="el" backwards="0">
                                    <p:tmAbs val="0"/>
                                  </p:iterate>
                                  <p:childTnLst>
                                    <p:set>
                                      <p:cBhvr>
                                        <p:cTn id="52" fill="hold">
                                          <p:stCondLst>
                                            <p:cond delay="0"/>
                                          </p:stCondLst>
                                        </p:cTn>
                                        <p:tgtEl>
                                          <p:spTgt spid="670"/>
                                        </p:tgtEl>
                                        <p:attrNameLst>
                                          <p:attrName>style.visibility</p:attrName>
                                        </p:attrNameLst>
                                      </p:cBhvr>
                                      <p:to>
                                        <p:strVal val="hidden"/>
                                      </p:to>
                                    </p:set>
                                  </p:childTnLst>
                                </p:cTn>
                              </p:par>
                            </p:childTnLst>
                          </p:cTn>
                        </p:par>
                        <p:par>
                          <p:cTn id="53" fill="hold">
                            <p:stCondLst>
                              <p:cond delay="0"/>
                            </p:stCondLst>
                            <p:childTnLst>
                              <p:par>
                                <p:cTn id="54" presetClass="exit" nodeType="afterEffect" presetSubtype="0" presetID="1" grpId="13" fill="hold">
                                  <p:stCondLst>
                                    <p:cond delay="0"/>
                                  </p:stCondLst>
                                  <p:iterate type="el" backwards="0">
                                    <p:tmAbs val="0"/>
                                  </p:iterate>
                                  <p:childTnLst>
                                    <p:set>
                                      <p:cBhvr>
                                        <p:cTn id="55" fill="hold">
                                          <p:stCondLst>
                                            <p:cond delay="0"/>
                                          </p:stCondLst>
                                        </p:cTn>
                                        <p:tgtEl>
                                          <p:spTgt spid="667"/>
                                        </p:tgtEl>
                                        <p:attrNameLst>
                                          <p:attrName>style.visibility</p:attrName>
                                        </p:attrNameLst>
                                      </p:cBhvr>
                                      <p:to>
                                        <p:strVal val="hidden"/>
                                      </p:to>
                                    </p:set>
                                  </p:childTnLst>
                                </p:cTn>
                              </p:par>
                            </p:childTnLst>
                          </p:cTn>
                        </p:par>
                        <p:par>
                          <p:cTn id="56" fill="hold">
                            <p:stCondLst>
                              <p:cond delay="0"/>
                            </p:stCondLst>
                            <p:childTnLst>
                              <p:par>
                                <p:cTn id="57" presetClass="exit" nodeType="afterEffect" presetSubtype="0" presetID="1" grpId="14" fill="hold">
                                  <p:stCondLst>
                                    <p:cond delay="0"/>
                                  </p:stCondLst>
                                  <p:iterate type="el" backwards="0">
                                    <p:tmAbs val="0"/>
                                  </p:iterate>
                                  <p:childTnLst>
                                    <p:set>
                                      <p:cBhvr>
                                        <p:cTn id="58" fill="hold">
                                          <p:stCondLst>
                                            <p:cond delay="0"/>
                                          </p:stCondLst>
                                        </p:cTn>
                                        <p:tgtEl>
                                          <p:spTgt spid="664"/>
                                        </p:tgtEl>
                                        <p:attrNameLst>
                                          <p:attrName>style.visibility</p:attrName>
                                        </p:attrNameLst>
                                      </p:cBhvr>
                                      <p:to>
                                        <p:strVal val="hidden"/>
                                      </p:to>
                                    </p:set>
                                  </p:childTnLst>
                                </p:cTn>
                              </p:par>
                            </p:childTnLst>
                          </p:cTn>
                        </p:par>
                        <p:par>
                          <p:cTn id="59" fill="hold">
                            <p:stCondLst>
                              <p:cond delay="0"/>
                            </p:stCondLst>
                            <p:childTnLst>
                              <p:par>
                                <p:cTn id="60" presetClass="exit" nodeType="afterEffect" presetSubtype="0" presetID="1" grpId="15" fill="hold">
                                  <p:stCondLst>
                                    <p:cond delay="0"/>
                                  </p:stCondLst>
                                  <p:iterate type="el" backwards="0">
                                    <p:tmAbs val="0"/>
                                  </p:iterate>
                                  <p:childTnLst>
                                    <p:set>
                                      <p:cBhvr>
                                        <p:cTn id="61" fill="hold">
                                          <p:stCondLst>
                                            <p:cond delay="0"/>
                                          </p:stCondLst>
                                        </p:cTn>
                                        <p:tgtEl>
                                          <p:spTgt spid="679"/>
                                        </p:tgtEl>
                                        <p:attrNameLst>
                                          <p:attrName>style.visibility</p:attrName>
                                        </p:attrNameLst>
                                      </p:cBhvr>
                                      <p:to>
                                        <p:strVal val="hidden"/>
                                      </p:to>
                                    </p:set>
                                  </p:childTnLst>
                                </p:cTn>
                              </p:par>
                            </p:childTnLst>
                          </p:cTn>
                        </p:par>
                        <p:par>
                          <p:cTn id="62" fill="hold">
                            <p:stCondLst>
                              <p:cond delay="0"/>
                            </p:stCondLst>
                            <p:childTnLst>
                              <p:par>
                                <p:cTn id="63" presetClass="exit" nodeType="afterEffect" presetSubtype="0" presetID="1" grpId="16" fill="hold">
                                  <p:stCondLst>
                                    <p:cond delay="0"/>
                                  </p:stCondLst>
                                  <p:iterate type="el" backwards="0">
                                    <p:tmAbs val="0"/>
                                  </p:iterate>
                                  <p:childTnLst>
                                    <p:set>
                                      <p:cBhvr>
                                        <p:cTn id="64" fill="hold">
                                          <p:stCondLst>
                                            <p:cond delay="0"/>
                                          </p:stCondLst>
                                        </p:cTn>
                                        <p:tgtEl>
                                          <p:spTgt spid="687"/>
                                        </p:tgtEl>
                                        <p:attrNameLst>
                                          <p:attrName>style.visibility</p:attrName>
                                        </p:attrNameLst>
                                      </p:cBhvr>
                                      <p:to>
                                        <p:strVal val="hidden"/>
                                      </p:to>
                                    </p:set>
                                  </p:childTnLst>
                                </p:cTn>
                              </p:par>
                            </p:childTnLst>
                          </p:cTn>
                        </p:par>
                        <p:par>
                          <p:cTn id="65" fill="hold">
                            <p:stCondLst>
                              <p:cond delay="0"/>
                            </p:stCondLst>
                            <p:childTnLst>
                              <p:par>
                                <p:cTn id="66" presetClass="entr" nodeType="afterEffect" presetSubtype="0" presetID="1" grpId="17" fill="hold">
                                  <p:stCondLst>
                                    <p:cond delay="0"/>
                                  </p:stCondLst>
                                  <p:iterate type="el" backwards="0">
                                    <p:tmAbs val="0"/>
                                  </p:iterate>
                                  <p:childTnLst>
                                    <p:set>
                                      <p:cBhvr>
                                        <p:cTn id="67" fill="hold"/>
                                        <p:tgtEl>
                                          <p:spTgt spid="624"/>
                                        </p:tgtEl>
                                        <p:attrNameLst>
                                          <p:attrName>style.visibility</p:attrName>
                                        </p:attrNameLst>
                                      </p:cBhvr>
                                      <p:to>
                                        <p:strVal val="visible"/>
                                      </p:to>
                                    </p:set>
                                  </p:childTnLst>
                                </p:cTn>
                              </p:par>
                            </p:childTnLst>
                          </p:cTn>
                        </p:par>
                        <p:par>
                          <p:cTn id="68" fill="hold">
                            <p:stCondLst>
                              <p:cond delay="0"/>
                            </p:stCondLst>
                            <p:childTnLst>
                              <p:par>
                                <p:cTn id="69" presetClass="entr" nodeType="afterEffect" presetSubtype="0" presetID="1" grpId="18" fill="hold">
                                  <p:stCondLst>
                                    <p:cond delay="0"/>
                                  </p:stCondLst>
                                  <p:iterate type="el" backwards="0">
                                    <p:tmAbs val="0"/>
                                  </p:iterate>
                                  <p:childTnLst>
                                    <p:set>
                                      <p:cBhvr>
                                        <p:cTn id="70" fill="hold"/>
                                        <p:tgtEl>
                                          <p:spTgt spid="65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Class="exit" nodeType="clickEffect" presetSubtype="8" presetID="22" grpId="19" fill="hold">
                                  <p:stCondLst>
                                    <p:cond delay="0"/>
                                  </p:stCondLst>
                                  <p:iterate type="el" backwards="0">
                                    <p:tmAbs val="0"/>
                                  </p:iterate>
                                  <p:childTnLst>
                                    <p:animEffect filter="wipe(left)" transition="out">
                                      <p:cBhvr>
                                        <p:cTn id="74" dur="500" fill="hold"/>
                                        <p:tgtEl>
                                          <p:spTgt spid="629"/>
                                        </p:tgtEl>
                                      </p:cBhvr>
                                    </p:animEffect>
                                    <p:set>
                                      <p:cBhvr>
                                        <p:cTn id="75" fill="hold">
                                          <p:stCondLst>
                                            <p:cond delay="499"/>
                                          </p:stCondLst>
                                        </p:cTn>
                                        <p:tgtEl>
                                          <p:spTgt spid="629"/>
                                        </p:tgtEl>
                                        <p:attrNameLst>
                                          <p:attrName>style.visibility</p:attrName>
                                        </p:attrNameLst>
                                      </p:cBhvr>
                                      <p:to>
                                        <p:strVal val="hidden"/>
                                      </p:to>
                                    </p:set>
                                  </p:childTnLst>
                                </p:cTn>
                              </p:par>
                            </p:childTnLst>
                          </p:cTn>
                        </p:par>
                        <p:par>
                          <p:cTn id="76" fill="hold">
                            <p:stCondLst>
                              <p:cond delay="500"/>
                            </p:stCondLst>
                            <p:childTnLst>
                              <p:par>
                                <p:cTn id="77" presetClass="entr" nodeType="afterEffect" presetSubtype="0" presetID="1" grpId="20" fill="hold">
                                  <p:stCondLst>
                                    <p:cond delay="0"/>
                                  </p:stCondLst>
                                  <p:iterate type="el" backwards="0">
                                    <p:tmAbs val="0"/>
                                  </p:iterate>
                                  <p:childTnLst>
                                    <p:set>
                                      <p:cBhvr>
                                        <p:cTn id="78" fill="hold"/>
                                        <p:tgtEl>
                                          <p:spTgt spid="6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Class="entr" nodeType="clickEffect" presetSubtype="0" presetID="1" grpId="21" fill="hold">
                                  <p:stCondLst>
                                    <p:cond delay="0"/>
                                  </p:stCondLst>
                                  <p:iterate type="el" backwards="0">
                                    <p:tmAbs val="0"/>
                                  </p:iterate>
                                  <p:childTnLst>
                                    <p:set>
                                      <p:cBhvr>
                                        <p:cTn id="82" fill="hold"/>
                                        <p:tgtEl>
                                          <p:spTgt spid="650"/>
                                        </p:tgtEl>
                                        <p:attrNameLst>
                                          <p:attrName>style.visibility</p:attrName>
                                        </p:attrNameLst>
                                      </p:cBhvr>
                                      <p:to>
                                        <p:strVal val="visible"/>
                                      </p:to>
                                    </p:set>
                                  </p:childTnLst>
                                </p:cTn>
                              </p:par>
                            </p:childTnLst>
                          </p:cTn>
                        </p:par>
                        <p:par>
                          <p:cTn id="83" fill="hold">
                            <p:stCondLst>
                              <p:cond delay="0"/>
                            </p:stCondLst>
                            <p:childTnLst>
                              <p:par>
                                <p:cTn id="84" presetClass="entr" nodeType="afterEffect" presetSubtype="0" presetID="1" grpId="22" fill="hold">
                                  <p:stCondLst>
                                    <p:cond delay="0"/>
                                  </p:stCondLst>
                                  <p:iterate type="el" backwards="0">
                                    <p:tmAbs val="0"/>
                                  </p:iterate>
                                  <p:childTnLst>
                                    <p:set>
                                      <p:cBhvr>
                                        <p:cTn id="85" fill="hold"/>
                                        <p:tgtEl>
                                          <p:spTgt spid="630"/>
                                        </p:tgtEl>
                                        <p:attrNameLst>
                                          <p:attrName>style.visibility</p:attrName>
                                        </p:attrNameLst>
                                      </p:cBhvr>
                                      <p:to>
                                        <p:strVal val="visible"/>
                                      </p:to>
                                    </p:set>
                                  </p:childTnLst>
                                </p:cTn>
                              </p:par>
                            </p:childTnLst>
                          </p:cTn>
                        </p:par>
                        <p:par>
                          <p:cTn id="86" fill="hold">
                            <p:stCondLst>
                              <p:cond delay="0"/>
                            </p:stCondLst>
                            <p:childTnLst>
                              <p:par>
                                <p:cTn id="87" presetClass="entr" nodeType="afterEffect" presetSubtype="0" presetID="1" grpId="23" fill="hold">
                                  <p:stCondLst>
                                    <p:cond delay="0"/>
                                  </p:stCondLst>
                                  <p:iterate type="el" backwards="0">
                                    <p:tmAbs val="0"/>
                                  </p:iterate>
                                  <p:childTnLst>
                                    <p:set>
                                      <p:cBhvr>
                                        <p:cTn id="88" fill="hold"/>
                                        <p:tgtEl>
                                          <p:spTgt spid="631"/>
                                        </p:tgtEl>
                                        <p:attrNameLst>
                                          <p:attrName>style.visibility</p:attrName>
                                        </p:attrNameLst>
                                      </p:cBhvr>
                                      <p:to>
                                        <p:strVal val="visible"/>
                                      </p:to>
                                    </p:set>
                                  </p:childTnLst>
                                </p:cTn>
                              </p:par>
                            </p:childTnLst>
                          </p:cTn>
                        </p:par>
                        <p:par>
                          <p:cTn id="89" fill="hold">
                            <p:stCondLst>
                              <p:cond delay="0"/>
                            </p:stCondLst>
                            <p:childTnLst>
                              <p:par>
                                <p:cTn id="90" presetClass="path" nodeType="afterEffect" presetSubtype="0" presetID="-1" grpId="24" accel="50000" decel="50000" fill="hold">
                                  <p:stCondLst>
                                    <p:cond delay="0"/>
                                  </p:stCondLst>
                                  <p:childTnLst>
                                    <p:animMotion path="M 0.000000 0.000000 C 0.010371 0.034942 0.026953 0.066001 0.048319 0.090507 C 0.067888 0.112950 0.090961 0.129298 0.115862 0.138361" origin="layout" pathEditMode="relative">
                                      <p:cBhvr>
                                        <p:cTn id="91" dur="1000" fill="hold"/>
                                        <p:tgtEl>
                                          <p:spTgt spid="630"/>
                                        </p:tgtEl>
                                        <p:attrNameLst>
                                          <p:attrName>ppt_x</p:attrName>
                                          <p:attrName>ppt_y</p:attrName>
                                        </p:attrNameLst>
                                      </p:cBhvr>
                                    </p:animMotion>
                                  </p:childTnLst>
                                </p:cTn>
                              </p:par>
                            </p:childTnLst>
                          </p:cTn>
                        </p:par>
                        <p:par>
                          <p:cTn id="92" fill="hold">
                            <p:stCondLst>
                              <p:cond delay="1000"/>
                            </p:stCondLst>
                            <p:childTnLst>
                              <p:par>
                                <p:cTn id="93" presetClass="entr" nodeType="afterEffect" presetSubtype="8" presetID="22" grpId="25" fill="hold">
                                  <p:stCondLst>
                                    <p:cond delay="0"/>
                                  </p:stCondLst>
                                  <p:iterate type="el" backwards="0">
                                    <p:tmAbs val="0"/>
                                  </p:iterate>
                                  <p:childTnLst>
                                    <p:set>
                                      <p:cBhvr>
                                        <p:cTn id="94" fill="hold"/>
                                        <p:tgtEl>
                                          <p:spTgt spid="692"/>
                                        </p:tgtEl>
                                        <p:attrNameLst>
                                          <p:attrName>style.visibility</p:attrName>
                                        </p:attrNameLst>
                                      </p:cBhvr>
                                      <p:to>
                                        <p:strVal val="visible"/>
                                      </p:to>
                                    </p:set>
                                    <p:animEffect filter="wipe(left)" transition="in">
                                      <p:cBhvr>
                                        <p:cTn id="95" dur="1000"/>
                                        <p:tgtEl>
                                          <p:spTgt spid="692"/>
                                        </p:tgtEl>
                                      </p:cBhvr>
                                    </p:animEffect>
                                  </p:childTnLst>
                                </p:cTn>
                              </p:par>
                            </p:childTnLst>
                          </p:cTn>
                        </p:par>
                      </p:childTnLst>
                    </p:cTn>
                  </p:par>
                  <p:par>
                    <p:cTn id="96" fill="hold">
                      <p:stCondLst>
                        <p:cond delay="indefinite"/>
                      </p:stCondLst>
                      <p:childTnLst>
                        <p:par>
                          <p:cTn id="97" fill="hold">
                            <p:stCondLst>
                              <p:cond delay="0"/>
                            </p:stCondLst>
                            <p:childTnLst>
                              <p:par>
                                <p:cTn id="98" presetClass="exit" nodeType="clickEffect" presetSubtype="8" presetID="22" grpId="26" fill="hold">
                                  <p:stCondLst>
                                    <p:cond delay="0"/>
                                  </p:stCondLst>
                                  <p:iterate type="el" backwards="0">
                                    <p:tmAbs val="0"/>
                                  </p:iterate>
                                  <p:childTnLst>
                                    <p:animEffect filter="wipe(left)" transition="out">
                                      <p:cBhvr>
                                        <p:cTn id="99" dur="1000" fill="hold"/>
                                        <p:tgtEl>
                                          <p:spTgt spid="658"/>
                                        </p:tgtEl>
                                      </p:cBhvr>
                                    </p:animEffect>
                                    <p:set>
                                      <p:cBhvr>
                                        <p:cTn id="100" fill="hold">
                                          <p:stCondLst>
                                            <p:cond delay="999"/>
                                          </p:stCondLst>
                                        </p:cTn>
                                        <p:tgtEl>
                                          <p:spTgt spid="658"/>
                                        </p:tgtEl>
                                        <p:attrNameLst>
                                          <p:attrName>style.visibility</p:attrName>
                                        </p:attrNameLst>
                                      </p:cBhvr>
                                      <p:to>
                                        <p:strVal val="hidden"/>
                                      </p:to>
                                    </p:set>
                                  </p:childTnLst>
                                </p:cTn>
                              </p:par>
                            </p:childTnLst>
                          </p:cTn>
                        </p:par>
                        <p:par>
                          <p:cTn id="101" fill="hold">
                            <p:stCondLst>
                              <p:cond delay="1000"/>
                            </p:stCondLst>
                            <p:childTnLst>
                              <p:par>
                                <p:cTn id="102" presetClass="entr" nodeType="afterEffect" presetSubtype="0" presetID="1" grpId="27" fill="hold">
                                  <p:stCondLst>
                                    <p:cond delay="0"/>
                                  </p:stCondLst>
                                  <p:iterate type="el" backwards="0">
                                    <p:tmAbs val="0"/>
                                  </p:iterate>
                                  <p:childTnLst>
                                    <p:set>
                                      <p:cBhvr>
                                        <p:cTn id="103" fill="hold"/>
                                        <p:tgtEl>
                                          <p:spTgt spid="651"/>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Class="entr" nodeType="clickEffect" presetSubtype="0" presetID="1" grpId="28" fill="hold">
                                  <p:stCondLst>
                                    <p:cond delay="0"/>
                                  </p:stCondLst>
                                  <p:iterate type="el" backwards="0">
                                    <p:tmAbs val="0"/>
                                  </p:iterate>
                                  <p:childTnLst>
                                    <p:set>
                                      <p:cBhvr>
                                        <p:cTn id="107" fill="hold"/>
                                        <p:tgtEl>
                                          <p:spTgt spid="632"/>
                                        </p:tgtEl>
                                        <p:attrNameLst>
                                          <p:attrName>style.visibility</p:attrName>
                                        </p:attrNameLst>
                                      </p:cBhvr>
                                      <p:to>
                                        <p:strVal val="visible"/>
                                      </p:to>
                                    </p:set>
                                  </p:childTnLst>
                                </p:cTn>
                              </p:par>
                            </p:childTnLst>
                          </p:cTn>
                        </p:par>
                        <p:par>
                          <p:cTn id="108" fill="hold">
                            <p:stCondLst>
                              <p:cond delay="0"/>
                            </p:stCondLst>
                            <p:childTnLst>
                              <p:par>
                                <p:cTn id="109" presetClass="path" nodeType="withEffect" presetSubtype="0" presetID="-1" grpId="29" accel="50000" decel="50000" fill="hold">
                                  <p:stCondLst>
                                    <p:cond delay="0"/>
                                  </p:stCondLst>
                                  <p:childTnLst>
                                    <p:animMotion path="M 0.115862 0.138361 C 0.091860 0.129993 0.069533 0.114683 0.050467 0.093518 C 0.027903 0.068470 0.010603 0.036039 0.000260 -0.000599" origin="layout" pathEditMode="relative">
                                      <p:cBhvr>
                                        <p:cTn id="110" dur="1000" fill="hold"/>
                                        <p:tgtEl>
                                          <p:spTgt spid="630"/>
                                        </p:tgtEl>
                                        <p:attrNameLst>
                                          <p:attrName>ppt_x</p:attrName>
                                          <p:attrName>ppt_y</p:attrName>
                                        </p:attrNameLst>
                                      </p:cBhvr>
                                    </p:animMotion>
                                  </p:childTnLst>
                                </p:cTn>
                              </p:par>
                            </p:childTnLst>
                          </p:cTn>
                        </p:par>
                        <p:par>
                          <p:cTn id="111" fill="hold">
                            <p:stCondLst>
                              <p:cond delay="1000"/>
                            </p:stCondLst>
                            <p:childTnLst>
                              <p:par>
                                <p:cTn id="112" presetClass="entr" nodeType="afterEffect" presetSubtype="2" presetID="22" grpId="30" fill="hold">
                                  <p:stCondLst>
                                    <p:cond delay="0"/>
                                  </p:stCondLst>
                                  <p:iterate type="el" backwards="0">
                                    <p:tmAbs val="0"/>
                                  </p:iterate>
                                  <p:childTnLst>
                                    <p:set>
                                      <p:cBhvr>
                                        <p:cTn id="113" fill="hold"/>
                                        <p:tgtEl>
                                          <p:spTgt spid="693"/>
                                        </p:tgtEl>
                                        <p:attrNameLst>
                                          <p:attrName>style.visibility</p:attrName>
                                        </p:attrNameLst>
                                      </p:cBhvr>
                                      <p:to>
                                        <p:strVal val="visible"/>
                                      </p:to>
                                    </p:set>
                                    <p:animEffect filter="wipe(right)" transition="in">
                                      <p:cBhvr>
                                        <p:cTn id="114" dur="1000"/>
                                        <p:tgtEl>
                                          <p:spTgt spid="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2" grpId="28"/>
      <p:bldP build="whole" bldLvl="1" animBg="1" rev="0" advAuto="0" spid="670" grpId="12"/>
      <p:bldP build="whole" bldLvl="1" animBg="1" rev="0" advAuto="0" spid="658" grpId="26"/>
      <p:bldP build="whole" bldLvl="1" animBg="1" rev="0" advAuto="0" spid="687" grpId="16"/>
      <p:bldP build="whole" bldLvl="1" animBg="1" rev="0" advAuto="0" spid="679" grpId="15"/>
      <p:bldP build="whole" bldLvl="1" animBg="1" rev="0" advAuto="0" spid="667" grpId="4"/>
      <p:bldP build="whole" bldLvl="1" animBg="1" rev="0" advAuto="0" spid="629" grpId="19"/>
      <p:bldP build="whole" bldLvl="1" animBg="1" rev="0" advAuto="0" spid="659" grpId="18"/>
      <p:bldP build="whole" bldLvl="1" animBg="1" rev="0" advAuto="0" spid="693" grpId="30"/>
      <p:bldP build="whole" bldLvl="1" animBg="1" rev="0" advAuto="0" spid="651" grpId="27"/>
      <p:bldP build="whole" bldLvl="1" animBg="1" rev="0" advAuto="0" spid="674" grpId="5"/>
      <p:bldP build="whole" bldLvl="1" animBg="1" rev="0" advAuto="0" spid="631" grpId="23"/>
      <p:bldP build="whole" bldLvl="1" animBg="1" rev="0" advAuto="0" spid="667" grpId="13"/>
      <p:bldP build="whole" bldLvl="1" animBg="1" rev="0" advAuto="0" spid="674" grpId="8"/>
      <p:bldP build="whole" bldLvl="1" animBg="1" rev="0" advAuto="0" spid="664" grpId="3"/>
      <p:bldP build="whole" bldLvl="1" animBg="1" rev="0" advAuto="0" spid="674" grpId="10"/>
      <p:bldP build="whole" bldLvl="1" animBg="1" rev="0" advAuto="0" spid="650" grpId="21"/>
      <p:bldP build="whole" bldLvl="1" animBg="1" rev="0" advAuto="0" spid="624" grpId="17"/>
      <p:bldP build="whole" bldLvl="1" animBg="1" rev="0" advAuto="0" spid="664" grpId="14"/>
      <p:bldP build="whole" bldLvl="1" animBg="1" rev="0" advAuto="0" spid="692" grpId="25"/>
      <p:bldP build="whole" bldLvl="1" animBg="1" rev="0" advAuto="0" spid="678" grpId="6"/>
      <p:bldP build="whole" bldLvl="1" animBg="1" rev="0" advAuto="0" spid="687" grpId="1"/>
      <p:bldP build="whole" bldLvl="1" animBg="1" rev="0" advAuto="0" spid="626" grpId="20"/>
      <p:bldP build="whole" bldLvl="1" animBg="1" rev="0" advAuto="0" spid="678" grpId="9"/>
      <p:bldP build="whole" bldLvl="1" animBg="1" rev="0" advAuto="0" spid="670" grpId="2"/>
      <p:bldP build="whole" bldLvl="1" animBg="1" rev="0" advAuto="0" spid="678" grpId="11"/>
      <p:bldP build="whole" bldLvl="1" animBg="1" rev="0" advAuto="0" spid="630" grpId="22"/>
      <p:bldP build="whole" bldLvl="1" animBg="1" rev="0" advAuto="0" spid="679" grpId="7"/>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03" name="comparison_selected2.png" descr="comparison_selected2.png"/>
          <p:cNvPicPr>
            <a:picLocks noChangeAspect="1"/>
          </p:cNvPicPr>
          <p:nvPr/>
        </p:nvPicPr>
        <p:blipFill>
          <a:blip r:embed="rId3">
            <a:extLst/>
          </a:blip>
          <a:stretch>
            <a:fillRect/>
          </a:stretch>
        </p:blipFill>
        <p:spPr>
          <a:xfrm>
            <a:off x="594784" y="2989623"/>
            <a:ext cx="4542862" cy="5047624"/>
          </a:xfrm>
          <a:prstGeom prst="rect">
            <a:avLst/>
          </a:prstGeom>
          <a:ln w="12700">
            <a:miter lim="400000"/>
          </a:ln>
        </p:spPr>
      </p:pic>
      <p:pic>
        <p:nvPicPr>
          <p:cNvPr id="704" name="comparison_selected.png" descr="comparison_selected.png"/>
          <p:cNvPicPr>
            <a:picLocks noChangeAspect="1"/>
          </p:cNvPicPr>
          <p:nvPr/>
        </p:nvPicPr>
        <p:blipFill>
          <a:blip r:embed="rId4">
            <a:extLst/>
          </a:blip>
          <a:srcRect l="0" t="0" r="51435" b="0"/>
          <a:stretch>
            <a:fillRect/>
          </a:stretch>
        </p:blipFill>
        <p:spPr>
          <a:xfrm>
            <a:off x="594784" y="2989623"/>
            <a:ext cx="2206216" cy="5047624"/>
          </a:xfrm>
          <a:prstGeom prst="rect">
            <a:avLst/>
          </a:prstGeom>
          <a:ln w="12700">
            <a:miter lim="400000"/>
          </a:ln>
        </p:spPr>
      </p:pic>
      <p:pic>
        <p:nvPicPr>
          <p:cNvPr id="705" name="comparison_selected.png" descr="comparison_selected.png"/>
          <p:cNvPicPr>
            <a:picLocks noChangeAspect="1"/>
          </p:cNvPicPr>
          <p:nvPr/>
        </p:nvPicPr>
        <p:blipFill>
          <a:blip r:embed="rId4">
            <a:extLst/>
          </a:blip>
          <a:srcRect l="48531" t="0" r="0" b="0"/>
          <a:stretch>
            <a:fillRect/>
          </a:stretch>
        </p:blipFill>
        <p:spPr>
          <a:xfrm>
            <a:off x="2799484" y="2989623"/>
            <a:ext cx="2338162" cy="5047624"/>
          </a:xfrm>
          <a:prstGeom prst="rect">
            <a:avLst/>
          </a:prstGeom>
          <a:ln w="12700">
            <a:miter lim="400000"/>
          </a:ln>
        </p:spPr>
      </p:pic>
      <p:sp>
        <p:nvSpPr>
          <p:cNvPr id="706" name="超伝導体スズへの変換"/>
          <p:cNvSpPr txBox="1"/>
          <p:nvPr/>
        </p:nvSpPr>
        <p:spPr>
          <a:xfrm>
            <a:off x="581558" y="808464"/>
            <a:ext cx="621030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超伝導体スズへの変換</a:t>
            </a:r>
          </a:p>
        </p:txBody>
      </p:sp>
      <p:sp>
        <p:nvSpPr>
          <p:cNvPr id="707" name="電流パルス"/>
          <p:cNvSpPr txBox="1"/>
          <p:nvPr/>
        </p:nvSpPr>
        <p:spPr>
          <a:xfrm>
            <a:off x="1264734" y="2832065"/>
            <a:ext cx="2135602" cy="4538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chemeClr val="accent1">
                    <a:hueOff val="114395"/>
                    <a:lumOff val="-24975"/>
                  </a:schemeClr>
                </a:solidFill>
                <a:latin typeface="+mn-lt"/>
                <a:ea typeface="+mn-ea"/>
                <a:cs typeface="+mn-cs"/>
                <a:sym typeface="ヒラギノ角ゴ ProN W3"/>
              </a:defRPr>
            </a:lvl1pPr>
          </a:lstStyle>
          <a:p>
            <a:pPr/>
            <a:r>
              <a:t>電流パルス</a:t>
            </a:r>
          </a:p>
        </p:txBody>
      </p:sp>
      <p:sp>
        <p:nvSpPr>
          <p:cNvPr id="708" name="線"/>
          <p:cNvSpPr/>
          <p:nvPr/>
        </p:nvSpPr>
        <p:spPr>
          <a:xfrm>
            <a:off x="1650928" y="3410328"/>
            <a:ext cx="1218662" cy="1"/>
          </a:xfrm>
          <a:prstGeom prst="line">
            <a:avLst/>
          </a:prstGeom>
          <a:ln w="38100">
            <a:solidFill>
              <a:schemeClr val="accent1">
                <a:hueOff val="114395"/>
                <a:lumOff val="-24975"/>
              </a:schemeClr>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09" name="次に、電流値を少し大きくしてパルスを印加した"/>
          <p:cNvSpPr txBox="1"/>
          <p:nvPr/>
        </p:nvSpPr>
        <p:spPr>
          <a:xfrm>
            <a:off x="1255643" y="2030583"/>
            <a:ext cx="8458201"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000">
                <a:solidFill>
                  <a:srgbClr val="222222"/>
                </a:solidFill>
                <a:latin typeface="Arial"/>
                <a:ea typeface="Arial"/>
                <a:cs typeface="Arial"/>
                <a:sym typeface="Arial"/>
              </a:defRPr>
            </a:lvl1pPr>
          </a:lstStyle>
          <a:p>
            <a:pPr/>
            <a:r>
              <a:t>次に、電流値を少し大きくしてパルスを印加した</a:t>
            </a:r>
          </a:p>
        </p:txBody>
      </p:sp>
      <p:sp>
        <p:nvSpPr>
          <p:cNvPr id="710" name="・パルス2中に相転移した"/>
          <p:cNvSpPr txBox="1"/>
          <p:nvPr/>
        </p:nvSpPr>
        <p:spPr>
          <a:xfrm>
            <a:off x="1054003" y="8296268"/>
            <a:ext cx="3624424" cy="4472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a:solidFill>
                  <a:srgbClr val="222222"/>
                </a:solidFill>
                <a:latin typeface="Arial"/>
                <a:ea typeface="Arial"/>
                <a:cs typeface="Arial"/>
                <a:sym typeface="Arial"/>
              </a:defRPr>
            </a:lvl1pPr>
          </a:lstStyle>
          <a:p>
            <a:pPr/>
            <a:r>
              <a:t>・パルス2中に相転移した</a:t>
            </a:r>
          </a:p>
        </p:txBody>
      </p:sp>
      <p:sp>
        <p:nvSpPr>
          <p:cNvPr id="711" name="四角形"/>
          <p:cNvSpPr/>
          <p:nvPr/>
        </p:nvSpPr>
        <p:spPr>
          <a:xfrm>
            <a:off x="1650928" y="3585675"/>
            <a:ext cx="1218662" cy="3855520"/>
          </a:xfrm>
          <a:prstGeom prst="rect">
            <a:avLst/>
          </a:prstGeom>
          <a:solidFill>
            <a:schemeClr val="accent1">
              <a:lumOff val="-13575"/>
              <a:alpha val="4746"/>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12" name="パルス加熱"/>
          <p:cNvSpPr txBox="1"/>
          <p:nvPr/>
        </p:nvSpPr>
        <p:spPr>
          <a:xfrm>
            <a:off x="6542105" y="6377740"/>
            <a:ext cx="1218662" cy="3719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1400"/>
            </a:lvl1pPr>
          </a:lstStyle>
          <a:p>
            <a:pPr/>
            <a:r>
              <a:t>パルス加熱</a:t>
            </a:r>
          </a:p>
        </p:txBody>
      </p:sp>
      <p:sp>
        <p:nvSpPr>
          <p:cNvPr id="713" name="急冷"/>
          <p:cNvSpPr txBox="1"/>
          <p:nvPr/>
        </p:nvSpPr>
        <p:spPr>
          <a:xfrm>
            <a:off x="6129351" y="7613388"/>
            <a:ext cx="600129" cy="3719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1400"/>
            </a:lvl1pPr>
          </a:lstStyle>
          <a:p>
            <a:pPr/>
            <a:r>
              <a:t>急冷</a:t>
            </a:r>
          </a:p>
        </p:txBody>
      </p:sp>
      <p:sp>
        <p:nvSpPr>
          <p:cNvPr id="762" name="接続の線"/>
          <p:cNvSpPr/>
          <p:nvPr/>
        </p:nvSpPr>
        <p:spPr>
          <a:xfrm>
            <a:off x="6499876" y="7859438"/>
            <a:ext cx="1586650" cy="2261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12700">
            <a:solidFill>
              <a:schemeClr val="accent5">
                <a:hueOff val="-82419"/>
                <a:satOff val="-9513"/>
                <a:lumOff val="-16343"/>
              </a:schemeClr>
            </a:solidFill>
            <a:miter lim="400000"/>
            <a:headEnd type="triangle"/>
          </a:ln>
        </p:spPr>
        <p:txBody>
          <a:bodyPr/>
          <a:lstStyle/>
          <a:p>
            <a:pPr/>
          </a:p>
        </p:txBody>
      </p:sp>
      <p:grpSp>
        <p:nvGrpSpPr>
          <p:cNvPr id="718" name="グループ"/>
          <p:cNvGrpSpPr/>
          <p:nvPr/>
        </p:nvGrpSpPr>
        <p:grpSpPr>
          <a:xfrm>
            <a:off x="6273831" y="6355636"/>
            <a:ext cx="1811214" cy="1304581"/>
            <a:chOff x="0" y="0"/>
            <a:chExt cx="1811213" cy="1304580"/>
          </a:xfrm>
        </p:grpSpPr>
        <p:sp>
          <p:nvSpPr>
            <p:cNvPr id="763" name="接続の線"/>
            <p:cNvSpPr/>
            <p:nvPr/>
          </p:nvSpPr>
          <p:spPr>
            <a:xfrm>
              <a:off x="1548069" y="1147759"/>
              <a:ext cx="263145" cy="156822"/>
            </a:xfrm>
            <a:custGeom>
              <a:avLst/>
              <a:gdLst/>
              <a:ahLst/>
              <a:cxnLst>
                <a:cxn ang="0">
                  <a:pos x="wd2" y="hd2"/>
                </a:cxn>
                <a:cxn ang="5400000">
                  <a:pos x="wd2" y="hd2"/>
                </a:cxn>
                <a:cxn ang="10800000">
                  <a:pos x="wd2" y="hd2"/>
                </a:cxn>
                <a:cxn ang="16200000">
                  <a:pos x="wd2" y="hd2"/>
                </a:cxn>
              </a:cxnLst>
              <a:rect l="0" t="0" r="r" b="b"/>
              <a:pathLst>
                <a:path w="21600" h="17593" fill="norm" stroke="1" extrusionOk="0">
                  <a:moveTo>
                    <a:pt x="0" y="0"/>
                  </a:moveTo>
                  <a:cubicBezTo>
                    <a:pt x="375" y="16857"/>
                    <a:pt x="7575" y="21600"/>
                    <a:pt x="21600" y="14229"/>
                  </a:cubicBezTo>
                </a:path>
              </a:pathLst>
            </a:custGeom>
            <a:noFill/>
            <a:ln w="12700" cap="flat">
              <a:solidFill>
                <a:schemeClr val="accent5">
                  <a:hueOff val="-82419"/>
                  <a:satOff val="-9513"/>
                  <a:lumOff val="-16343"/>
                </a:schemeClr>
              </a:solidFill>
              <a:prstDash val="solid"/>
              <a:miter lim="400000"/>
              <a:tailEnd type="triangle" w="med" len="med"/>
            </a:ln>
            <a:effectLst/>
          </p:spPr>
          <p:txBody>
            <a:bodyPr/>
            <a:lstStyle/>
            <a:p>
              <a:pPr/>
            </a:p>
          </p:txBody>
        </p:sp>
        <p:sp>
          <p:nvSpPr>
            <p:cNvPr id="764" name="接続の線"/>
            <p:cNvSpPr/>
            <p:nvPr/>
          </p:nvSpPr>
          <p:spPr>
            <a:xfrm>
              <a:off x="0" y="0"/>
              <a:ext cx="1333796" cy="9756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860" y="12170"/>
                    <a:pt x="12060" y="19370"/>
                    <a:pt x="21600" y="21600"/>
                  </a:cubicBezTo>
                </a:path>
              </a:pathLst>
            </a:custGeom>
            <a:noFill/>
            <a:ln w="12700" cap="flat">
              <a:solidFill>
                <a:schemeClr val="accent5">
                  <a:hueOff val="-82419"/>
                  <a:satOff val="-9513"/>
                  <a:lumOff val="-16343"/>
                </a:schemeClr>
              </a:solidFill>
              <a:prstDash val="solid"/>
              <a:miter lim="400000"/>
            </a:ln>
            <a:effectLst/>
          </p:spPr>
          <p:txBody>
            <a:bodyPr/>
            <a:lstStyle/>
            <a:p>
              <a:pPr/>
            </a:p>
          </p:txBody>
        </p:sp>
        <p:sp>
          <p:nvSpPr>
            <p:cNvPr id="765" name="接続の線"/>
            <p:cNvSpPr/>
            <p:nvPr/>
          </p:nvSpPr>
          <p:spPr>
            <a:xfrm>
              <a:off x="1325753" y="978013"/>
              <a:ext cx="220377" cy="193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353" y="3349"/>
                    <a:pt x="21553" y="10549"/>
                    <a:pt x="21600" y="21600"/>
                  </a:cubicBezTo>
                </a:path>
              </a:pathLst>
            </a:custGeom>
            <a:noFill/>
            <a:ln w="12700" cap="flat">
              <a:solidFill>
                <a:schemeClr val="accent5">
                  <a:hueOff val="-82419"/>
                  <a:satOff val="-9513"/>
                  <a:lumOff val="-16343"/>
                </a:schemeClr>
              </a:solidFill>
              <a:prstDash val="solid"/>
              <a:miter lim="400000"/>
            </a:ln>
            <a:effectLst/>
          </p:spPr>
          <p:txBody>
            <a:bodyPr/>
            <a:lstStyle/>
            <a:p>
              <a:pPr/>
            </a:p>
          </p:txBody>
        </p:sp>
      </p:grpSp>
      <p:sp>
        <p:nvSpPr>
          <p:cNvPr id="719" name="線"/>
          <p:cNvSpPr/>
          <p:nvPr/>
        </p:nvSpPr>
        <p:spPr>
          <a:xfrm flipV="1">
            <a:off x="5903101" y="7854194"/>
            <a:ext cx="1274755" cy="152809"/>
          </a:xfrm>
          <a:prstGeom prst="line">
            <a:avLst/>
          </a:prstGeom>
          <a:ln w="254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20" name="半導体…"/>
          <p:cNvSpPr txBox="1"/>
          <p:nvPr/>
        </p:nvSpPr>
        <p:spPr>
          <a:xfrm>
            <a:off x="7676723" y="6397422"/>
            <a:ext cx="1702204" cy="11140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1400">
                <a:latin typeface="+mn-lt"/>
                <a:ea typeface="+mn-ea"/>
                <a:cs typeface="+mn-cs"/>
                <a:sym typeface="ヒラギノ角ゴ ProN W3"/>
              </a:defRPr>
            </a:pPr>
            <a:r>
              <a:t>半導体</a:t>
            </a:r>
          </a:p>
          <a:p>
            <a:pPr algn="l">
              <a:defRPr sz="1400">
                <a:latin typeface="+mn-lt"/>
                <a:ea typeface="+mn-ea"/>
                <a:cs typeface="+mn-cs"/>
                <a:sym typeface="ヒラギノ角ゴ ProN W3"/>
              </a:defRPr>
            </a:pPr>
            <a:r>
              <a:t>→金属転移</a:t>
            </a:r>
          </a:p>
        </p:txBody>
      </p:sp>
      <p:sp>
        <p:nvSpPr>
          <p:cNvPr id="721" name="線"/>
          <p:cNvSpPr/>
          <p:nvPr/>
        </p:nvSpPr>
        <p:spPr>
          <a:xfrm flipV="1">
            <a:off x="7394283" y="4185270"/>
            <a:ext cx="1" cy="1221059"/>
          </a:xfrm>
          <a:prstGeom prst="line">
            <a:avLst/>
          </a:prstGeom>
          <a:ln w="127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22" name="線"/>
          <p:cNvSpPr/>
          <p:nvPr/>
        </p:nvSpPr>
        <p:spPr>
          <a:xfrm>
            <a:off x="5843182" y="5382446"/>
            <a:ext cx="2605092" cy="1"/>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23" name="温度"/>
          <p:cNvSpPr txBox="1"/>
          <p:nvPr/>
        </p:nvSpPr>
        <p:spPr>
          <a:xfrm>
            <a:off x="7849191" y="5332468"/>
            <a:ext cx="989912" cy="4149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400">
                <a:latin typeface="+mn-lt"/>
                <a:ea typeface="+mn-ea"/>
                <a:cs typeface="+mn-cs"/>
                <a:sym typeface="ヒラギノ角ゴ ProN W3"/>
              </a:defRPr>
            </a:lvl1pPr>
          </a:lstStyle>
          <a:p>
            <a:pPr/>
            <a:r>
              <a:t>温度</a:t>
            </a:r>
          </a:p>
        </p:txBody>
      </p:sp>
      <p:sp>
        <p:nvSpPr>
          <p:cNvPr id="724" name="線"/>
          <p:cNvSpPr/>
          <p:nvPr/>
        </p:nvSpPr>
        <p:spPr>
          <a:xfrm flipV="1">
            <a:off x="5904142" y="2832065"/>
            <a:ext cx="1" cy="2601909"/>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25" name="線"/>
          <p:cNvSpPr/>
          <p:nvPr/>
        </p:nvSpPr>
        <p:spPr>
          <a:xfrm flipV="1">
            <a:off x="7176171" y="4878434"/>
            <a:ext cx="959916" cy="113387"/>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26" name="電気抵抗"/>
          <p:cNvSpPr txBox="1"/>
          <p:nvPr/>
        </p:nvSpPr>
        <p:spPr>
          <a:xfrm rot="16200000">
            <a:off x="5017414" y="3299424"/>
            <a:ext cx="1339254" cy="40453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400">
                <a:latin typeface="+mn-lt"/>
                <a:ea typeface="+mn-ea"/>
                <a:cs typeface="+mn-cs"/>
                <a:sym typeface="ヒラギノ角ゴ ProN W3"/>
              </a:defRPr>
            </a:lvl1pPr>
          </a:lstStyle>
          <a:p>
            <a:pPr/>
            <a:r>
              <a:t>電気抵抗</a:t>
            </a:r>
          </a:p>
        </p:txBody>
      </p:sp>
      <p:sp>
        <p:nvSpPr>
          <p:cNvPr id="766" name="接続の線"/>
          <p:cNvSpPr/>
          <p:nvPr/>
        </p:nvSpPr>
        <p:spPr>
          <a:xfrm>
            <a:off x="7569511" y="4634283"/>
            <a:ext cx="117812" cy="224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334" y="1413"/>
                  <a:pt x="21534" y="8613"/>
                  <a:pt x="21600" y="21600"/>
                </a:cubicBezTo>
              </a:path>
            </a:pathLst>
          </a:custGeom>
          <a:ln w="25400">
            <a:solidFill>
              <a:srgbClr val="000000"/>
            </a:solidFill>
            <a:miter lim="400000"/>
          </a:ln>
        </p:spPr>
        <p:txBody>
          <a:bodyPr/>
          <a:lstStyle/>
          <a:p>
            <a:pPr/>
          </a:p>
        </p:txBody>
      </p:sp>
      <p:sp>
        <p:nvSpPr>
          <p:cNvPr id="767" name="接続の線"/>
          <p:cNvSpPr/>
          <p:nvPr/>
        </p:nvSpPr>
        <p:spPr>
          <a:xfrm>
            <a:off x="7683709" y="4823064"/>
            <a:ext cx="67096" cy="105841"/>
          </a:xfrm>
          <a:custGeom>
            <a:avLst/>
            <a:gdLst/>
            <a:ahLst/>
            <a:cxnLst>
              <a:cxn ang="0">
                <a:pos x="wd2" y="hd2"/>
              </a:cxn>
              <a:cxn ang="5400000">
                <a:pos x="wd2" y="hd2"/>
              </a:cxn>
              <a:cxn ang="10800000">
                <a:pos x="wd2" y="hd2"/>
              </a:cxn>
              <a:cxn ang="16200000">
                <a:pos x="wd2" y="hd2"/>
              </a:cxn>
            </a:cxnLst>
            <a:rect l="0" t="0" r="r" b="b"/>
            <a:pathLst>
              <a:path w="21012" h="20090" fill="norm" stroke="1" extrusionOk="0">
                <a:moveTo>
                  <a:pt x="39" y="0"/>
                </a:moveTo>
                <a:cubicBezTo>
                  <a:pt x="-588" y="15000"/>
                  <a:pt x="6403" y="21600"/>
                  <a:pt x="21012" y="19800"/>
                </a:cubicBezTo>
              </a:path>
            </a:pathLst>
          </a:custGeom>
          <a:ln w="25400">
            <a:solidFill>
              <a:srgbClr val="000000"/>
            </a:solidFill>
            <a:miter lim="400000"/>
          </a:ln>
        </p:spPr>
        <p:txBody>
          <a:bodyPr/>
          <a:lstStyle/>
          <a:p>
            <a:pPr/>
          </a:p>
        </p:txBody>
      </p:sp>
      <p:sp>
        <p:nvSpPr>
          <p:cNvPr id="768" name="接続の線"/>
          <p:cNvSpPr/>
          <p:nvPr/>
        </p:nvSpPr>
        <p:spPr>
          <a:xfrm>
            <a:off x="6608440" y="4215145"/>
            <a:ext cx="327146" cy="5446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048" y="5"/>
                  <a:pt x="13248" y="7205"/>
                  <a:pt x="21600" y="21600"/>
                </a:cubicBezTo>
              </a:path>
            </a:pathLst>
          </a:custGeom>
          <a:ln w="25400">
            <a:solidFill>
              <a:srgbClr val="000000"/>
            </a:solidFill>
            <a:miter lim="400000"/>
          </a:ln>
        </p:spPr>
        <p:txBody>
          <a:bodyPr/>
          <a:lstStyle/>
          <a:p>
            <a:pPr/>
          </a:p>
        </p:txBody>
      </p:sp>
      <p:sp>
        <p:nvSpPr>
          <p:cNvPr id="769" name="接続の線"/>
          <p:cNvSpPr/>
          <p:nvPr/>
        </p:nvSpPr>
        <p:spPr>
          <a:xfrm>
            <a:off x="6935320" y="4757796"/>
            <a:ext cx="250289" cy="234193"/>
          </a:xfrm>
          <a:custGeom>
            <a:avLst/>
            <a:gdLst/>
            <a:ahLst/>
            <a:cxnLst>
              <a:cxn ang="0">
                <a:pos x="wd2" y="hd2"/>
              </a:cxn>
              <a:cxn ang="5400000">
                <a:pos x="wd2" y="hd2"/>
              </a:cxn>
              <a:cxn ang="10800000">
                <a:pos x="wd2" y="hd2"/>
              </a:cxn>
              <a:cxn ang="16200000">
                <a:pos x="wd2" y="hd2"/>
              </a:cxn>
            </a:cxnLst>
            <a:rect l="0" t="0" r="r" b="b"/>
            <a:pathLst>
              <a:path w="21600" h="20008" fill="norm" stroke="1" extrusionOk="0">
                <a:moveTo>
                  <a:pt x="0" y="0"/>
                </a:moveTo>
                <a:cubicBezTo>
                  <a:pt x="5531" y="15039"/>
                  <a:pt x="12731" y="21600"/>
                  <a:pt x="21600" y="19682"/>
                </a:cubicBezTo>
              </a:path>
            </a:pathLst>
          </a:custGeom>
          <a:ln w="25400">
            <a:solidFill>
              <a:srgbClr val="000000"/>
            </a:solidFill>
            <a:miter lim="400000"/>
          </a:ln>
        </p:spPr>
        <p:txBody>
          <a:bodyPr/>
          <a:lstStyle/>
          <a:p>
            <a:pPr/>
          </a:p>
        </p:txBody>
      </p:sp>
      <p:sp>
        <p:nvSpPr>
          <p:cNvPr id="770" name="接続の線"/>
          <p:cNvSpPr/>
          <p:nvPr/>
        </p:nvSpPr>
        <p:spPr>
          <a:xfrm>
            <a:off x="5898035" y="3136687"/>
            <a:ext cx="699384" cy="1040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46" y="9267"/>
                  <a:pt x="11546" y="16467"/>
                  <a:pt x="21600" y="21600"/>
                </a:cubicBezTo>
              </a:path>
            </a:pathLst>
          </a:custGeom>
          <a:ln w="25400">
            <a:solidFill>
              <a:srgbClr val="000000"/>
            </a:solidFill>
            <a:miter lim="400000"/>
          </a:ln>
        </p:spPr>
        <p:txBody>
          <a:bodyPr/>
          <a:lstStyle/>
          <a:p>
            <a:pPr/>
          </a:p>
        </p:txBody>
      </p:sp>
      <p:sp>
        <p:nvSpPr>
          <p:cNvPr id="732" name="13.2℃"/>
          <p:cNvSpPr txBox="1"/>
          <p:nvPr/>
        </p:nvSpPr>
        <p:spPr>
          <a:xfrm>
            <a:off x="6923386" y="5295608"/>
            <a:ext cx="1042500" cy="4600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000">
                <a:latin typeface="+mn-lt"/>
                <a:ea typeface="+mn-ea"/>
                <a:cs typeface="+mn-cs"/>
                <a:sym typeface="ヒラギノ角ゴ ProN W3"/>
              </a:defRPr>
            </a:lvl1pPr>
          </a:lstStyle>
          <a:p>
            <a:pPr/>
            <a:r>
              <a:t>13.2℃</a:t>
            </a:r>
          </a:p>
        </p:txBody>
      </p:sp>
      <p:sp>
        <p:nvSpPr>
          <p:cNvPr id="771" name="接続の線"/>
          <p:cNvSpPr/>
          <p:nvPr/>
        </p:nvSpPr>
        <p:spPr>
          <a:xfrm>
            <a:off x="6581082" y="4162779"/>
            <a:ext cx="1010592" cy="475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533" y="13175"/>
                  <a:pt x="13733" y="20375"/>
                  <a:pt x="21600" y="21600"/>
                </a:cubicBezTo>
              </a:path>
            </a:pathLst>
          </a:custGeom>
          <a:ln w="25400">
            <a:solidFill>
              <a:srgbClr val="000000"/>
            </a:solidFill>
            <a:miter lim="400000"/>
          </a:ln>
        </p:spPr>
        <p:txBody>
          <a:bodyPr/>
          <a:lstStyle/>
          <a:p>
            <a:pPr/>
          </a:p>
        </p:txBody>
      </p:sp>
      <p:sp>
        <p:nvSpPr>
          <p:cNvPr id="734" name="円形"/>
          <p:cNvSpPr/>
          <p:nvPr/>
        </p:nvSpPr>
        <p:spPr>
          <a:xfrm>
            <a:off x="5886554" y="3217926"/>
            <a:ext cx="125233" cy="129310"/>
          </a:xfrm>
          <a:prstGeom prst="ellipse">
            <a:avLst/>
          </a:prstGeom>
          <a:solidFill>
            <a:srgbClr val="000000"/>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35" name="パルス加熱"/>
          <p:cNvSpPr txBox="1"/>
          <p:nvPr/>
        </p:nvSpPr>
        <p:spPr>
          <a:xfrm>
            <a:off x="6624657" y="3592526"/>
            <a:ext cx="1218662" cy="37191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1400"/>
            </a:lvl1pPr>
          </a:lstStyle>
          <a:p>
            <a:pPr/>
            <a:r>
              <a:t>パルス加熱</a:t>
            </a:r>
          </a:p>
        </p:txBody>
      </p:sp>
      <p:sp>
        <p:nvSpPr>
          <p:cNvPr id="736" name="パルス加熱・急冷"/>
          <p:cNvSpPr txBox="1"/>
          <p:nvPr/>
        </p:nvSpPr>
        <p:spPr>
          <a:xfrm>
            <a:off x="6624657" y="3593138"/>
            <a:ext cx="1585019" cy="37192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sz="1400"/>
            </a:lvl1pPr>
          </a:lstStyle>
          <a:p>
            <a:pPr/>
            <a:r>
              <a:t>パルス加熱・急冷</a:t>
            </a:r>
          </a:p>
        </p:txBody>
      </p:sp>
      <p:sp>
        <p:nvSpPr>
          <p:cNvPr id="772" name="接続の線"/>
          <p:cNvSpPr/>
          <p:nvPr/>
        </p:nvSpPr>
        <p:spPr>
          <a:xfrm>
            <a:off x="6282712" y="3408302"/>
            <a:ext cx="834839" cy="783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743" y="10880"/>
                  <a:pt x="12943" y="18080"/>
                  <a:pt x="21600" y="21600"/>
                </a:cubicBezTo>
              </a:path>
            </a:pathLst>
          </a:custGeom>
          <a:ln w="12700">
            <a:solidFill>
              <a:srgbClr val="000000"/>
            </a:solidFill>
            <a:miter lim="400000"/>
            <a:tailEnd type="triangle"/>
          </a:ln>
        </p:spPr>
        <p:txBody>
          <a:bodyPr/>
          <a:lstStyle/>
          <a:p>
            <a:pPr/>
          </a:p>
        </p:txBody>
      </p:sp>
      <p:sp>
        <p:nvSpPr>
          <p:cNvPr id="773" name="接続の線"/>
          <p:cNvSpPr/>
          <p:nvPr/>
        </p:nvSpPr>
        <p:spPr>
          <a:xfrm>
            <a:off x="6252999" y="3561489"/>
            <a:ext cx="864552" cy="757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12" y="11063"/>
                  <a:pt x="13112" y="18263"/>
                  <a:pt x="21600" y="21600"/>
                </a:cubicBezTo>
              </a:path>
            </a:pathLst>
          </a:custGeom>
          <a:ln w="12700">
            <a:solidFill>
              <a:srgbClr val="000000"/>
            </a:solidFill>
            <a:miter lim="400000"/>
            <a:headEnd type="triangle"/>
          </a:ln>
        </p:spPr>
        <p:txBody>
          <a:bodyPr/>
          <a:lstStyle/>
          <a:p>
            <a:pPr/>
          </a:p>
        </p:txBody>
      </p:sp>
      <p:sp>
        <p:nvSpPr>
          <p:cNvPr id="739" name="Pulse 1"/>
          <p:cNvSpPr txBox="1"/>
          <p:nvPr/>
        </p:nvSpPr>
        <p:spPr>
          <a:xfrm>
            <a:off x="7567167" y="2888926"/>
            <a:ext cx="974205" cy="398092"/>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000">
                <a:solidFill>
                  <a:srgbClr val="222222"/>
                </a:solidFill>
                <a:latin typeface="Arial"/>
                <a:ea typeface="Arial"/>
                <a:cs typeface="Arial"/>
                <a:sym typeface="Arial"/>
              </a:defRPr>
            </a:lvl1pPr>
          </a:lstStyle>
          <a:p>
            <a:pPr/>
            <a:r>
              <a:t>Pulse 1</a:t>
            </a:r>
          </a:p>
        </p:txBody>
      </p:sp>
      <p:grpSp>
        <p:nvGrpSpPr>
          <p:cNvPr id="754" name="グループ"/>
          <p:cNvGrpSpPr/>
          <p:nvPr/>
        </p:nvGrpSpPr>
        <p:grpSpPr>
          <a:xfrm>
            <a:off x="5490481" y="5696284"/>
            <a:ext cx="3354329" cy="2923613"/>
            <a:chOff x="0" y="0"/>
            <a:chExt cx="3354328" cy="2923611"/>
          </a:xfrm>
        </p:grpSpPr>
        <p:sp>
          <p:nvSpPr>
            <p:cNvPr id="740" name="線"/>
            <p:cNvSpPr/>
            <p:nvPr/>
          </p:nvSpPr>
          <p:spPr>
            <a:xfrm flipV="1">
              <a:off x="1909509" y="1353204"/>
              <a:ext cx="1" cy="1221059"/>
            </a:xfrm>
            <a:prstGeom prst="line">
              <a:avLst/>
            </a:prstGeom>
            <a:noFill/>
            <a:ln w="12700" cap="flat">
              <a:solidFill>
                <a:srgbClr val="000000"/>
              </a:solidFill>
              <a:custDash>
                <a:ds d="200000" sp="200000"/>
              </a:custDash>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741" name="線"/>
            <p:cNvSpPr/>
            <p:nvPr/>
          </p:nvSpPr>
          <p:spPr>
            <a:xfrm>
              <a:off x="358408" y="2550380"/>
              <a:ext cx="2605092"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742" name="温度"/>
            <p:cNvSpPr txBox="1"/>
            <p:nvPr/>
          </p:nvSpPr>
          <p:spPr>
            <a:xfrm>
              <a:off x="2364417" y="2500403"/>
              <a:ext cx="989912" cy="4149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latin typeface="+mn-lt"/>
                  <a:ea typeface="+mn-ea"/>
                  <a:cs typeface="+mn-cs"/>
                  <a:sym typeface="ヒラギノ角ゴ ProN W3"/>
                </a:defRPr>
              </a:lvl1pPr>
            </a:lstStyle>
            <a:p>
              <a:pPr/>
              <a:r>
                <a:t>温度</a:t>
              </a:r>
            </a:p>
          </p:txBody>
        </p:sp>
        <p:sp>
          <p:nvSpPr>
            <p:cNvPr id="743" name="線"/>
            <p:cNvSpPr/>
            <p:nvPr/>
          </p:nvSpPr>
          <p:spPr>
            <a:xfrm flipV="1">
              <a:off x="419368" y="-1"/>
              <a:ext cx="1" cy="260190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744" name="線"/>
            <p:cNvSpPr/>
            <p:nvPr/>
          </p:nvSpPr>
          <p:spPr>
            <a:xfrm flipV="1">
              <a:off x="1691397" y="2046369"/>
              <a:ext cx="959916" cy="1133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745" name="電気抵抗"/>
            <p:cNvSpPr txBox="1"/>
            <p:nvPr/>
          </p:nvSpPr>
          <p:spPr>
            <a:xfrm rot="16200000">
              <a:off x="-467360" y="467359"/>
              <a:ext cx="1339254" cy="4045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400">
                  <a:latin typeface="+mn-lt"/>
                  <a:ea typeface="+mn-ea"/>
                  <a:cs typeface="+mn-cs"/>
                  <a:sym typeface="ヒラギノ角ゴ ProN W3"/>
                </a:defRPr>
              </a:lvl1pPr>
            </a:lstStyle>
            <a:p>
              <a:pPr/>
              <a:r>
                <a:t>電気抵抗</a:t>
              </a:r>
            </a:p>
          </p:txBody>
        </p:sp>
        <p:sp>
          <p:nvSpPr>
            <p:cNvPr id="774" name="接続の線"/>
            <p:cNvSpPr/>
            <p:nvPr/>
          </p:nvSpPr>
          <p:spPr>
            <a:xfrm>
              <a:off x="2084738" y="1802217"/>
              <a:ext cx="117812" cy="224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4334" y="1413"/>
                    <a:pt x="21534" y="8613"/>
                    <a:pt x="21600" y="21600"/>
                  </a:cubicBezTo>
                </a:path>
              </a:pathLst>
            </a:custGeom>
            <a:noFill/>
            <a:ln w="25400" cap="flat">
              <a:solidFill>
                <a:srgbClr val="000000"/>
              </a:solidFill>
              <a:prstDash val="solid"/>
              <a:miter lim="400000"/>
            </a:ln>
            <a:effectLst/>
          </p:spPr>
          <p:txBody>
            <a:bodyPr/>
            <a:lstStyle/>
            <a:p>
              <a:pPr/>
            </a:p>
          </p:txBody>
        </p:sp>
        <p:sp>
          <p:nvSpPr>
            <p:cNvPr id="775" name="接続の線"/>
            <p:cNvSpPr/>
            <p:nvPr/>
          </p:nvSpPr>
          <p:spPr>
            <a:xfrm>
              <a:off x="2198935" y="1990999"/>
              <a:ext cx="67096" cy="105840"/>
            </a:xfrm>
            <a:custGeom>
              <a:avLst/>
              <a:gdLst/>
              <a:ahLst/>
              <a:cxnLst>
                <a:cxn ang="0">
                  <a:pos x="wd2" y="hd2"/>
                </a:cxn>
                <a:cxn ang="5400000">
                  <a:pos x="wd2" y="hd2"/>
                </a:cxn>
                <a:cxn ang="10800000">
                  <a:pos x="wd2" y="hd2"/>
                </a:cxn>
                <a:cxn ang="16200000">
                  <a:pos x="wd2" y="hd2"/>
                </a:cxn>
              </a:cxnLst>
              <a:rect l="0" t="0" r="r" b="b"/>
              <a:pathLst>
                <a:path w="21012" h="20090" fill="norm" stroke="1" extrusionOk="0">
                  <a:moveTo>
                    <a:pt x="39" y="0"/>
                  </a:moveTo>
                  <a:cubicBezTo>
                    <a:pt x="-588" y="15000"/>
                    <a:pt x="6403" y="21600"/>
                    <a:pt x="21012" y="19800"/>
                  </a:cubicBezTo>
                </a:path>
              </a:pathLst>
            </a:custGeom>
            <a:noFill/>
            <a:ln w="25400" cap="flat">
              <a:solidFill>
                <a:srgbClr val="000000"/>
              </a:solidFill>
              <a:prstDash val="solid"/>
              <a:miter lim="400000"/>
            </a:ln>
            <a:effectLst/>
          </p:spPr>
          <p:txBody>
            <a:bodyPr/>
            <a:lstStyle/>
            <a:p>
              <a:pPr/>
            </a:p>
          </p:txBody>
        </p:sp>
        <p:sp>
          <p:nvSpPr>
            <p:cNvPr id="776" name="接続の線"/>
            <p:cNvSpPr/>
            <p:nvPr/>
          </p:nvSpPr>
          <p:spPr>
            <a:xfrm>
              <a:off x="1123667" y="1383079"/>
              <a:ext cx="327146" cy="5446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048" y="5"/>
                    <a:pt x="13248" y="7205"/>
                    <a:pt x="21600" y="21600"/>
                  </a:cubicBezTo>
                </a:path>
              </a:pathLst>
            </a:custGeom>
            <a:noFill/>
            <a:ln w="25400" cap="flat">
              <a:solidFill>
                <a:srgbClr val="000000"/>
              </a:solidFill>
              <a:prstDash val="solid"/>
              <a:miter lim="400000"/>
            </a:ln>
            <a:effectLst/>
          </p:spPr>
          <p:txBody>
            <a:bodyPr/>
            <a:lstStyle/>
            <a:p>
              <a:pPr/>
            </a:p>
          </p:txBody>
        </p:sp>
        <p:sp>
          <p:nvSpPr>
            <p:cNvPr id="777" name="接続の線"/>
            <p:cNvSpPr/>
            <p:nvPr/>
          </p:nvSpPr>
          <p:spPr>
            <a:xfrm>
              <a:off x="1450546" y="1925730"/>
              <a:ext cx="250289" cy="234194"/>
            </a:xfrm>
            <a:custGeom>
              <a:avLst/>
              <a:gdLst/>
              <a:ahLst/>
              <a:cxnLst>
                <a:cxn ang="0">
                  <a:pos x="wd2" y="hd2"/>
                </a:cxn>
                <a:cxn ang="5400000">
                  <a:pos x="wd2" y="hd2"/>
                </a:cxn>
                <a:cxn ang="10800000">
                  <a:pos x="wd2" y="hd2"/>
                </a:cxn>
                <a:cxn ang="16200000">
                  <a:pos x="wd2" y="hd2"/>
                </a:cxn>
              </a:cxnLst>
              <a:rect l="0" t="0" r="r" b="b"/>
              <a:pathLst>
                <a:path w="21600" h="20008" fill="norm" stroke="1" extrusionOk="0">
                  <a:moveTo>
                    <a:pt x="0" y="0"/>
                  </a:moveTo>
                  <a:cubicBezTo>
                    <a:pt x="5531" y="15039"/>
                    <a:pt x="12731" y="21600"/>
                    <a:pt x="21600" y="19682"/>
                  </a:cubicBezTo>
                </a:path>
              </a:pathLst>
            </a:custGeom>
            <a:noFill/>
            <a:ln w="25400" cap="flat">
              <a:solidFill>
                <a:srgbClr val="000000"/>
              </a:solidFill>
              <a:prstDash val="solid"/>
              <a:miter lim="400000"/>
            </a:ln>
            <a:effectLst/>
          </p:spPr>
          <p:txBody>
            <a:bodyPr/>
            <a:lstStyle/>
            <a:p>
              <a:pPr/>
            </a:p>
          </p:txBody>
        </p:sp>
        <p:sp>
          <p:nvSpPr>
            <p:cNvPr id="778" name="接続の線"/>
            <p:cNvSpPr/>
            <p:nvPr/>
          </p:nvSpPr>
          <p:spPr>
            <a:xfrm>
              <a:off x="413261" y="304622"/>
              <a:ext cx="699385" cy="10403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4346" y="9267"/>
                    <a:pt x="11546" y="16467"/>
                    <a:pt x="21600" y="21600"/>
                  </a:cubicBezTo>
                </a:path>
              </a:pathLst>
            </a:custGeom>
            <a:noFill/>
            <a:ln w="25400" cap="flat">
              <a:solidFill>
                <a:srgbClr val="000000"/>
              </a:solidFill>
              <a:prstDash val="solid"/>
              <a:miter lim="400000"/>
            </a:ln>
            <a:effectLst/>
          </p:spPr>
          <p:txBody>
            <a:bodyPr/>
            <a:lstStyle/>
            <a:p>
              <a:pPr/>
            </a:p>
          </p:txBody>
        </p:sp>
        <p:sp>
          <p:nvSpPr>
            <p:cNvPr id="751" name="13.2℃"/>
            <p:cNvSpPr txBox="1"/>
            <p:nvPr/>
          </p:nvSpPr>
          <p:spPr>
            <a:xfrm>
              <a:off x="1438613" y="2463543"/>
              <a:ext cx="1042499" cy="4600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000">
                  <a:latin typeface="+mn-lt"/>
                  <a:ea typeface="+mn-ea"/>
                  <a:cs typeface="+mn-cs"/>
                  <a:sym typeface="ヒラギノ角ゴ ProN W3"/>
                </a:defRPr>
              </a:lvl1pPr>
            </a:lstStyle>
            <a:p>
              <a:pPr/>
              <a:r>
                <a:t>13.2℃</a:t>
              </a:r>
            </a:p>
          </p:txBody>
        </p:sp>
        <p:sp>
          <p:nvSpPr>
            <p:cNvPr id="779" name="接続の線"/>
            <p:cNvSpPr/>
            <p:nvPr/>
          </p:nvSpPr>
          <p:spPr>
            <a:xfrm>
              <a:off x="1096309" y="1330714"/>
              <a:ext cx="1010591" cy="475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533" y="13175"/>
                    <a:pt x="13733" y="20375"/>
                    <a:pt x="21600" y="21600"/>
                  </a:cubicBezTo>
                </a:path>
              </a:pathLst>
            </a:custGeom>
            <a:noFill/>
            <a:ln w="25400" cap="flat">
              <a:solidFill>
                <a:srgbClr val="000000"/>
              </a:solidFill>
              <a:prstDash val="solid"/>
              <a:miter lim="400000"/>
            </a:ln>
            <a:effectLst/>
          </p:spPr>
          <p:txBody>
            <a:bodyPr/>
            <a:lstStyle/>
            <a:p>
              <a:pPr/>
            </a:p>
          </p:txBody>
        </p:sp>
        <p:sp>
          <p:nvSpPr>
            <p:cNvPr id="753" name="Pulse 2"/>
            <p:cNvSpPr txBox="1"/>
            <p:nvPr/>
          </p:nvSpPr>
          <p:spPr>
            <a:xfrm>
              <a:off x="2076686" y="223080"/>
              <a:ext cx="974205" cy="398091"/>
            </a:xfrm>
            <a:prstGeom prst="rect">
              <a:avLst/>
            </a:prstGeom>
            <a:noFill/>
            <a:ln w="12700" cap="flat">
              <a:solidFill>
                <a:schemeClr val="accent5">
                  <a:hueOff val="-82419"/>
                  <a:satOff val="-9513"/>
                  <a:lumOff val="-16343"/>
                </a:schemeClr>
              </a:solidFill>
              <a:prstDash val="solid"/>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sz="2000">
                  <a:solidFill>
                    <a:srgbClr val="222222"/>
                  </a:solidFill>
                  <a:latin typeface="Arial"/>
                  <a:ea typeface="Arial"/>
                  <a:cs typeface="Arial"/>
                  <a:sym typeface="Arial"/>
                </a:defRPr>
              </a:lvl1pPr>
            </a:lstStyle>
            <a:p>
              <a:pPr/>
              <a:r>
                <a:t>Pulse 2</a:t>
              </a:r>
            </a:p>
          </p:txBody>
        </p:sp>
      </p:grpSp>
      <p:pic>
        <p:nvPicPr>
          <p:cNvPr id="755" name="comparison_selected.png" descr="comparison_selected.png"/>
          <p:cNvPicPr>
            <a:picLocks noChangeAspect="1"/>
          </p:cNvPicPr>
          <p:nvPr/>
        </p:nvPicPr>
        <p:blipFill>
          <a:blip r:embed="rId4">
            <a:extLst/>
          </a:blip>
          <a:srcRect l="60517" t="11314" r="2777" b="70920"/>
          <a:stretch>
            <a:fillRect/>
          </a:stretch>
        </p:blipFill>
        <p:spPr>
          <a:xfrm>
            <a:off x="3344020" y="3560731"/>
            <a:ext cx="1667450" cy="896706"/>
          </a:xfrm>
          <a:prstGeom prst="rect">
            <a:avLst/>
          </a:prstGeom>
          <a:ln w="12700">
            <a:miter lim="400000"/>
          </a:ln>
        </p:spPr>
      </p:pic>
      <p:sp>
        <p:nvSpPr>
          <p:cNvPr id="756" name="・転移後の抵抗は落ち込んだ"/>
          <p:cNvSpPr txBox="1"/>
          <p:nvPr/>
        </p:nvSpPr>
        <p:spPr>
          <a:xfrm>
            <a:off x="940557" y="9002518"/>
            <a:ext cx="40767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a:solidFill>
                  <a:srgbClr val="222222"/>
                </a:solidFill>
                <a:latin typeface="Arial"/>
                <a:ea typeface="Arial"/>
                <a:cs typeface="Arial"/>
                <a:sym typeface="Arial"/>
              </a:defRPr>
            </a:lvl1pPr>
          </a:lstStyle>
          <a:p>
            <a:pPr/>
            <a:r>
              <a:t>・転移後の抵抗は落ち込んだ</a:t>
            </a:r>
          </a:p>
        </p:txBody>
      </p:sp>
      <p:sp>
        <p:nvSpPr>
          <p:cNvPr id="757" name="パルス加熱・急冷により半導体スズを超伝導体に変換した"/>
          <p:cNvSpPr txBox="1"/>
          <p:nvPr/>
        </p:nvSpPr>
        <p:spPr>
          <a:xfrm>
            <a:off x="435522" y="8967224"/>
            <a:ext cx="11987785" cy="5702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600" u="sng">
                <a:solidFill>
                  <a:srgbClr val="222222"/>
                </a:solidFill>
                <a:latin typeface="Arial"/>
                <a:ea typeface="Arial"/>
                <a:cs typeface="Arial"/>
                <a:sym typeface="Arial"/>
              </a:defRPr>
            </a:lvl1pPr>
          </a:lstStyle>
          <a:p>
            <a:pPr/>
            <a:r>
              <a:t>パルス加熱・急冷により半導体スズを超伝導体に変換した</a:t>
            </a:r>
          </a:p>
        </p:txBody>
      </p:sp>
      <p:pic>
        <p:nvPicPr>
          <p:cNvPr id="758" name="before_after_pulse_comparison.png" descr="before_after_pulse_comparison.png"/>
          <p:cNvPicPr>
            <a:picLocks noChangeAspect="1"/>
          </p:cNvPicPr>
          <p:nvPr/>
        </p:nvPicPr>
        <p:blipFill>
          <a:blip r:embed="rId5">
            <a:extLst/>
          </a:blip>
          <a:stretch>
            <a:fillRect/>
          </a:stretch>
        </p:blipFill>
        <p:spPr>
          <a:xfrm>
            <a:off x="8829171" y="2832610"/>
            <a:ext cx="4010576" cy="6015865"/>
          </a:xfrm>
          <a:prstGeom prst="rect">
            <a:avLst/>
          </a:prstGeom>
          <a:ln w="12700">
            <a:miter lim="400000"/>
          </a:ln>
        </p:spPr>
      </p:pic>
      <p:sp>
        <p:nvSpPr>
          <p:cNvPr id="759" name="円形"/>
          <p:cNvSpPr/>
          <p:nvPr/>
        </p:nvSpPr>
        <p:spPr>
          <a:xfrm>
            <a:off x="5892261" y="6082145"/>
            <a:ext cx="125233" cy="129310"/>
          </a:xfrm>
          <a:prstGeom prst="ellipse">
            <a:avLst/>
          </a:prstGeom>
          <a:solidFill>
            <a:schemeClr val="accent5">
              <a:hueOff val="-82419"/>
              <a:satOff val="-9513"/>
              <a:lumOff val="-1634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60" name="線"/>
          <p:cNvSpPr/>
          <p:nvPr/>
        </p:nvSpPr>
        <p:spPr>
          <a:xfrm flipV="1">
            <a:off x="1759870" y="7192085"/>
            <a:ext cx="215981" cy="1111641"/>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61" name="(スズ: Tc=3.7K)"/>
          <p:cNvSpPr txBox="1"/>
          <p:nvPr/>
        </p:nvSpPr>
        <p:spPr>
          <a:xfrm>
            <a:off x="10219230" y="3079381"/>
            <a:ext cx="2319935"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latin typeface="+mn-lt"/>
                <a:ea typeface="+mn-ea"/>
                <a:cs typeface="+mn-cs"/>
                <a:sym typeface="ヒラギノ角ゴ ProN W3"/>
              </a:defRPr>
            </a:pPr>
            <a:r>
              <a:t>(スズ: T</a:t>
            </a:r>
            <a:r>
              <a:rPr baseline="-5999"/>
              <a:t>c</a:t>
            </a:r>
            <a:r>
              <a:t>=3.7K)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704"/>
                                        </p:tgtEl>
                                        <p:attrNameLst>
                                          <p:attrName>style.visibility</p:attrName>
                                        </p:attrNameLst>
                                      </p:cBhvr>
                                      <p:to>
                                        <p:strVal val="visible"/>
                                      </p:to>
                                    </p:set>
                                    <p:animEffect filter="wipe(left)" transition="in">
                                      <p:cBhvr>
                                        <p:cTn id="7" dur="1000"/>
                                        <p:tgtEl>
                                          <p:spTgt spid="704"/>
                                        </p:tgtEl>
                                      </p:cBhvr>
                                    </p:animEffect>
                                  </p:childTnLst>
                                </p:cTn>
                              </p:par>
                            </p:childTnLst>
                          </p:cTn>
                        </p:par>
                        <p:par>
                          <p:cTn id="8" fill="hold">
                            <p:stCondLst>
                              <p:cond delay="1000"/>
                            </p:stCondLst>
                            <p:childTnLst>
                              <p:par>
                                <p:cTn id="9" presetClass="entr" nodeType="afterEffect" presetSubtype="0" presetID="1" grpId="2" fill="hold">
                                  <p:stCondLst>
                                    <p:cond delay="0"/>
                                  </p:stCondLst>
                                  <p:iterate type="el" backwards="0">
                                    <p:tmAbs val="0"/>
                                  </p:iterate>
                                  <p:childTnLst>
                                    <p:set>
                                      <p:cBhvr>
                                        <p:cTn id="10" fill="hold"/>
                                        <p:tgtEl>
                                          <p:spTgt spid="710"/>
                                        </p:tgtEl>
                                        <p:attrNameLst>
                                          <p:attrName>style.visibility</p:attrName>
                                        </p:attrNameLst>
                                      </p:cBhvr>
                                      <p:to>
                                        <p:strVal val="visible"/>
                                      </p:to>
                                    </p:set>
                                  </p:childTnLst>
                                </p:cTn>
                              </p:par>
                            </p:childTnLst>
                          </p:cTn>
                        </p:par>
                        <p:par>
                          <p:cTn id="11" fill="hold">
                            <p:stCondLst>
                              <p:cond delay="1000"/>
                            </p:stCondLst>
                            <p:childTnLst>
                              <p:par>
                                <p:cTn id="12" presetClass="entr" nodeType="afterEffect" presetSubtype="0" presetID="1" grpId="3" fill="hold">
                                  <p:stCondLst>
                                    <p:cond delay="0"/>
                                  </p:stCondLst>
                                  <p:iterate type="el" backwards="0">
                                    <p:tmAbs val="0"/>
                                  </p:iterate>
                                  <p:childTnLst>
                                    <p:set>
                                      <p:cBhvr>
                                        <p:cTn id="13" fill="hold"/>
                                        <p:tgtEl>
                                          <p:spTgt spid="76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754"/>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712"/>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759"/>
                                        </p:tgtEl>
                                        <p:attrNameLst>
                                          <p:attrName>style.visibility</p:attrName>
                                        </p:attrNameLst>
                                      </p:cBhvr>
                                      <p:to>
                                        <p:strVal val="visible"/>
                                      </p:to>
                                    </p:set>
                                  </p:childTnLst>
                                </p:cTn>
                              </p:par>
                            </p:childTnLst>
                          </p:cTn>
                        </p:par>
                        <p:par>
                          <p:cTn id="24" fill="hold">
                            <p:stCondLst>
                              <p:cond delay="0"/>
                            </p:stCondLst>
                            <p:childTnLst>
                              <p:par>
                                <p:cTn id="25" presetClass="path" nodeType="afterEffect" presetSubtype="0" presetID="-1" grpId="7" accel="50000" decel="50000" fill="hold">
                                  <p:stCondLst>
                                    <p:cond delay="0"/>
                                  </p:stCondLst>
                                  <p:childTnLst>
                                    <p:animMotion path="M 0.000000 0.000000 C 0.005179 0.017733 0.012021 0.034452 0.020335 0.049777 C 0.028430 0.064696 0.037898 0.078253 0.048319 0.090507 C 0.062607 0.107306 0.078526 0.121423 0.096157 0.130693 C 0.102755 0.134163 0.109757 0.137107 0.116816 0.137439 C 0.120434 0.137610 0.124059 0.137151 0.127313 0.139427 C 0.131461 0.142329 0.133732 0.148834 0.133507 0.155309 C 0.133335 0.160274 0.132144 0.165342 0.135359 0.168316 C 0.137798 0.170572 0.140658 0.169035 0.143414 0.168046 C 0.146042 0.167103 0.148909 0.166825 0.151602 0.166490 C 0.157069 0.165809 0.162516 0.164978 0.167961 0.164035" origin="layout" pathEditMode="relative">
                                      <p:cBhvr>
                                        <p:cTn id="26" dur="1000" fill="hold"/>
                                        <p:tgtEl>
                                          <p:spTgt spid="759"/>
                                        </p:tgtEl>
                                        <p:attrNameLst>
                                          <p:attrName>ppt_x</p:attrName>
                                          <p:attrName>ppt_y</p:attrName>
                                        </p:attrNameLst>
                                      </p:cBhvr>
                                    </p:animMotion>
                                  </p:childTnLst>
                                </p:cTn>
                              </p:par>
                            </p:childTnLst>
                          </p:cTn>
                        </p:par>
                        <p:par>
                          <p:cTn id="27" fill="hold">
                            <p:stCondLst>
                              <p:cond delay="1000"/>
                            </p:stCondLst>
                            <p:childTnLst>
                              <p:par>
                                <p:cTn id="28" presetClass="entr" nodeType="afterEffect" presetSubtype="8" presetID="22" grpId="8" fill="hold">
                                  <p:stCondLst>
                                    <p:cond delay="0"/>
                                  </p:stCondLst>
                                  <p:iterate type="el" backwards="0">
                                    <p:tmAbs val="0"/>
                                  </p:iterate>
                                  <p:childTnLst>
                                    <p:set>
                                      <p:cBhvr>
                                        <p:cTn id="29" fill="hold"/>
                                        <p:tgtEl>
                                          <p:spTgt spid="718"/>
                                        </p:tgtEl>
                                        <p:attrNameLst>
                                          <p:attrName>style.visibility</p:attrName>
                                        </p:attrNameLst>
                                      </p:cBhvr>
                                      <p:to>
                                        <p:strVal val="visible"/>
                                      </p:to>
                                    </p:set>
                                    <p:animEffect filter="wipe(left)" transition="in">
                                      <p:cBhvr>
                                        <p:cTn id="30" dur="1000"/>
                                        <p:tgtEl>
                                          <p:spTgt spid="718"/>
                                        </p:tgtEl>
                                      </p:cBhvr>
                                    </p:animEffect>
                                  </p:childTnLst>
                                </p:cTn>
                              </p:par>
                            </p:childTnLst>
                          </p:cTn>
                        </p:par>
                        <p:par>
                          <p:cTn id="31" fill="hold">
                            <p:stCondLst>
                              <p:cond delay="2000"/>
                            </p:stCondLst>
                            <p:childTnLst>
                              <p:par>
                                <p:cTn id="32" presetClass="entr" nodeType="afterEffect" presetSubtype="0" presetID="1" grpId="9" fill="hold">
                                  <p:stCondLst>
                                    <p:cond delay="0"/>
                                  </p:stCondLst>
                                  <p:iterate type="el" backwards="0">
                                    <p:tmAbs val="0"/>
                                  </p:iterate>
                                  <p:childTnLst>
                                    <p:set>
                                      <p:cBhvr>
                                        <p:cTn id="33" fill="hold"/>
                                        <p:tgtEl>
                                          <p:spTgt spid="72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8" presetID="22" grpId="10" fill="hold">
                                  <p:stCondLst>
                                    <p:cond delay="0"/>
                                  </p:stCondLst>
                                  <p:iterate type="el" backwards="0">
                                    <p:tmAbs val="0"/>
                                  </p:iterate>
                                  <p:childTnLst>
                                    <p:set>
                                      <p:cBhvr>
                                        <p:cTn id="37" fill="hold"/>
                                        <p:tgtEl>
                                          <p:spTgt spid="705"/>
                                        </p:tgtEl>
                                        <p:attrNameLst>
                                          <p:attrName>style.visibility</p:attrName>
                                        </p:attrNameLst>
                                      </p:cBhvr>
                                      <p:to>
                                        <p:strVal val="visible"/>
                                      </p:to>
                                    </p:set>
                                    <p:animEffect filter="wipe(left)" transition="in">
                                      <p:cBhvr>
                                        <p:cTn id="38" dur="1000"/>
                                        <p:tgtEl>
                                          <p:spTgt spid="705"/>
                                        </p:tgtEl>
                                      </p:cBhvr>
                                    </p:animEffect>
                                  </p:childTnLst>
                                </p:cTn>
                              </p:par>
                            </p:childTnLst>
                          </p:cTn>
                        </p:par>
                        <p:par>
                          <p:cTn id="39" fill="hold">
                            <p:stCondLst>
                              <p:cond delay="1000"/>
                            </p:stCondLst>
                            <p:childTnLst>
                              <p:par>
                                <p:cTn id="40" presetClass="entr" nodeType="afterEffect" presetSubtype="0" presetID="1" grpId="11" fill="hold">
                                  <p:stCondLst>
                                    <p:cond delay="0"/>
                                  </p:stCondLst>
                                  <p:iterate type="el" backwards="0">
                                    <p:tmAbs val="0"/>
                                  </p:iterate>
                                  <p:childTnLst>
                                    <p:set>
                                      <p:cBhvr>
                                        <p:cTn id="41" fill="hold"/>
                                        <p:tgtEl>
                                          <p:spTgt spid="75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2" fill="hold">
                                  <p:stCondLst>
                                    <p:cond delay="0"/>
                                  </p:stCondLst>
                                  <p:iterate type="el" backwards="0">
                                    <p:tmAbs val="0"/>
                                  </p:iterate>
                                  <p:childTnLst>
                                    <p:set>
                                      <p:cBhvr>
                                        <p:cTn id="45" fill="hold"/>
                                        <p:tgtEl>
                                          <p:spTgt spid="713"/>
                                        </p:tgtEl>
                                        <p:attrNameLst>
                                          <p:attrName>style.visibility</p:attrName>
                                        </p:attrNameLst>
                                      </p:cBhvr>
                                      <p:to>
                                        <p:strVal val="visible"/>
                                      </p:to>
                                    </p:set>
                                  </p:childTnLst>
                                </p:cTn>
                              </p:par>
                            </p:childTnLst>
                          </p:cTn>
                        </p:par>
                        <p:par>
                          <p:cTn id="46" fill="hold">
                            <p:stCondLst>
                              <p:cond delay="0"/>
                            </p:stCondLst>
                            <p:childTnLst>
                              <p:par>
                                <p:cTn id="47" presetClass="path" nodeType="withEffect" presetSubtype="0" presetID="-1" grpId="13" accel="50000" decel="50000" fill="hold">
                                  <p:stCondLst>
                                    <p:cond delay="0"/>
                                  </p:stCondLst>
                                  <p:childTnLst>
                                    <p:animMotion path="M 0.167961 0.164035 C 0.157324 0.165444 0.147500 0.167060 0.137982 0.168667 C 0.128416 0.170283 0.119164 0.171886 0.109757 0.173340 C 0.100194 0.174819 0.090526 0.175976 0.080450 0.177570 C 0.071072 0.179053 0.061331 0.180995 0.050768 0.182801 C 0.041774 0.184339 0.032757 0.186642 0.023694 0.188452 C 0.014434 0.190302 0.005127 0.191641 -0.004104 0.192726" origin="layout" pathEditMode="relative">
                                      <p:cBhvr>
                                        <p:cTn id="48" dur="1000" fill="hold"/>
                                        <p:tgtEl>
                                          <p:spTgt spid="759"/>
                                        </p:tgtEl>
                                        <p:attrNameLst>
                                          <p:attrName>ppt_x</p:attrName>
                                          <p:attrName>ppt_y</p:attrName>
                                        </p:attrNameLst>
                                      </p:cBhvr>
                                    </p:animMotion>
                                  </p:childTnLst>
                                </p:cTn>
                              </p:par>
                            </p:childTnLst>
                          </p:cTn>
                        </p:par>
                        <p:par>
                          <p:cTn id="49" fill="hold">
                            <p:stCondLst>
                              <p:cond delay="1000"/>
                            </p:stCondLst>
                            <p:childTnLst>
                              <p:par>
                                <p:cTn id="50" presetClass="entr" nodeType="afterEffect" presetSubtype="2" presetID="22" grpId="14" fill="hold">
                                  <p:stCondLst>
                                    <p:cond delay="0"/>
                                  </p:stCondLst>
                                  <p:iterate type="el" backwards="0">
                                    <p:tmAbs val="0"/>
                                  </p:iterate>
                                  <p:childTnLst>
                                    <p:set>
                                      <p:cBhvr>
                                        <p:cTn id="51" fill="hold"/>
                                        <p:tgtEl>
                                          <p:spTgt spid="762"/>
                                        </p:tgtEl>
                                        <p:attrNameLst>
                                          <p:attrName>style.visibility</p:attrName>
                                        </p:attrNameLst>
                                      </p:cBhvr>
                                      <p:to>
                                        <p:strVal val="visible"/>
                                      </p:to>
                                    </p:set>
                                    <p:animEffect filter="wipe(right)" transition="in">
                                      <p:cBhvr>
                                        <p:cTn id="52" dur="1000"/>
                                        <p:tgtEl>
                                          <p:spTgt spid="762"/>
                                        </p:tgtEl>
                                      </p:cBhvr>
                                    </p:animEffect>
                                  </p:childTnLst>
                                </p:cTn>
                              </p:par>
                            </p:childTnLst>
                          </p:cTn>
                        </p:par>
                        <p:par>
                          <p:cTn id="53" fill="hold">
                            <p:stCondLst>
                              <p:cond delay="2000"/>
                            </p:stCondLst>
                            <p:childTnLst>
                              <p:par>
                                <p:cTn id="54" presetClass="entr" nodeType="afterEffect" presetSubtype="2" presetID="22" grpId="15" fill="hold">
                                  <p:stCondLst>
                                    <p:cond delay="0"/>
                                  </p:stCondLst>
                                  <p:iterate type="el" backwards="0">
                                    <p:tmAbs val="0"/>
                                  </p:iterate>
                                  <p:childTnLst>
                                    <p:set>
                                      <p:cBhvr>
                                        <p:cTn id="55" fill="hold"/>
                                        <p:tgtEl>
                                          <p:spTgt spid="719"/>
                                        </p:tgtEl>
                                        <p:attrNameLst>
                                          <p:attrName>style.visibility</p:attrName>
                                        </p:attrNameLst>
                                      </p:cBhvr>
                                      <p:to>
                                        <p:strVal val="visible"/>
                                      </p:to>
                                    </p:set>
                                    <p:animEffect filter="wipe(right)" transition="in">
                                      <p:cBhvr>
                                        <p:cTn id="56" dur="1000"/>
                                        <p:tgtEl>
                                          <p:spTgt spid="719"/>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6" fill="hold">
                                  <p:stCondLst>
                                    <p:cond delay="0"/>
                                  </p:stCondLst>
                                  <p:iterate type="el" backwards="0">
                                    <p:tmAbs val="0"/>
                                  </p:iterate>
                                  <p:childTnLst>
                                    <p:set>
                                      <p:cBhvr>
                                        <p:cTn id="60" fill="hold"/>
                                        <p:tgtEl>
                                          <p:spTgt spid="75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0" presetID="1" grpId="17" fill="hold">
                                  <p:stCondLst>
                                    <p:cond delay="0"/>
                                  </p:stCondLst>
                                  <p:iterate type="el" backwards="0">
                                    <p:tmAbs val="0"/>
                                  </p:iterate>
                                  <p:childTnLst>
                                    <p:set>
                                      <p:cBhvr>
                                        <p:cTn id="64" fill="hold"/>
                                        <p:tgtEl>
                                          <p:spTgt spid="757"/>
                                        </p:tgtEl>
                                        <p:attrNameLst>
                                          <p:attrName>style.visibility</p:attrName>
                                        </p:attrNameLst>
                                      </p:cBhvr>
                                      <p:to>
                                        <p:strVal val="visible"/>
                                      </p:to>
                                    </p:set>
                                  </p:childTnLst>
                                </p:cTn>
                              </p:par>
                            </p:childTnLst>
                          </p:cTn>
                        </p:par>
                        <p:par>
                          <p:cTn id="65" fill="hold">
                            <p:stCondLst>
                              <p:cond delay="0"/>
                            </p:stCondLst>
                            <p:childTnLst>
                              <p:par>
                                <p:cTn id="66" presetClass="exit" nodeType="afterEffect" presetSubtype="0" presetID="1" grpId="18" fill="hold">
                                  <p:stCondLst>
                                    <p:cond delay="0"/>
                                  </p:stCondLst>
                                  <p:iterate type="el" backwards="0">
                                    <p:tmAbs val="0"/>
                                  </p:iterate>
                                  <p:childTnLst>
                                    <p:set>
                                      <p:cBhvr>
                                        <p:cTn id="67" fill="hold">
                                          <p:stCondLst>
                                            <p:cond delay="0"/>
                                          </p:stCondLst>
                                        </p:cTn>
                                        <p:tgtEl>
                                          <p:spTgt spid="710"/>
                                        </p:tgtEl>
                                        <p:attrNameLst>
                                          <p:attrName>style.visibility</p:attrName>
                                        </p:attrNameLst>
                                      </p:cBhvr>
                                      <p:to>
                                        <p:strVal val="hidden"/>
                                      </p:to>
                                    </p:set>
                                  </p:childTnLst>
                                </p:cTn>
                              </p:par>
                            </p:childTnLst>
                          </p:cTn>
                        </p:par>
                        <p:par>
                          <p:cTn id="68" fill="hold">
                            <p:stCondLst>
                              <p:cond delay="0"/>
                            </p:stCondLst>
                            <p:childTnLst>
                              <p:par>
                                <p:cTn id="69" presetClass="exit" nodeType="afterEffect" presetSubtype="0" presetID="1" grpId="19" fill="hold">
                                  <p:stCondLst>
                                    <p:cond delay="0"/>
                                  </p:stCondLst>
                                  <p:iterate type="el" backwards="0">
                                    <p:tmAbs val="0"/>
                                  </p:iterate>
                                  <p:childTnLst>
                                    <p:set>
                                      <p:cBhvr>
                                        <p:cTn id="70" fill="hold">
                                          <p:stCondLst>
                                            <p:cond delay="0"/>
                                          </p:stCondLst>
                                        </p:cTn>
                                        <p:tgtEl>
                                          <p:spTgt spid="756"/>
                                        </p:tgtEl>
                                        <p:attrNameLst>
                                          <p:attrName>style.visibility</p:attrName>
                                        </p:attrNameLst>
                                      </p:cBhvr>
                                      <p:to>
                                        <p:strVal val="hidden"/>
                                      </p:to>
                                    </p:set>
                                  </p:childTnLst>
                                </p:cTn>
                              </p:par>
                            </p:childTnLst>
                          </p:cTn>
                        </p:par>
                        <p:par>
                          <p:cTn id="71" fill="hold">
                            <p:stCondLst>
                              <p:cond delay="0"/>
                            </p:stCondLst>
                            <p:childTnLst>
                              <p:par>
                                <p:cTn id="72" presetClass="exit" nodeType="afterEffect" presetSubtype="0" presetID="1" grpId="20" fill="hold">
                                  <p:stCondLst>
                                    <p:cond delay="0"/>
                                  </p:stCondLst>
                                  <p:iterate type="el" backwards="0">
                                    <p:tmAbs val="0"/>
                                  </p:iterate>
                                  <p:childTnLst>
                                    <p:set>
                                      <p:cBhvr>
                                        <p:cTn id="73" fill="hold">
                                          <p:stCondLst>
                                            <p:cond delay="0"/>
                                          </p:stCondLst>
                                        </p:cTn>
                                        <p:tgtEl>
                                          <p:spTgt spid="760"/>
                                        </p:tgtEl>
                                        <p:attrNameLst>
                                          <p:attrName>style.visibility</p:attrName>
                                        </p:attrNameLst>
                                      </p:cBhvr>
                                      <p:to>
                                        <p:strVal val="hidden"/>
                                      </p:to>
                                    </p:set>
                                  </p:childTnLst>
                                </p:cTn>
                              </p:par>
                            </p:childTnLst>
                          </p:cTn>
                        </p:par>
                        <p:par>
                          <p:cTn id="74" fill="hold">
                            <p:stCondLst>
                              <p:cond delay="0"/>
                            </p:stCondLst>
                            <p:childTnLst>
                              <p:par>
                                <p:cTn id="75" presetClass="entr" nodeType="afterEffect" presetSubtype="0" presetID="1" grpId="21" fill="hold">
                                  <p:stCondLst>
                                    <p:cond delay="0"/>
                                  </p:stCondLst>
                                  <p:iterate type="el" backwards="0">
                                    <p:tmAbs val="0"/>
                                  </p:iterate>
                                  <p:childTnLst>
                                    <p:set>
                                      <p:cBhvr>
                                        <p:cTn id="76" fill="hold"/>
                                        <p:tgtEl>
                                          <p:spTgt spid="7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2" grpId="14"/>
      <p:bldP build="whole" bldLvl="1" animBg="1" rev="0" advAuto="0" spid="760" grpId="20"/>
      <p:bldP build="whole" bldLvl="1" animBg="1" rev="0" advAuto="0" spid="760" grpId="3"/>
      <p:bldP build="whole" bldLvl="1" animBg="1" rev="0" advAuto="0" spid="712" grpId="5"/>
      <p:bldP build="whole" bldLvl="1" animBg="1" rev="0" advAuto="0" spid="704" grpId="1"/>
      <p:bldP build="whole" bldLvl="1" animBg="1" rev="0" advAuto="0" spid="705" grpId="10"/>
      <p:bldP build="whole" bldLvl="1" animBg="1" rev="0" advAuto="0" spid="756" grpId="19"/>
      <p:bldP build="whole" bldLvl="1" animBg="1" rev="0" advAuto="0" spid="710" grpId="18"/>
      <p:bldP build="whole" bldLvl="1" animBg="1" rev="0" advAuto="0" spid="713" grpId="12"/>
      <p:bldP build="whole" bldLvl="1" animBg="1" rev="0" advAuto="0" spid="720" grpId="9"/>
      <p:bldP build="whole" bldLvl="1" animBg="1" rev="0" advAuto="0" spid="718" grpId="8"/>
      <p:bldP build="whole" bldLvl="1" animBg="1" rev="0" advAuto="0" spid="710" grpId="2"/>
      <p:bldP build="whole" bldLvl="1" animBg="1" rev="0" advAuto="0" spid="754" grpId="4"/>
      <p:bldP build="whole" bldLvl="1" animBg="1" rev="0" advAuto="0" spid="758" grpId="16"/>
      <p:bldP build="whole" bldLvl="1" animBg="1" rev="0" advAuto="0" spid="761" grpId="21"/>
      <p:bldP build="whole" bldLvl="1" animBg="1" rev="0" advAuto="0" spid="756" grpId="11"/>
      <p:bldP build="whole" bldLvl="1" animBg="1" rev="0" advAuto="0" spid="757" grpId="17"/>
      <p:bldP build="whole" bldLvl="1" animBg="1" rev="0" advAuto="0" spid="759" grpId="6"/>
      <p:bldP build="whole" bldLvl="1" animBg="1" rev="0" advAuto="0" spid="719" grpId="15"/>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83" name="comparison4.png" descr="comparison4.png"/>
          <p:cNvPicPr>
            <a:picLocks noChangeAspect="1"/>
          </p:cNvPicPr>
          <p:nvPr/>
        </p:nvPicPr>
        <p:blipFill>
          <a:blip r:embed="rId2">
            <a:extLst/>
          </a:blip>
          <a:stretch>
            <a:fillRect/>
          </a:stretch>
        </p:blipFill>
        <p:spPr>
          <a:xfrm>
            <a:off x="1158875" y="1433853"/>
            <a:ext cx="8039100" cy="6699251"/>
          </a:xfrm>
          <a:prstGeom prst="rect">
            <a:avLst/>
          </a:prstGeom>
          <a:ln w="12700">
            <a:miter lim="400000"/>
          </a:ln>
        </p:spPr>
      </p:pic>
      <p:sp>
        <p:nvSpPr>
          <p:cNvPr id="784" name="半導体相の復元"/>
          <p:cNvSpPr txBox="1"/>
          <p:nvPr/>
        </p:nvSpPr>
        <p:spPr>
          <a:xfrm>
            <a:off x="1117939" y="814803"/>
            <a:ext cx="438150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半導体相の復元</a:t>
            </a:r>
          </a:p>
        </p:txBody>
      </p:sp>
      <p:sp>
        <p:nvSpPr>
          <p:cNvPr id="789" name="接続の線"/>
          <p:cNvSpPr/>
          <p:nvPr/>
        </p:nvSpPr>
        <p:spPr>
          <a:xfrm>
            <a:off x="6435905" y="3632125"/>
            <a:ext cx="1650666" cy="424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38100">
            <a:solidFill>
              <a:srgbClr val="000000"/>
            </a:solidFill>
            <a:miter lim="400000"/>
            <a:tailEnd type="triangle"/>
          </a:ln>
        </p:spPr>
        <p:txBody>
          <a:bodyPr/>
          <a:lstStyle/>
          <a:p>
            <a:pPr/>
          </a:p>
        </p:txBody>
      </p:sp>
      <p:grpSp>
        <p:nvGrpSpPr>
          <p:cNvPr id="788" name="グループ"/>
          <p:cNvGrpSpPr/>
          <p:nvPr/>
        </p:nvGrpSpPr>
        <p:grpSpPr>
          <a:xfrm>
            <a:off x="2550133" y="2287116"/>
            <a:ext cx="6008685" cy="2702251"/>
            <a:chOff x="0" y="0"/>
            <a:chExt cx="6008683" cy="2702249"/>
          </a:xfrm>
        </p:grpSpPr>
        <p:sp>
          <p:nvSpPr>
            <p:cNvPr id="786" name="四角形"/>
            <p:cNvSpPr/>
            <p:nvPr/>
          </p:nvSpPr>
          <p:spPr>
            <a:xfrm>
              <a:off x="0" y="0"/>
              <a:ext cx="2862726" cy="166806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787" name="四角形"/>
            <p:cNvSpPr/>
            <p:nvPr/>
          </p:nvSpPr>
          <p:spPr>
            <a:xfrm>
              <a:off x="2795200" y="1034188"/>
              <a:ext cx="3213484" cy="166806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2" presetID="22" grpId="1" fill="hold">
                                  <p:stCondLst>
                                    <p:cond delay="0"/>
                                  </p:stCondLst>
                                  <p:iterate type="el" backwards="0">
                                    <p:tmAbs val="0"/>
                                  </p:iterate>
                                  <p:childTnLst>
                                    <p:animEffect filter="wipe(right)" transition="out">
                                      <p:cBhvr>
                                        <p:cTn id="6" dur="700" fill="hold"/>
                                        <p:tgtEl>
                                          <p:spTgt spid="788"/>
                                        </p:tgtEl>
                                      </p:cBhvr>
                                    </p:animEffect>
                                    <p:set>
                                      <p:cBhvr>
                                        <p:cTn id="7" fill="hold">
                                          <p:stCondLst>
                                            <p:cond delay="699"/>
                                          </p:stCondLst>
                                        </p:cTn>
                                        <p:tgtEl>
                                          <p:spTgt spid="78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88"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91" name="comparison5.png" descr="comparison5.png"/>
          <p:cNvPicPr>
            <a:picLocks noChangeAspect="1"/>
          </p:cNvPicPr>
          <p:nvPr/>
        </p:nvPicPr>
        <p:blipFill>
          <a:blip r:embed="rId2">
            <a:extLst/>
          </a:blip>
          <a:stretch>
            <a:fillRect/>
          </a:stretch>
        </p:blipFill>
        <p:spPr>
          <a:xfrm>
            <a:off x="1158875" y="1433853"/>
            <a:ext cx="8039100" cy="6699251"/>
          </a:xfrm>
          <a:prstGeom prst="rect">
            <a:avLst/>
          </a:prstGeom>
          <a:ln w="12700">
            <a:miter lim="400000"/>
          </a:ln>
        </p:spPr>
      </p:pic>
      <p:sp>
        <p:nvSpPr>
          <p:cNvPr id="792" name="半導体相の復元"/>
          <p:cNvSpPr txBox="1"/>
          <p:nvPr/>
        </p:nvSpPr>
        <p:spPr>
          <a:xfrm>
            <a:off x="1117939" y="814803"/>
            <a:ext cx="438150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半導体相の復元</a:t>
            </a:r>
          </a:p>
        </p:txBody>
      </p:sp>
      <p:sp>
        <p:nvSpPr>
          <p:cNvPr id="793" name="四角形"/>
          <p:cNvSpPr/>
          <p:nvPr/>
        </p:nvSpPr>
        <p:spPr>
          <a:xfrm>
            <a:off x="3160707" y="5084709"/>
            <a:ext cx="2550297" cy="1562582"/>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94" name="パルス加熱・急冷…"/>
          <p:cNvSpPr txBox="1"/>
          <p:nvPr/>
        </p:nvSpPr>
        <p:spPr>
          <a:xfrm>
            <a:off x="3128168" y="4654820"/>
            <a:ext cx="2615375" cy="10613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000">
                <a:solidFill>
                  <a:srgbClr val="0433FF"/>
                </a:solidFill>
              </a:defRPr>
            </a:pPr>
            <a:r>
              <a:t>パルス加熱・急冷</a:t>
            </a:r>
          </a:p>
          <a:p>
            <a:pPr algn="l">
              <a:defRPr sz="2000">
                <a:solidFill>
                  <a:srgbClr val="0433FF"/>
                </a:solidFill>
              </a:defRPr>
            </a:pPr>
            <a:r>
              <a:t>(@25K)</a:t>
            </a:r>
          </a:p>
        </p:txBody>
      </p:sp>
      <p:sp>
        <p:nvSpPr>
          <p:cNvPr id="795" name="線"/>
          <p:cNvSpPr/>
          <p:nvPr/>
        </p:nvSpPr>
        <p:spPr>
          <a:xfrm flipH="1">
            <a:off x="3021171" y="2694808"/>
            <a:ext cx="1" cy="3757945"/>
          </a:xfrm>
          <a:prstGeom prst="line">
            <a:avLst/>
          </a:prstGeom>
          <a:ln w="50800">
            <a:solidFill>
              <a:srgbClr val="0433FF"/>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96" name="円形"/>
          <p:cNvSpPr/>
          <p:nvPr/>
        </p:nvSpPr>
        <p:spPr>
          <a:xfrm>
            <a:off x="2899217" y="2450546"/>
            <a:ext cx="243908" cy="242418"/>
          </a:xfrm>
          <a:prstGeom prst="ellipse">
            <a:avLst/>
          </a:prstGeom>
          <a:ln w="50800">
            <a:solidFill>
              <a:srgbClr val="0433FF"/>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797" name="3K/min."/>
          <p:cNvSpPr txBox="1"/>
          <p:nvPr/>
        </p:nvSpPr>
        <p:spPr>
          <a:xfrm>
            <a:off x="6833403" y="5816341"/>
            <a:ext cx="1147614" cy="4472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a:solidFill>
                  <a:srgbClr val="222222"/>
                </a:solidFill>
                <a:latin typeface="Arial"/>
                <a:ea typeface="Arial"/>
                <a:cs typeface="Arial"/>
                <a:sym typeface="Arial"/>
              </a:defRPr>
            </a:lvl1pPr>
          </a:lstStyle>
          <a:p>
            <a:pPr/>
            <a:r>
              <a:t>3K/min.</a:t>
            </a:r>
          </a:p>
        </p:txBody>
      </p:sp>
      <p:sp>
        <p:nvSpPr>
          <p:cNvPr id="805" name="接続の線"/>
          <p:cNvSpPr/>
          <p:nvPr/>
        </p:nvSpPr>
        <p:spPr>
          <a:xfrm>
            <a:off x="6085512" y="5269252"/>
            <a:ext cx="1169988" cy="621994"/>
          </a:xfrm>
          <a:custGeom>
            <a:avLst/>
            <a:gdLst/>
            <a:ahLst/>
            <a:cxnLst>
              <a:cxn ang="0">
                <a:pos x="wd2" y="hd2"/>
              </a:cxn>
              <a:cxn ang="5400000">
                <a:pos x="wd2" y="hd2"/>
              </a:cxn>
              <a:cxn ang="10800000">
                <a:pos x="wd2" y="hd2"/>
              </a:cxn>
              <a:cxn ang="16200000">
                <a:pos x="wd2" y="hd2"/>
              </a:cxn>
            </a:cxnLst>
            <a:rect l="0" t="0" r="r" b="b"/>
            <a:pathLst>
              <a:path w="21600" h="20653" fill="norm" stroke="1" extrusionOk="0">
                <a:moveTo>
                  <a:pt x="0" y="20548"/>
                </a:moveTo>
                <a:cubicBezTo>
                  <a:pt x="6213" y="21600"/>
                  <a:pt x="13413" y="14751"/>
                  <a:pt x="21600" y="0"/>
                </a:cubicBezTo>
              </a:path>
            </a:pathLst>
          </a:custGeom>
          <a:ln w="38100">
            <a:solidFill>
              <a:schemeClr val="accent5">
                <a:hueOff val="-82419"/>
                <a:satOff val="-9513"/>
                <a:lumOff val="-16343"/>
              </a:schemeClr>
            </a:solidFill>
            <a:miter lim="400000"/>
            <a:tailEnd type="triangle"/>
          </a:ln>
        </p:spPr>
        <p:txBody>
          <a:bodyPr/>
          <a:lstStyle/>
          <a:p>
            <a:pPr/>
          </a:p>
        </p:txBody>
      </p:sp>
      <p:sp>
        <p:nvSpPr>
          <p:cNvPr id="799" name="四角形"/>
          <p:cNvSpPr/>
          <p:nvPr/>
        </p:nvSpPr>
        <p:spPr>
          <a:xfrm>
            <a:off x="5662596" y="4515933"/>
            <a:ext cx="2834952" cy="1658734"/>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00" name="四角形"/>
          <p:cNvSpPr/>
          <p:nvPr/>
        </p:nvSpPr>
        <p:spPr>
          <a:xfrm>
            <a:off x="6044403" y="3341707"/>
            <a:ext cx="1505015" cy="3811524"/>
          </a:xfrm>
          <a:prstGeom prst="rect">
            <a:avLst/>
          </a:prstGeom>
          <a:solidFill>
            <a:schemeClr val="accent3">
              <a:alpha val="2862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803" name="グループ"/>
          <p:cNvGrpSpPr/>
          <p:nvPr/>
        </p:nvGrpSpPr>
        <p:grpSpPr>
          <a:xfrm>
            <a:off x="6990698" y="5326429"/>
            <a:ext cx="4418600" cy="1838728"/>
            <a:chOff x="0" y="0"/>
            <a:chExt cx="4418599" cy="1838726"/>
          </a:xfrm>
        </p:grpSpPr>
        <p:sp>
          <p:nvSpPr>
            <p:cNvPr id="801" name="抵抗が大きく…"/>
            <p:cNvSpPr txBox="1"/>
            <p:nvPr/>
          </p:nvSpPr>
          <p:spPr>
            <a:xfrm>
              <a:off x="1912445" y="784627"/>
              <a:ext cx="2506155" cy="105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defRPr sz="3000">
                  <a:solidFill>
                    <a:srgbClr val="222222"/>
                  </a:solidFill>
                  <a:latin typeface="Arial"/>
                  <a:ea typeface="Arial"/>
                  <a:cs typeface="Arial"/>
                  <a:sym typeface="Arial"/>
                </a:defRPr>
              </a:pPr>
              <a:r>
                <a:t>抵抗が大きく</a:t>
              </a:r>
            </a:p>
            <a:p>
              <a:pPr algn="l" defTabSz="457200">
                <a:defRPr sz="3000">
                  <a:solidFill>
                    <a:srgbClr val="222222"/>
                  </a:solidFill>
                  <a:latin typeface="Arial"/>
                  <a:ea typeface="Arial"/>
                  <a:cs typeface="Arial"/>
                  <a:sym typeface="Arial"/>
                </a:defRPr>
              </a:pPr>
              <a:r>
                <a:t>上昇した</a:t>
              </a:r>
            </a:p>
          </p:txBody>
        </p:sp>
        <p:sp>
          <p:nvSpPr>
            <p:cNvPr id="802" name="線"/>
            <p:cNvSpPr/>
            <p:nvPr/>
          </p:nvSpPr>
          <p:spPr>
            <a:xfrm>
              <a:off x="0" y="0"/>
              <a:ext cx="1820864" cy="9036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806" name="接続の線"/>
          <p:cNvSpPr/>
          <p:nvPr/>
        </p:nvSpPr>
        <p:spPr>
          <a:xfrm>
            <a:off x="6435905" y="3632125"/>
            <a:ext cx="1650666" cy="424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38100">
            <a:solidFill>
              <a:srgbClr val="000000"/>
            </a:solidFill>
            <a:miter lim="400000"/>
            <a:tailEnd type="triangle"/>
          </a:ln>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8" presetID="22" grpId="1" fill="hold">
                                  <p:stCondLst>
                                    <p:cond delay="0"/>
                                  </p:stCondLst>
                                  <p:iterate type="el" backwards="0">
                                    <p:tmAbs val="0"/>
                                  </p:iterate>
                                  <p:childTnLst>
                                    <p:animEffect filter="wipe(left)" transition="out">
                                      <p:cBhvr>
                                        <p:cTn id="6" dur="800" fill="hold"/>
                                        <p:tgtEl>
                                          <p:spTgt spid="793"/>
                                        </p:tgtEl>
                                      </p:cBhvr>
                                    </p:animEffect>
                                    <p:set>
                                      <p:cBhvr>
                                        <p:cTn id="7" fill="hold">
                                          <p:stCondLst>
                                            <p:cond delay="799"/>
                                          </p:stCondLst>
                                        </p:cTn>
                                        <p:tgtEl>
                                          <p:spTgt spid="79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xit" nodeType="clickEffect" presetSubtype="8" presetID="22" grpId="2" fill="hold">
                                  <p:stCondLst>
                                    <p:cond delay="0"/>
                                  </p:stCondLst>
                                  <p:iterate type="el" backwards="0">
                                    <p:tmAbs val="0"/>
                                  </p:iterate>
                                  <p:childTnLst>
                                    <p:animEffect filter="wipe(left)" transition="out">
                                      <p:cBhvr>
                                        <p:cTn id="11" dur="2000" fill="hold"/>
                                        <p:tgtEl>
                                          <p:spTgt spid="799"/>
                                        </p:tgtEl>
                                      </p:cBhvr>
                                    </p:animEffect>
                                    <p:set>
                                      <p:cBhvr>
                                        <p:cTn id="12" fill="hold">
                                          <p:stCondLst>
                                            <p:cond delay="1999"/>
                                          </p:stCondLst>
                                        </p:cTn>
                                        <p:tgtEl>
                                          <p:spTgt spid="799"/>
                                        </p:tgtEl>
                                        <p:attrNameLst>
                                          <p:attrName>style.visibility</p:attrName>
                                        </p:attrNameLst>
                                      </p:cBhvr>
                                      <p:to>
                                        <p:strVal val="hidden"/>
                                      </p:to>
                                    </p:set>
                                  </p:childTnLst>
                                </p:cTn>
                              </p:par>
                            </p:childTnLst>
                          </p:cTn>
                        </p:par>
                        <p:par>
                          <p:cTn id="13" fill="hold">
                            <p:stCondLst>
                              <p:cond delay="2000"/>
                            </p:stCondLst>
                            <p:childTnLst>
                              <p:par>
                                <p:cTn id="14" presetClass="entr" nodeType="afterEffect" presetSubtype="0" presetID="1" grpId="3" fill="hold">
                                  <p:stCondLst>
                                    <p:cond delay="0"/>
                                  </p:stCondLst>
                                  <p:iterate type="el" backwards="0">
                                    <p:tmAbs val="0"/>
                                  </p:iterate>
                                  <p:childTnLst>
                                    <p:set>
                                      <p:cBhvr>
                                        <p:cTn id="15" fill="hold"/>
                                        <p:tgtEl>
                                          <p:spTgt spid="800"/>
                                        </p:tgtEl>
                                        <p:attrNameLst>
                                          <p:attrName>style.visibility</p:attrName>
                                        </p:attrNameLst>
                                      </p:cBhvr>
                                      <p:to>
                                        <p:strVal val="visible"/>
                                      </p:to>
                                    </p:set>
                                  </p:childTnLst>
                                </p:cTn>
                              </p:par>
                            </p:childTnLst>
                          </p:cTn>
                        </p:par>
                        <p:par>
                          <p:cTn id="16" fill="hold">
                            <p:stCondLst>
                              <p:cond delay="2000"/>
                            </p:stCondLst>
                            <p:childTnLst>
                              <p:par>
                                <p:cTn id="17" presetClass="entr" nodeType="afterEffect" presetSubtype="0" presetID="1" grpId="4" fill="hold">
                                  <p:stCondLst>
                                    <p:cond delay="0"/>
                                  </p:stCondLst>
                                  <p:iterate type="el" backwards="0">
                                    <p:tmAbs val="0"/>
                                  </p:iterate>
                                  <p:childTnLst>
                                    <p:set>
                                      <p:cBhvr>
                                        <p:cTn id="18" fill="hold"/>
                                        <p:tgtEl>
                                          <p:spTgt spid="8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9" grpId="2"/>
      <p:bldP build="whole" bldLvl="1" animBg="1" rev="0" advAuto="0" spid="793" grpId="1"/>
      <p:bldP build="whole" bldLvl="1" animBg="1" rev="0" advAuto="0" spid="803" grpId="4"/>
      <p:bldP build="whole" bldLvl="1" animBg="1" rev="0" advAuto="0" spid="800" grpId="3"/>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08" name="comparison5.png" descr="comparison5.png"/>
          <p:cNvPicPr>
            <a:picLocks noChangeAspect="1"/>
          </p:cNvPicPr>
          <p:nvPr/>
        </p:nvPicPr>
        <p:blipFill>
          <a:blip r:embed="rId2">
            <a:extLst/>
          </a:blip>
          <a:stretch>
            <a:fillRect/>
          </a:stretch>
        </p:blipFill>
        <p:spPr>
          <a:xfrm>
            <a:off x="1158875" y="1433853"/>
            <a:ext cx="8039100" cy="6699251"/>
          </a:xfrm>
          <a:prstGeom prst="rect">
            <a:avLst/>
          </a:prstGeom>
          <a:ln w="12700">
            <a:miter lim="400000"/>
          </a:ln>
        </p:spPr>
      </p:pic>
      <p:pic>
        <p:nvPicPr>
          <p:cNvPr id="809" name="comparison2.png" descr="comparison2.png"/>
          <p:cNvPicPr>
            <a:picLocks noChangeAspect="1"/>
          </p:cNvPicPr>
          <p:nvPr/>
        </p:nvPicPr>
        <p:blipFill>
          <a:blip r:embed="rId3">
            <a:extLst/>
          </a:blip>
          <a:stretch>
            <a:fillRect/>
          </a:stretch>
        </p:blipFill>
        <p:spPr>
          <a:xfrm>
            <a:off x="1158874" y="1433853"/>
            <a:ext cx="8039101" cy="6699251"/>
          </a:xfrm>
          <a:prstGeom prst="rect">
            <a:avLst/>
          </a:prstGeom>
          <a:ln w="12700">
            <a:miter lim="400000"/>
          </a:ln>
        </p:spPr>
      </p:pic>
      <p:sp>
        <p:nvSpPr>
          <p:cNvPr id="810" name="半導体相の復元"/>
          <p:cNvSpPr txBox="1"/>
          <p:nvPr/>
        </p:nvSpPr>
        <p:spPr>
          <a:xfrm>
            <a:off x="1117939" y="814803"/>
            <a:ext cx="438150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半導体相の復元</a:t>
            </a:r>
          </a:p>
        </p:txBody>
      </p:sp>
      <p:sp>
        <p:nvSpPr>
          <p:cNvPr id="811" name="パルス加熱・急冷…"/>
          <p:cNvSpPr txBox="1"/>
          <p:nvPr/>
        </p:nvSpPr>
        <p:spPr>
          <a:xfrm>
            <a:off x="3128168" y="4654820"/>
            <a:ext cx="2615375" cy="10613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000">
                <a:solidFill>
                  <a:srgbClr val="0433FF"/>
                </a:solidFill>
              </a:defRPr>
            </a:pPr>
            <a:r>
              <a:t>パルス加熱・急冷</a:t>
            </a:r>
          </a:p>
          <a:p>
            <a:pPr algn="l">
              <a:defRPr sz="2000">
                <a:solidFill>
                  <a:srgbClr val="0433FF"/>
                </a:solidFill>
              </a:defRPr>
            </a:pPr>
            <a:r>
              <a:t>(@25K)</a:t>
            </a:r>
          </a:p>
        </p:txBody>
      </p:sp>
      <p:sp>
        <p:nvSpPr>
          <p:cNvPr id="812" name="線"/>
          <p:cNvSpPr/>
          <p:nvPr/>
        </p:nvSpPr>
        <p:spPr>
          <a:xfrm flipH="1">
            <a:off x="3021171" y="2694808"/>
            <a:ext cx="1" cy="3757945"/>
          </a:xfrm>
          <a:prstGeom prst="line">
            <a:avLst/>
          </a:prstGeom>
          <a:ln w="50800">
            <a:solidFill>
              <a:srgbClr val="0433FF"/>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13" name="円形"/>
          <p:cNvSpPr/>
          <p:nvPr/>
        </p:nvSpPr>
        <p:spPr>
          <a:xfrm>
            <a:off x="2899217" y="2450546"/>
            <a:ext cx="243908" cy="242418"/>
          </a:xfrm>
          <a:prstGeom prst="ellipse">
            <a:avLst/>
          </a:prstGeom>
          <a:ln w="50800">
            <a:solidFill>
              <a:srgbClr val="0433FF"/>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14" name="3K/min."/>
          <p:cNvSpPr txBox="1"/>
          <p:nvPr/>
        </p:nvSpPr>
        <p:spPr>
          <a:xfrm>
            <a:off x="6833403" y="5816341"/>
            <a:ext cx="1147614" cy="4472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a:solidFill>
                  <a:srgbClr val="222222"/>
                </a:solidFill>
                <a:latin typeface="Arial"/>
                <a:ea typeface="Arial"/>
                <a:cs typeface="Arial"/>
                <a:sym typeface="Arial"/>
              </a:defRPr>
            </a:lvl1pPr>
          </a:lstStyle>
          <a:p>
            <a:pPr/>
            <a:r>
              <a:t>3K/min.</a:t>
            </a:r>
          </a:p>
        </p:txBody>
      </p:sp>
      <p:sp>
        <p:nvSpPr>
          <p:cNvPr id="825" name="接続の線"/>
          <p:cNvSpPr/>
          <p:nvPr/>
        </p:nvSpPr>
        <p:spPr>
          <a:xfrm>
            <a:off x="6085512" y="5269252"/>
            <a:ext cx="1169988" cy="621994"/>
          </a:xfrm>
          <a:custGeom>
            <a:avLst/>
            <a:gdLst/>
            <a:ahLst/>
            <a:cxnLst>
              <a:cxn ang="0">
                <a:pos x="wd2" y="hd2"/>
              </a:cxn>
              <a:cxn ang="5400000">
                <a:pos x="wd2" y="hd2"/>
              </a:cxn>
              <a:cxn ang="10800000">
                <a:pos x="wd2" y="hd2"/>
              </a:cxn>
              <a:cxn ang="16200000">
                <a:pos x="wd2" y="hd2"/>
              </a:cxn>
            </a:cxnLst>
            <a:rect l="0" t="0" r="r" b="b"/>
            <a:pathLst>
              <a:path w="21600" h="20653" fill="norm" stroke="1" extrusionOk="0">
                <a:moveTo>
                  <a:pt x="0" y="20548"/>
                </a:moveTo>
                <a:cubicBezTo>
                  <a:pt x="6213" y="21600"/>
                  <a:pt x="13413" y="14751"/>
                  <a:pt x="21600" y="0"/>
                </a:cubicBezTo>
              </a:path>
            </a:pathLst>
          </a:custGeom>
          <a:ln w="38100">
            <a:solidFill>
              <a:schemeClr val="accent5">
                <a:hueOff val="-82419"/>
                <a:satOff val="-9513"/>
                <a:lumOff val="-16343"/>
              </a:schemeClr>
            </a:solidFill>
            <a:miter lim="400000"/>
            <a:tailEnd type="triangle"/>
          </a:ln>
        </p:spPr>
        <p:txBody>
          <a:bodyPr/>
          <a:lstStyle/>
          <a:p>
            <a:pPr/>
          </a:p>
        </p:txBody>
      </p:sp>
      <p:sp>
        <p:nvSpPr>
          <p:cNvPr id="816" name="四角形"/>
          <p:cNvSpPr/>
          <p:nvPr/>
        </p:nvSpPr>
        <p:spPr>
          <a:xfrm>
            <a:off x="6044403" y="3341707"/>
            <a:ext cx="1505015" cy="3811524"/>
          </a:xfrm>
          <a:prstGeom prst="rect">
            <a:avLst/>
          </a:prstGeom>
          <a:solidFill>
            <a:schemeClr val="accent3">
              <a:alpha val="2862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26" name="接続の線"/>
          <p:cNvSpPr/>
          <p:nvPr/>
        </p:nvSpPr>
        <p:spPr>
          <a:xfrm>
            <a:off x="6435905" y="3632125"/>
            <a:ext cx="1650666" cy="4243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38100">
            <a:solidFill>
              <a:schemeClr val="accent5">
                <a:hueOff val="-82419"/>
                <a:satOff val="-9513"/>
                <a:lumOff val="-16343"/>
              </a:schemeClr>
            </a:solidFill>
            <a:miter lim="400000"/>
            <a:tailEnd type="triangle"/>
          </a:ln>
        </p:spPr>
        <p:txBody>
          <a:bodyPr/>
          <a:lstStyle/>
          <a:p>
            <a:pPr/>
          </a:p>
        </p:txBody>
      </p:sp>
      <p:grpSp>
        <p:nvGrpSpPr>
          <p:cNvPr id="820" name="グループ"/>
          <p:cNvGrpSpPr/>
          <p:nvPr/>
        </p:nvGrpSpPr>
        <p:grpSpPr>
          <a:xfrm>
            <a:off x="6990698" y="5326429"/>
            <a:ext cx="4418600" cy="1838728"/>
            <a:chOff x="0" y="0"/>
            <a:chExt cx="4418599" cy="1838726"/>
          </a:xfrm>
        </p:grpSpPr>
        <p:sp>
          <p:nvSpPr>
            <p:cNvPr id="818" name="抵抗が大きく…"/>
            <p:cNvSpPr txBox="1"/>
            <p:nvPr/>
          </p:nvSpPr>
          <p:spPr>
            <a:xfrm>
              <a:off x="1912445" y="784627"/>
              <a:ext cx="2506155" cy="105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defRPr sz="3000">
                  <a:solidFill>
                    <a:srgbClr val="222222"/>
                  </a:solidFill>
                  <a:latin typeface="Arial"/>
                  <a:ea typeface="Arial"/>
                  <a:cs typeface="Arial"/>
                  <a:sym typeface="Arial"/>
                </a:defRPr>
              </a:pPr>
              <a:r>
                <a:t>抵抗が大きく</a:t>
              </a:r>
            </a:p>
            <a:p>
              <a:pPr algn="l" defTabSz="457200">
                <a:defRPr sz="3000">
                  <a:solidFill>
                    <a:srgbClr val="222222"/>
                  </a:solidFill>
                  <a:latin typeface="Arial"/>
                  <a:ea typeface="Arial"/>
                  <a:cs typeface="Arial"/>
                  <a:sym typeface="Arial"/>
                </a:defRPr>
              </a:pPr>
              <a:r>
                <a:t>上昇した</a:t>
              </a:r>
            </a:p>
          </p:txBody>
        </p:sp>
        <p:sp>
          <p:nvSpPr>
            <p:cNvPr id="819" name="線"/>
            <p:cNvSpPr/>
            <p:nvPr/>
          </p:nvSpPr>
          <p:spPr>
            <a:xfrm>
              <a:off x="0" y="0"/>
              <a:ext cx="1820864" cy="9036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821" name="温度制御により超伝導スズを半導体スズに戻した"/>
          <p:cNvSpPr txBox="1"/>
          <p:nvPr/>
        </p:nvSpPr>
        <p:spPr>
          <a:xfrm>
            <a:off x="1416049" y="8416685"/>
            <a:ext cx="10172701" cy="5702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600" u="sng">
                <a:solidFill>
                  <a:srgbClr val="222222"/>
                </a:solidFill>
                <a:latin typeface="Arial"/>
                <a:ea typeface="Arial"/>
                <a:cs typeface="Arial"/>
                <a:sym typeface="Arial"/>
              </a:defRPr>
            </a:lvl1pPr>
          </a:lstStyle>
          <a:p>
            <a:pPr/>
            <a:r>
              <a:t>温度制御により超伝導スズを半導体スズに戻した</a:t>
            </a:r>
          </a:p>
        </p:txBody>
      </p:sp>
      <p:grpSp>
        <p:nvGrpSpPr>
          <p:cNvPr id="824" name="グループ"/>
          <p:cNvGrpSpPr/>
          <p:nvPr/>
        </p:nvGrpSpPr>
        <p:grpSpPr>
          <a:xfrm>
            <a:off x="7676501" y="2944345"/>
            <a:ext cx="3828437" cy="1176222"/>
            <a:chOff x="428440" y="1119846"/>
            <a:chExt cx="3828435" cy="1176221"/>
          </a:xfrm>
        </p:grpSpPr>
        <p:sp>
          <p:nvSpPr>
            <p:cNvPr id="822" name="半導体的な…"/>
            <p:cNvSpPr txBox="1"/>
            <p:nvPr/>
          </p:nvSpPr>
          <p:spPr>
            <a:xfrm>
              <a:off x="1856576" y="1119846"/>
              <a:ext cx="2400301" cy="1054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defRPr sz="3000">
                  <a:solidFill>
                    <a:srgbClr val="222222"/>
                  </a:solidFill>
                  <a:latin typeface="Arial"/>
                  <a:ea typeface="Arial"/>
                  <a:cs typeface="Arial"/>
                  <a:sym typeface="Arial"/>
                </a:defRPr>
              </a:pPr>
              <a:r>
                <a:t>半導体的な</a:t>
              </a:r>
            </a:p>
            <a:p>
              <a:pPr algn="l" defTabSz="457200">
                <a:defRPr sz="3000">
                  <a:solidFill>
                    <a:srgbClr val="222222"/>
                  </a:solidFill>
                  <a:latin typeface="Arial"/>
                  <a:ea typeface="Arial"/>
                  <a:cs typeface="Arial"/>
                  <a:sym typeface="Arial"/>
                </a:defRPr>
              </a:pPr>
              <a:r>
                <a:t>抵抗に戻った</a:t>
              </a:r>
            </a:p>
          </p:txBody>
        </p:sp>
        <p:sp>
          <p:nvSpPr>
            <p:cNvPr id="823" name="線"/>
            <p:cNvSpPr/>
            <p:nvPr/>
          </p:nvSpPr>
          <p:spPr>
            <a:xfrm flipV="1">
              <a:off x="428440" y="1699572"/>
              <a:ext cx="1392424" cy="5964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2" presetID="22" grpId="1" fill="hold">
                                  <p:stCondLst>
                                    <p:cond delay="0"/>
                                  </p:stCondLst>
                                  <p:iterate type="el" backwards="0">
                                    <p:tmAbs val="0"/>
                                  </p:iterate>
                                  <p:childTnLst>
                                    <p:set>
                                      <p:cBhvr>
                                        <p:cTn id="6" fill="hold"/>
                                        <p:tgtEl>
                                          <p:spTgt spid="826"/>
                                        </p:tgtEl>
                                        <p:attrNameLst>
                                          <p:attrName>style.visibility</p:attrName>
                                        </p:attrNameLst>
                                      </p:cBhvr>
                                      <p:to>
                                        <p:strVal val="visible"/>
                                      </p:to>
                                    </p:set>
                                    <p:animEffect filter="wipe(right)" transition="in">
                                      <p:cBhvr>
                                        <p:cTn id="7" dur="700"/>
                                        <p:tgtEl>
                                          <p:spTgt spid="826"/>
                                        </p:tgtEl>
                                      </p:cBhvr>
                                    </p:animEffect>
                                  </p:childTnLst>
                                </p:cTn>
                              </p:par>
                            </p:childTnLst>
                          </p:cTn>
                        </p:par>
                        <p:par>
                          <p:cTn id="8" fill="hold">
                            <p:stCondLst>
                              <p:cond delay="700"/>
                            </p:stCondLst>
                            <p:childTnLst>
                              <p:par>
                                <p:cTn id="9" presetClass="entr" nodeType="afterEffect" presetSubtype="2" presetID="22" grpId="2" fill="hold">
                                  <p:stCondLst>
                                    <p:cond delay="0"/>
                                  </p:stCondLst>
                                  <p:iterate type="el" backwards="0">
                                    <p:tmAbs val="0"/>
                                  </p:iterate>
                                  <p:childTnLst>
                                    <p:set>
                                      <p:cBhvr>
                                        <p:cTn id="10" fill="hold"/>
                                        <p:tgtEl>
                                          <p:spTgt spid="809"/>
                                        </p:tgtEl>
                                        <p:attrNameLst>
                                          <p:attrName>style.visibility</p:attrName>
                                        </p:attrNameLst>
                                      </p:cBhvr>
                                      <p:to>
                                        <p:strVal val="visible"/>
                                      </p:to>
                                    </p:set>
                                    <p:animEffect filter="wipe(right)" transition="in">
                                      <p:cBhvr>
                                        <p:cTn id="11" dur="1500"/>
                                        <p:tgtEl>
                                          <p:spTgt spid="809"/>
                                        </p:tgtEl>
                                      </p:cBhvr>
                                    </p:animEffect>
                                  </p:childTnLst>
                                </p:cTn>
                              </p:par>
                            </p:childTnLst>
                          </p:cTn>
                        </p:par>
                        <p:par>
                          <p:cTn id="12" fill="hold">
                            <p:stCondLst>
                              <p:cond delay="2200"/>
                            </p:stCondLst>
                            <p:childTnLst>
                              <p:par>
                                <p:cTn id="13" presetClass="entr" nodeType="afterEffect" presetSubtype="0" presetID="1" grpId="3" fill="hold">
                                  <p:stCondLst>
                                    <p:cond delay="0"/>
                                  </p:stCondLst>
                                  <p:iterate type="el" backwards="0">
                                    <p:tmAbs val="0"/>
                                  </p:iterate>
                                  <p:childTnLst>
                                    <p:set>
                                      <p:cBhvr>
                                        <p:cTn id="14" fill="hold"/>
                                        <p:tgtEl>
                                          <p:spTgt spid="8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8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4" grpId="3"/>
      <p:bldP build="whole" bldLvl="1" animBg="1" rev="0" advAuto="0" spid="809" grpId="2"/>
      <p:bldP build="whole" bldLvl="1" animBg="1" rev="0" advAuto="0" spid="826" grpId="1"/>
      <p:bldP build="whole" bldLvl="1" animBg="1" rev="0" advAuto="0" spid="821" grpId="4"/>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28" name="本研究の流れ"/>
          <p:cNvSpPr txBox="1"/>
          <p:nvPr/>
        </p:nvSpPr>
        <p:spPr>
          <a:xfrm>
            <a:off x="964357" y="741146"/>
            <a:ext cx="10464801" cy="10541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sz="4800">
                <a:solidFill>
                  <a:srgbClr val="222222"/>
                </a:solidFill>
                <a:latin typeface="Arial"/>
                <a:ea typeface="Arial"/>
                <a:cs typeface="Arial"/>
                <a:sym typeface="Arial"/>
              </a:defRPr>
            </a:lvl1pPr>
          </a:lstStyle>
          <a:p>
            <a:pPr/>
            <a:r>
              <a:t>本研究の流れ</a:t>
            </a:r>
          </a:p>
        </p:txBody>
      </p:sp>
      <p:grpSp>
        <p:nvGrpSpPr>
          <p:cNvPr id="852" name="Group 30"/>
          <p:cNvGrpSpPr/>
          <p:nvPr/>
        </p:nvGrpSpPr>
        <p:grpSpPr>
          <a:xfrm>
            <a:off x="-38677" y="3041672"/>
            <a:ext cx="7157218" cy="6722257"/>
            <a:chOff x="0" y="0"/>
            <a:chExt cx="7157217" cy="6722255"/>
          </a:xfrm>
        </p:grpSpPr>
        <p:sp>
          <p:nvSpPr>
            <p:cNvPr id="829" name="Freeform 5"/>
            <p:cNvSpPr/>
            <p:nvPr/>
          </p:nvSpPr>
          <p:spPr>
            <a:xfrm>
              <a:off x="0" y="-1"/>
              <a:ext cx="7157218" cy="6722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4" y="21521"/>
                  </a:moveTo>
                  <a:cubicBezTo>
                    <a:pt x="20683" y="15779"/>
                    <a:pt x="16652" y="11415"/>
                    <a:pt x="11591" y="11117"/>
                  </a:cubicBezTo>
                  <a:cubicBezTo>
                    <a:pt x="10566" y="11058"/>
                    <a:pt x="9509" y="11167"/>
                    <a:pt x="8478" y="11147"/>
                  </a:cubicBezTo>
                  <a:cubicBezTo>
                    <a:pt x="7478" y="11137"/>
                    <a:pt x="5435" y="11296"/>
                    <a:pt x="4720" y="10364"/>
                  </a:cubicBezTo>
                  <a:cubicBezTo>
                    <a:pt x="4593" y="10195"/>
                    <a:pt x="4511" y="9977"/>
                    <a:pt x="4479" y="9749"/>
                  </a:cubicBezTo>
                  <a:cubicBezTo>
                    <a:pt x="4454" y="9521"/>
                    <a:pt x="4479" y="9273"/>
                    <a:pt x="4568" y="9055"/>
                  </a:cubicBezTo>
                  <a:cubicBezTo>
                    <a:pt x="4625" y="8916"/>
                    <a:pt x="4720" y="8777"/>
                    <a:pt x="4840" y="8658"/>
                  </a:cubicBezTo>
                  <a:cubicBezTo>
                    <a:pt x="4960" y="8529"/>
                    <a:pt x="5106" y="8410"/>
                    <a:pt x="5270" y="8301"/>
                  </a:cubicBezTo>
                  <a:cubicBezTo>
                    <a:pt x="5909" y="7864"/>
                    <a:pt x="6801" y="7577"/>
                    <a:pt x="7276" y="7388"/>
                  </a:cubicBezTo>
                  <a:cubicBezTo>
                    <a:pt x="8276" y="7002"/>
                    <a:pt x="9307" y="6397"/>
                    <a:pt x="9623" y="5117"/>
                  </a:cubicBezTo>
                  <a:cubicBezTo>
                    <a:pt x="9794" y="4443"/>
                    <a:pt x="9743" y="3739"/>
                    <a:pt x="9452" y="3174"/>
                  </a:cubicBezTo>
                  <a:cubicBezTo>
                    <a:pt x="8889" y="2073"/>
                    <a:pt x="7858" y="1617"/>
                    <a:pt x="7023" y="1279"/>
                  </a:cubicBezTo>
                  <a:cubicBezTo>
                    <a:pt x="5960" y="853"/>
                    <a:pt x="4865" y="615"/>
                    <a:pt x="3777" y="426"/>
                  </a:cubicBezTo>
                  <a:cubicBezTo>
                    <a:pt x="2518" y="208"/>
                    <a:pt x="1265" y="60"/>
                    <a:pt x="0" y="0"/>
                  </a:cubicBezTo>
                  <a:cubicBezTo>
                    <a:pt x="0" y="2073"/>
                    <a:pt x="0" y="2073"/>
                    <a:pt x="0" y="2073"/>
                  </a:cubicBezTo>
                  <a:cubicBezTo>
                    <a:pt x="462" y="2142"/>
                    <a:pt x="848" y="2132"/>
                    <a:pt x="1310" y="2182"/>
                  </a:cubicBezTo>
                  <a:cubicBezTo>
                    <a:pt x="1455" y="2192"/>
                    <a:pt x="1696" y="2221"/>
                    <a:pt x="1847" y="2241"/>
                  </a:cubicBezTo>
                  <a:cubicBezTo>
                    <a:pt x="2524" y="2281"/>
                    <a:pt x="2917" y="2340"/>
                    <a:pt x="3587" y="2390"/>
                  </a:cubicBezTo>
                  <a:cubicBezTo>
                    <a:pt x="3701" y="2410"/>
                    <a:pt x="4176" y="2450"/>
                    <a:pt x="4328" y="2469"/>
                  </a:cubicBezTo>
                  <a:cubicBezTo>
                    <a:pt x="5087" y="2569"/>
                    <a:pt x="6245" y="2826"/>
                    <a:pt x="6409" y="3907"/>
                  </a:cubicBezTo>
                  <a:cubicBezTo>
                    <a:pt x="6498" y="4463"/>
                    <a:pt x="6232" y="4840"/>
                    <a:pt x="5720" y="5187"/>
                  </a:cubicBezTo>
                  <a:cubicBezTo>
                    <a:pt x="5549" y="5306"/>
                    <a:pt x="5365" y="5405"/>
                    <a:pt x="5169" y="5494"/>
                  </a:cubicBezTo>
                  <a:cubicBezTo>
                    <a:pt x="3638" y="6238"/>
                    <a:pt x="1854" y="6486"/>
                    <a:pt x="740" y="8509"/>
                  </a:cubicBezTo>
                  <a:cubicBezTo>
                    <a:pt x="639" y="8698"/>
                    <a:pt x="544" y="8896"/>
                    <a:pt x="456" y="9124"/>
                  </a:cubicBezTo>
                  <a:cubicBezTo>
                    <a:pt x="386" y="9342"/>
                    <a:pt x="335" y="9570"/>
                    <a:pt x="297" y="9818"/>
                  </a:cubicBezTo>
                  <a:cubicBezTo>
                    <a:pt x="234" y="10225"/>
                    <a:pt x="240" y="10661"/>
                    <a:pt x="329" y="11117"/>
                  </a:cubicBezTo>
                  <a:cubicBezTo>
                    <a:pt x="829" y="13636"/>
                    <a:pt x="3543" y="14370"/>
                    <a:pt x="5372" y="14727"/>
                  </a:cubicBezTo>
                  <a:cubicBezTo>
                    <a:pt x="6966" y="15035"/>
                    <a:pt x="8611" y="14995"/>
                    <a:pt x="10205" y="15283"/>
                  </a:cubicBezTo>
                  <a:cubicBezTo>
                    <a:pt x="11920" y="15590"/>
                    <a:pt x="13198" y="16860"/>
                    <a:pt x="13565" y="18327"/>
                  </a:cubicBezTo>
                  <a:cubicBezTo>
                    <a:pt x="13824" y="19369"/>
                    <a:pt x="13742" y="20529"/>
                    <a:pt x="13445" y="21600"/>
                  </a:cubicBezTo>
                  <a:cubicBezTo>
                    <a:pt x="21600" y="21600"/>
                    <a:pt x="21600" y="21600"/>
                    <a:pt x="21600" y="21600"/>
                  </a:cubicBezTo>
                  <a:cubicBezTo>
                    <a:pt x="21600" y="21580"/>
                    <a:pt x="21594" y="21550"/>
                    <a:pt x="21594" y="21521"/>
                  </a:cubicBezTo>
                  <a:close/>
                </a:path>
              </a:pathLst>
            </a:custGeom>
            <a:solidFill>
              <a:srgbClr val="404040"/>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30" name="Freeform 6"/>
            <p:cNvSpPr/>
            <p:nvPr/>
          </p:nvSpPr>
          <p:spPr>
            <a:xfrm>
              <a:off x="0" y="98561"/>
              <a:ext cx="7070638" cy="6623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9" y="21298"/>
                  </a:moveTo>
                  <a:cubicBezTo>
                    <a:pt x="21536" y="21228"/>
                    <a:pt x="21523" y="21157"/>
                    <a:pt x="21510" y="21087"/>
                  </a:cubicBezTo>
                  <a:cubicBezTo>
                    <a:pt x="21485" y="20966"/>
                    <a:pt x="21459" y="20835"/>
                    <a:pt x="21434" y="20714"/>
                  </a:cubicBezTo>
                  <a:cubicBezTo>
                    <a:pt x="21389" y="20543"/>
                    <a:pt x="21350" y="20362"/>
                    <a:pt x="21305" y="20191"/>
                  </a:cubicBezTo>
                  <a:cubicBezTo>
                    <a:pt x="21267" y="20060"/>
                    <a:pt x="21229" y="19929"/>
                    <a:pt x="21190" y="19798"/>
                  </a:cubicBezTo>
                  <a:cubicBezTo>
                    <a:pt x="21184" y="19768"/>
                    <a:pt x="21177" y="19738"/>
                    <a:pt x="21171" y="19718"/>
                  </a:cubicBezTo>
                  <a:cubicBezTo>
                    <a:pt x="21126" y="19567"/>
                    <a:pt x="21075" y="19426"/>
                    <a:pt x="21030" y="19275"/>
                  </a:cubicBezTo>
                  <a:cubicBezTo>
                    <a:pt x="20979" y="19144"/>
                    <a:pt x="20934" y="19003"/>
                    <a:pt x="20883" y="18872"/>
                  </a:cubicBezTo>
                  <a:cubicBezTo>
                    <a:pt x="20844" y="18772"/>
                    <a:pt x="20812" y="18671"/>
                    <a:pt x="20774" y="18580"/>
                  </a:cubicBezTo>
                  <a:cubicBezTo>
                    <a:pt x="20761" y="18550"/>
                    <a:pt x="20748" y="18520"/>
                    <a:pt x="20735" y="18490"/>
                  </a:cubicBezTo>
                  <a:cubicBezTo>
                    <a:pt x="20710" y="18419"/>
                    <a:pt x="20678" y="18359"/>
                    <a:pt x="20652" y="18289"/>
                  </a:cubicBezTo>
                  <a:cubicBezTo>
                    <a:pt x="20627" y="18238"/>
                    <a:pt x="20607" y="18188"/>
                    <a:pt x="20582" y="18127"/>
                  </a:cubicBezTo>
                  <a:cubicBezTo>
                    <a:pt x="20563" y="18087"/>
                    <a:pt x="20543" y="18047"/>
                    <a:pt x="20524" y="18007"/>
                  </a:cubicBezTo>
                  <a:cubicBezTo>
                    <a:pt x="20492" y="17936"/>
                    <a:pt x="20460" y="17866"/>
                    <a:pt x="20428" y="17795"/>
                  </a:cubicBezTo>
                  <a:cubicBezTo>
                    <a:pt x="20415" y="17775"/>
                    <a:pt x="20402" y="17745"/>
                    <a:pt x="20396" y="17725"/>
                  </a:cubicBezTo>
                  <a:cubicBezTo>
                    <a:pt x="20351" y="17644"/>
                    <a:pt x="20313" y="17554"/>
                    <a:pt x="20268" y="17473"/>
                  </a:cubicBezTo>
                  <a:cubicBezTo>
                    <a:pt x="20268" y="17463"/>
                    <a:pt x="20262" y="17463"/>
                    <a:pt x="20262" y="17453"/>
                  </a:cubicBezTo>
                  <a:cubicBezTo>
                    <a:pt x="20210" y="17352"/>
                    <a:pt x="20159" y="17262"/>
                    <a:pt x="20108" y="17171"/>
                  </a:cubicBezTo>
                  <a:cubicBezTo>
                    <a:pt x="20057" y="17071"/>
                    <a:pt x="19999" y="16970"/>
                    <a:pt x="19948" y="16879"/>
                  </a:cubicBezTo>
                  <a:cubicBezTo>
                    <a:pt x="19890" y="16779"/>
                    <a:pt x="19839" y="16688"/>
                    <a:pt x="19781" y="16598"/>
                  </a:cubicBezTo>
                  <a:cubicBezTo>
                    <a:pt x="19743" y="16537"/>
                    <a:pt x="19711" y="16487"/>
                    <a:pt x="19672" y="16426"/>
                  </a:cubicBezTo>
                  <a:cubicBezTo>
                    <a:pt x="19666" y="16416"/>
                    <a:pt x="19660" y="16406"/>
                    <a:pt x="19660" y="16406"/>
                  </a:cubicBezTo>
                  <a:cubicBezTo>
                    <a:pt x="19653" y="16396"/>
                    <a:pt x="19647" y="16386"/>
                    <a:pt x="19647" y="16386"/>
                  </a:cubicBezTo>
                  <a:cubicBezTo>
                    <a:pt x="19628" y="16356"/>
                    <a:pt x="19608" y="16326"/>
                    <a:pt x="19589" y="16296"/>
                  </a:cubicBezTo>
                  <a:cubicBezTo>
                    <a:pt x="19532" y="16205"/>
                    <a:pt x="19474" y="16125"/>
                    <a:pt x="19423" y="16044"/>
                  </a:cubicBezTo>
                  <a:cubicBezTo>
                    <a:pt x="19365" y="15963"/>
                    <a:pt x="19307" y="15883"/>
                    <a:pt x="19250" y="15802"/>
                  </a:cubicBezTo>
                  <a:cubicBezTo>
                    <a:pt x="19192" y="15722"/>
                    <a:pt x="19135" y="15641"/>
                    <a:pt x="19077" y="15571"/>
                  </a:cubicBezTo>
                  <a:cubicBezTo>
                    <a:pt x="19051" y="15531"/>
                    <a:pt x="19026" y="15490"/>
                    <a:pt x="18994" y="15450"/>
                  </a:cubicBezTo>
                  <a:cubicBezTo>
                    <a:pt x="18968" y="15420"/>
                    <a:pt x="18936" y="15380"/>
                    <a:pt x="18904" y="15339"/>
                  </a:cubicBezTo>
                  <a:cubicBezTo>
                    <a:pt x="18846" y="15269"/>
                    <a:pt x="18789" y="15199"/>
                    <a:pt x="18731" y="15128"/>
                  </a:cubicBezTo>
                  <a:cubicBezTo>
                    <a:pt x="18673" y="15058"/>
                    <a:pt x="18616" y="14987"/>
                    <a:pt x="18558" y="14927"/>
                  </a:cubicBezTo>
                  <a:cubicBezTo>
                    <a:pt x="18501" y="14856"/>
                    <a:pt x="18443" y="14786"/>
                    <a:pt x="18379" y="14725"/>
                  </a:cubicBezTo>
                  <a:cubicBezTo>
                    <a:pt x="18353" y="14695"/>
                    <a:pt x="18321" y="14655"/>
                    <a:pt x="18289" y="14625"/>
                  </a:cubicBezTo>
                  <a:cubicBezTo>
                    <a:pt x="18264" y="14595"/>
                    <a:pt x="18232" y="14564"/>
                    <a:pt x="18206" y="14534"/>
                  </a:cubicBezTo>
                  <a:cubicBezTo>
                    <a:pt x="18142" y="14474"/>
                    <a:pt x="18084" y="14413"/>
                    <a:pt x="18027" y="14353"/>
                  </a:cubicBezTo>
                  <a:cubicBezTo>
                    <a:pt x="17963" y="14293"/>
                    <a:pt x="17905" y="14232"/>
                    <a:pt x="17847" y="14172"/>
                  </a:cubicBezTo>
                  <a:cubicBezTo>
                    <a:pt x="17783" y="14111"/>
                    <a:pt x="17726" y="14061"/>
                    <a:pt x="17662" y="14001"/>
                  </a:cubicBezTo>
                  <a:cubicBezTo>
                    <a:pt x="17623" y="13971"/>
                    <a:pt x="17585" y="13930"/>
                    <a:pt x="17546" y="13890"/>
                  </a:cubicBezTo>
                  <a:cubicBezTo>
                    <a:pt x="17527" y="13870"/>
                    <a:pt x="17502" y="13860"/>
                    <a:pt x="17482" y="13840"/>
                  </a:cubicBezTo>
                  <a:cubicBezTo>
                    <a:pt x="17425" y="13789"/>
                    <a:pt x="17361" y="13729"/>
                    <a:pt x="17303" y="13679"/>
                  </a:cubicBezTo>
                  <a:cubicBezTo>
                    <a:pt x="17239" y="13628"/>
                    <a:pt x="17175" y="13578"/>
                    <a:pt x="17117" y="13528"/>
                  </a:cubicBezTo>
                  <a:cubicBezTo>
                    <a:pt x="17053" y="13477"/>
                    <a:pt x="16996" y="13427"/>
                    <a:pt x="16932" y="13387"/>
                  </a:cubicBezTo>
                  <a:cubicBezTo>
                    <a:pt x="16874" y="13336"/>
                    <a:pt x="16810" y="13286"/>
                    <a:pt x="16746" y="13246"/>
                  </a:cubicBezTo>
                  <a:cubicBezTo>
                    <a:pt x="16688" y="13196"/>
                    <a:pt x="16624" y="13155"/>
                    <a:pt x="16560" y="13105"/>
                  </a:cubicBezTo>
                  <a:cubicBezTo>
                    <a:pt x="16496" y="13065"/>
                    <a:pt x="16439" y="13024"/>
                    <a:pt x="16375" y="12984"/>
                  </a:cubicBezTo>
                  <a:cubicBezTo>
                    <a:pt x="16310" y="12934"/>
                    <a:pt x="16246" y="12894"/>
                    <a:pt x="16189" y="12853"/>
                  </a:cubicBezTo>
                  <a:cubicBezTo>
                    <a:pt x="16125" y="12813"/>
                    <a:pt x="16061" y="12773"/>
                    <a:pt x="15997" y="12743"/>
                  </a:cubicBezTo>
                  <a:cubicBezTo>
                    <a:pt x="15984" y="12733"/>
                    <a:pt x="15971" y="12722"/>
                    <a:pt x="15958" y="12712"/>
                  </a:cubicBezTo>
                  <a:cubicBezTo>
                    <a:pt x="15907" y="12682"/>
                    <a:pt x="15856" y="12652"/>
                    <a:pt x="15811" y="12622"/>
                  </a:cubicBezTo>
                  <a:cubicBezTo>
                    <a:pt x="15747" y="12592"/>
                    <a:pt x="15683" y="12551"/>
                    <a:pt x="15619" y="12521"/>
                  </a:cubicBezTo>
                  <a:cubicBezTo>
                    <a:pt x="15555" y="12481"/>
                    <a:pt x="15491" y="12451"/>
                    <a:pt x="15427" y="12410"/>
                  </a:cubicBezTo>
                  <a:cubicBezTo>
                    <a:pt x="15363" y="12380"/>
                    <a:pt x="15299" y="12350"/>
                    <a:pt x="15235" y="12310"/>
                  </a:cubicBezTo>
                  <a:cubicBezTo>
                    <a:pt x="15171" y="12280"/>
                    <a:pt x="15107" y="12249"/>
                    <a:pt x="15043" y="12219"/>
                  </a:cubicBezTo>
                  <a:cubicBezTo>
                    <a:pt x="14978" y="12189"/>
                    <a:pt x="14914" y="12159"/>
                    <a:pt x="14850" y="12129"/>
                  </a:cubicBezTo>
                  <a:cubicBezTo>
                    <a:pt x="14786" y="12098"/>
                    <a:pt x="14722" y="12078"/>
                    <a:pt x="14658" y="12048"/>
                  </a:cubicBezTo>
                  <a:cubicBezTo>
                    <a:pt x="14594" y="12018"/>
                    <a:pt x="14530" y="11988"/>
                    <a:pt x="14466" y="11968"/>
                  </a:cubicBezTo>
                  <a:cubicBezTo>
                    <a:pt x="14402" y="11937"/>
                    <a:pt x="14344" y="11917"/>
                    <a:pt x="14280" y="11897"/>
                  </a:cubicBezTo>
                  <a:cubicBezTo>
                    <a:pt x="14280" y="11897"/>
                    <a:pt x="14274" y="11887"/>
                    <a:pt x="14268" y="11887"/>
                  </a:cubicBezTo>
                  <a:cubicBezTo>
                    <a:pt x="14204" y="11867"/>
                    <a:pt x="14140" y="11837"/>
                    <a:pt x="14076" y="11817"/>
                  </a:cubicBezTo>
                  <a:cubicBezTo>
                    <a:pt x="14012" y="11796"/>
                    <a:pt x="13941" y="11776"/>
                    <a:pt x="13877" y="11756"/>
                  </a:cubicBezTo>
                  <a:cubicBezTo>
                    <a:pt x="13813" y="11726"/>
                    <a:pt x="13749" y="11706"/>
                    <a:pt x="13679" y="11686"/>
                  </a:cubicBezTo>
                  <a:cubicBezTo>
                    <a:pt x="13614" y="11666"/>
                    <a:pt x="13550" y="11645"/>
                    <a:pt x="13486" y="11635"/>
                  </a:cubicBezTo>
                  <a:cubicBezTo>
                    <a:pt x="13416" y="11615"/>
                    <a:pt x="13352" y="11595"/>
                    <a:pt x="13288" y="11575"/>
                  </a:cubicBezTo>
                  <a:cubicBezTo>
                    <a:pt x="13217" y="11565"/>
                    <a:pt x="13153" y="11545"/>
                    <a:pt x="13089" y="11525"/>
                  </a:cubicBezTo>
                  <a:cubicBezTo>
                    <a:pt x="13019" y="11515"/>
                    <a:pt x="12955" y="11495"/>
                    <a:pt x="12884" y="11484"/>
                  </a:cubicBezTo>
                  <a:cubicBezTo>
                    <a:pt x="12820" y="11464"/>
                    <a:pt x="12756" y="11454"/>
                    <a:pt x="12686" y="11444"/>
                  </a:cubicBezTo>
                  <a:cubicBezTo>
                    <a:pt x="12641" y="11434"/>
                    <a:pt x="12603" y="11424"/>
                    <a:pt x="12558" y="11414"/>
                  </a:cubicBezTo>
                  <a:cubicBezTo>
                    <a:pt x="12532" y="11414"/>
                    <a:pt x="12507" y="11414"/>
                    <a:pt x="12487" y="11404"/>
                  </a:cubicBezTo>
                  <a:cubicBezTo>
                    <a:pt x="12417" y="11394"/>
                    <a:pt x="12353" y="11384"/>
                    <a:pt x="12282" y="11374"/>
                  </a:cubicBezTo>
                  <a:cubicBezTo>
                    <a:pt x="12218" y="11364"/>
                    <a:pt x="12148" y="11354"/>
                    <a:pt x="12084" y="11344"/>
                  </a:cubicBezTo>
                  <a:cubicBezTo>
                    <a:pt x="12014" y="11333"/>
                    <a:pt x="11949" y="11323"/>
                    <a:pt x="11879" y="11323"/>
                  </a:cubicBezTo>
                  <a:cubicBezTo>
                    <a:pt x="11815" y="11313"/>
                    <a:pt x="11751" y="11303"/>
                    <a:pt x="11681" y="11303"/>
                  </a:cubicBezTo>
                  <a:cubicBezTo>
                    <a:pt x="11681" y="11303"/>
                    <a:pt x="11681" y="11303"/>
                    <a:pt x="11674" y="11303"/>
                  </a:cubicBezTo>
                  <a:cubicBezTo>
                    <a:pt x="11610" y="11293"/>
                    <a:pt x="11540" y="11293"/>
                    <a:pt x="11476" y="11283"/>
                  </a:cubicBezTo>
                  <a:cubicBezTo>
                    <a:pt x="11405" y="11283"/>
                    <a:pt x="11335" y="11283"/>
                    <a:pt x="11271" y="11273"/>
                  </a:cubicBezTo>
                  <a:cubicBezTo>
                    <a:pt x="11200" y="11273"/>
                    <a:pt x="11130" y="11273"/>
                    <a:pt x="11059" y="11273"/>
                  </a:cubicBezTo>
                  <a:cubicBezTo>
                    <a:pt x="10995" y="11273"/>
                    <a:pt x="10925" y="11273"/>
                    <a:pt x="10854" y="11273"/>
                  </a:cubicBezTo>
                  <a:cubicBezTo>
                    <a:pt x="10842" y="11273"/>
                    <a:pt x="10822" y="11273"/>
                    <a:pt x="10803" y="11273"/>
                  </a:cubicBezTo>
                  <a:cubicBezTo>
                    <a:pt x="10650" y="11273"/>
                    <a:pt x="10650" y="11273"/>
                    <a:pt x="10650" y="11273"/>
                  </a:cubicBezTo>
                  <a:cubicBezTo>
                    <a:pt x="10445" y="11283"/>
                    <a:pt x="10445" y="11283"/>
                    <a:pt x="10445" y="11283"/>
                  </a:cubicBezTo>
                  <a:cubicBezTo>
                    <a:pt x="10233" y="11283"/>
                    <a:pt x="10233" y="11283"/>
                    <a:pt x="10233" y="11283"/>
                  </a:cubicBezTo>
                  <a:cubicBezTo>
                    <a:pt x="10028" y="11293"/>
                    <a:pt x="10028" y="11293"/>
                    <a:pt x="10028" y="11293"/>
                  </a:cubicBezTo>
                  <a:cubicBezTo>
                    <a:pt x="9823" y="11303"/>
                    <a:pt x="9823" y="11303"/>
                    <a:pt x="9823" y="11303"/>
                  </a:cubicBezTo>
                  <a:cubicBezTo>
                    <a:pt x="9612" y="11303"/>
                    <a:pt x="9612" y="11303"/>
                    <a:pt x="9612" y="11303"/>
                  </a:cubicBezTo>
                  <a:cubicBezTo>
                    <a:pt x="9407" y="11313"/>
                    <a:pt x="9407" y="11313"/>
                    <a:pt x="9407" y="11313"/>
                  </a:cubicBezTo>
                  <a:cubicBezTo>
                    <a:pt x="9202" y="11323"/>
                    <a:pt x="9202" y="11323"/>
                    <a:pt x="9202" y="11323"/>
                  </a:cubicBezTo>
                  <a:cubicBezTo>
                    <a:pt x="9055" y="11323"/>
                    <a:pt x="9055" y="11323"/>
                    <a:pt x="9055" y="11323"/>
                  </a:cubicBezTo>
                  <a:cubicBezTo>
                    <a:pt x="8991" y="11323"/>
                    <a:pt x="8991" y="11323"/>
                    <a:pt x="8991" y="11323"/>
                  </a:cubicBezTo>
                  <a:cubicBezTo>
                    <a:pt x="8837" y="11333"/>
                    <a:pt x="8837" y="11333"/>
                    <a:pt x="8837" y="11333"/>
                  </a:cubicBezTo>
                  <a:cubicBezTo>
                    <a:pt x="8786" y="11333"/>
                    <a:pt x="8786" y="11333"/>
                    <a:pt x="8786" y="11333"/>
                  </a:cubicBezTo>
                  <a:cubicBezTo>
                    <a:pt x="8728" y="11333"/>
                    <a:pt x="8728" y="11333"/>
                    <a:pt x="8728" y="11333"/>
                  </a:cubicBezTo>
                  <a:cubicBezTo>
                    <a:pt x="8703" y="11333"/>
                    <a:pt x="8703" y="11333"/>
                    <a:pt x="8703" y="11333"/>
                  </a:cubicBezTo>
                  <a:cubicBezTo>
                    <a:pt x="8690" y="11333"/>
                    <a:pt x="8690" y="11333"/>
                    <a:pt x="8690" y="11333"/>
                  </a:cubicBezTo>
                  <a:cubicBezTo>
                    <a:pt x="8671" y="11333"/>
                    <a:pt x="8671" y="11333"/>
                    <a:pt x="8671" y="11333"/>
                  </a:cubicBezTo>
                  <a:cubicBezTo>
                    <a:pt x="8620" y="11333"/>
                    <a:pt x="8620" y="11333"/>
                    <a:pt x="8620" y="11333"/>
                  </a:cubicBezTo>
                  <a:cubicBezTo>
                    <a:pt x="8607" y="11333"/>
                    <a:pt x="8594" y="11333"/>
                    <a:pt x="8581" y="11333"/>
                  </a:cubicBezTo>
                  <a:cubicBezTo>
                    <a:pt x="8511" y="11333"/>
                    <a:pt x="8440" y="11333"/>
                    <a:pt x="8370" y="11333"/>
                  </a:cubicBezTo>
                  <a:cubicBezTo>
                    <a:pt x="8306" y="11333"/>
                    <a:pt x="8242" y="11333"/>
                    <a:pt x="8178" y="11333"/>
                  </a:cubicBezTo>
                  <a:cubicBezTo>
                    <a:pt x="8178" y="11333"/>
                    <a:pt x="8171" y="11333"/>
                    <a:pt x="8165" y="11333"/>
                  </a:cubicBezTo>
                  <a:cubicBezTo>
                    <a:pt x="8094" y="11333"/>
                    <a:pt x="8030" y="11333"/>
                    <a:pt x="7960" y="11333"/>
                  </a:cubicBezTo>
                  <a:cubicBezTo>
                    <a:pt x="7889" y="11333"/>
                    <a:pt x="7819" y="11333"/>
                    <a:pt x="7755" y="11333"/>
                  </a:cubicBezTo>
                  <a:cubicBezTo>
                    <a:pt x="7685" y="11333"/>
                    <a:pt x="7614" y="11333"/>
                    <a:pt x="7544" y="11333"/>
                  </a:cubicBezTo>
                  <a:cubicBezTo>
                    <a:pt x="7480" y="11333"/>
                    <a:pt x="7409" y="11333"/>
                    <a:pt x="7339" y="11333"/>
                  </a:cubicBezTo>
                  <a:cubicBezTo>
                    <a:pt x="7332" y="11333"/>
                    <a:pt x="7320" y="11333"/>
                    <a:pt x="7307" y="11333"/>
                  </a:cubicBezTo>
                  <a:cubicBezTo>
                    <a:pt x="7249" y="11333"/>
                    <a:pt x="7191" y="11333"/>
                    <a:pt x="7134" y="11323"/>
                  </a:cubicBezTo>
                  <a:cubicBezTo>
                    <a:pt x="7070" y="11323"/>
                    <a:pt x="6999" y="11323"/>
                    <a:pt x="6929" y="11323"/>
                  </a:cubicBezTo>
                  <a:cubicBezTo>
                    <a:pt x="6865" y="11313"/>
                    <a:pt x="6794" y="11313"/>
                    <a:pt x="6724" y="11303"/>
                  </a:cubicBezTo>
                  <a:cubicBezTo>
                    <a:pt x="6660" y="11303"/>
                    <a:pt x="6590" y="11293"/>
                    <a:pt x="6525" y="11293"/>
                  </a:cubicBezTo>
                  <a:cubicBezTo>
                    <a:pt x="6493" y="11283"/>
                    <a:pt x="6461" y="11283"/>
                    <a:pt x="6436" y="11283"/>
                  </a:cubicBezTo>
                  <a:cubicBezTo>
                    <a:pt x="6397" y="11273"/>
                    <a:pt x="6359" y="11273"/>
                    <a:pt x="6321" y="11263"/>
                  </a:cubicBezTo>
                  <a:cubicBezTo>
                    <a:pt x="6250" y="11253"/>
                    <a:pt x="6186" y="11243"/>
                    <a:pt x="6116" y="11233"/>
                  </a:cubicBezTo>
                  <a:cubicBezTo>
                    <a:pt x="6052" y="11223"/>
                    <a:pt x="5981" y="11213"/>
                    <a:pt x="5917" y="11203"/>
                  </a:cubicBezTo>
                  <a:cubicBezTo>
                    <a:pt x="5853" y="11182"/>
                    <a:pt x="5783" y="11172"/>
                    <a:pt x="5719" y="11152"/>
                  </a:cubicBezTo>
                  <a:cubicBezTo>
                    <a:pt x="5667" y="11142"/>
                    <a:pt x="5623" y="11122"/>
                    <a:pt x="5571" y="11112"/>
                  </a:cubicBezTo>
                  <a:cubicBezTo>
                    <a:pt x="5552" y="11102"/>
                    <a:pt x="5539" y="11102"/>
                    <a:pt x="5520" y="11092"/>
                  </a:cubicBezTo>
                  <a:cubicBezTo>
                    <a:pt x="5456" y="11072"/>
                    <a:pt x="5392" y="11042"/>
                    <a:pt x="5328" y="11021"/>
                  </a:cubicBezTo>
                  <a:cubicBezTo>
                    <a:pt x="5270" y="10991"/>
                    <a:pt x="5213" y="10971"/>
                    <a:pt x="5155" y="10941"/>
                  </a:cubicBezTo>
                  <a:cubicBezTo>
                    <a:pt x="5149" y="10941"/>
                    <a:pt x="5142" y="10931"/>
                    <a:pt x="5136" y="10931"/>
                  </a:cubicBezTo>
                  <a:cubicBezTo>
                    <a:pt x="5072" y="10891"/>
                    <a:pt x="5008" y="10860"/>
                    <a:pt x="4944" y="10820"/>
                  </a:cubicBezTo>
                  <a:cubicBezTo>
                    <a:pt x="4880" y="10770"/>
                    <a:pt x="4816" y="10730"/>
                    <a:pt x="4758" y="10669"/>
                  </a:cubicBezTo>
                  <a:cubicBezTo>
                    <a:pt x="4758" y="10669"/>
                    <a:pt x="4758" y="10669"/>
                    <a:pt x="4758" y="10669"/>
                  </a:cubicBezTo>
                  <a:cubicBezTo>
                    <a:pt x="4745" y="10659"/>
                    <a:pt x="4726" y="10649"/>
                    <a:pt x="4713" y="10629"/>
                  </a:cubicBezTo>
                  <a:cubicBezTo>
                    <a:pt x="4700" y="10619"/>
                    <a:pt x="4681" y="10599"/>
                    <a:pt x="4668" y="10589"/>
                  </a:cubicBezTo>
                  <a:cubicBezTo>
                    <a:pt x="4624" y="10538"/>
                    <a:pt x="4624" y="10538"/>
                    <a:pt x="4624" y="10538"/>
                  </a:cubicBezTo>
                  <a:cubicBezTo>
                    <a:pt x="4611" y="10518"/>
                    <a:pt x="4598" y="10498"/>
                    <a:pt x="4579" y="10488"/>
                  </a:cubicBezTo>
                  <a:cubicBezTo>
                    <a:pt x="4579" y="10488"/>
                    <a:pt x="4579" y="10488"/>
                    <a:pt x="4579" y="10488"/>
                  </a:cubicBezTo>
                  <a:cubicBezTo>
                    <a:pt x="4560" y="10458"/>
                    <a:pt x="4560" y="10458"/>
                    <a:pt x="4560" y="10458"/>
                  </a:cubicBezTo>
                  <a:cubicBezTo>
                    <a:pt x="4540" y="10428"/>
                    <a:pt x="4540" y="10428"/>
                    <a:pt x="4540" y="10428"/>
                  </a:cubicBezTo>
                  <a:cubicBezTo>
                    <a:pt x="4508" y="10387"/>
                    <a:pt x="4508" y="10387"/>
                    <a:pt x="4508" y="10387"/>
                  </a:cubicBezTo>
                  <a:cubicBezTo>
                    <a:pt x="4502" y="10377"/>
                    <a:pt x="4495" y="10367"/>
                    <a:pt x="4489" y="10357"/>
                  </a:cubicBezTo>
                  <a:cubicBezTo>
                    <a:pt x="4483" y="10337"/>
                    <a:pt x="4470" y="10317"/>
                    <a:pt x="4457" y="10297"/>
                  </a:cubicBezTo>
                  <a:cubicBezTo>
                    <a:pt x="4451" y="10287"/>
                    <a:pt x="4444" y="10267"/>
                    <a:pt x="4438" y="10256"/>
                  </a:cubicBezTo>
                  <a:cubicBezTo>
                    <a:pt x="4380" y="10136"/>
                    <a:pt x="4329" y="9995"/>
                    <a:pt x="4297" y="9844"/>
                  </a:cubicBezTo>
                  <a:cubicBezTo>
                    <a:pt x="4291" y="9793"/>
                    <a:pt x="4278" y="9753"/>
                    <a:pt x="4271" y="9703"/>
                  </a:cubicBezTo>
                  <a:cubicBezTo>
                    <a:pt x="4239" y="9492"/>
                    <a:pt x="4246" y="9260"/>
                    <a:pt x="4284" y="9049"/>
                  </a:cubicBezTo>
                  <a:cubicBezTo>
                    <a:pt x="4297" y="8998"/>
                    <a:pt x="4310" y="8948"/>
                    <a:pt x="4323" y="8898"/>
                  </a:cubicBezTo>
                  <a:cubicBezTo>
                    <a:pt x="4329" y="8878"/>
                    <a:pt x="4335" y="8847"/>
                    <a:pt x="4342" y="8827"/>
                  </a:cubicBezTo>
                  <a:cubicBezTo>
                    <a:pt x="4374" y="8747"/>
                    <a:pt x="4374" y="8747"/>
                    <a:pt x="4374" y="8747"/>
                  </a:cubicBezTo>
                  <a:cubicBezTo>
                    <a:pt x="4406" y="8656"/>
                    <a:pt x="4451" y="8576"/>
                    <a:pt x="4502" y="8495"/>
                  </a:cubicBezTo>
                  <a:cubicBezTo>
                    <a:pt x="4502" y="8495"/>
                    <a:pt x="4502" y="8495"/>
                    <a:pt x="4502" y="8495"/>
                  </a:cubicBezTo>
                  <a:cubicBezTo>
                    <a:pt x="4553" y="8415"/>
                    <a:pt x="4604" y="8344"/>
                    <a:pt x="4662" y="8274"/>
                  </a:cubicBezTo>
                  <a:cubicBezTo>
                    <a:pt x="4694" y="8243"/>
                    <a:pt x="4720" y="8213"/>
                    <a:pt x="4752" y="8183"/>
                  </a:cubicBezTo>
                  <a:cubicBezTo>
                    <a:pt x="4784" y="8153"/>
                    <a:pt x="4816" y="8123"/>
                    <a:pt x="4841" y="8092"/>
                  </a:cubicBezTo>
                  <a:cubicBezTo>
                    <a:pt x="4892" y="8052"/>
                    <a:pt x="4944" y="8012"/>
                    <a:pt x="4989" y="7972"/>
                  </a:cubicBezTo>
                  <a:cubicBezTo>
                    <a:pt x="5065" y="7911"/>
                    <a:pt x="5142" y="7851"/>
                    <a:pt x="5219" y="7801"/>
                  </a:cubicBezTo>
                  <a:cubicBezTo>
                    <a:pt x="5225" y="7801"/>
                    <a:pt x="5232" y="7801"/>
                    <a:pt x="5232" y="7790"/>
                  </a:cubicBezTo>
                  <a:cubicBezTo>
                    <a:pt x="5302" y="7750"/>
                    <a:pt x="5379" y="7700"/>
                    <a:pt x="5450" y="7660"/>
                  </a:cubicBezTo>
                  <a:cubicBezTo>
                    <a:pt x="5526" y="7619"/>
                    <a:pt x="5597" y="7579"/>
                    <a:pt x="5674" y="7539"/>
                  </a:cubicBezTo>
                  <a:cubicBezTo>
                    <a:pt x="5751" y="7499"/>
                    <a:pt x="5821" y="7458"/>
                    <a:pt x="5898" y="7428"/>
                  </a:cubicBezTo>
                  <a:cubicBezTo>
                    <a:pt x="5949" y="7398"/>
                    <a:pt x="6007" y="7378"/>
                    <a:pt x="6058" y="7348"/>
                  </a:cubicBezTo>
                  <a:cubicBezTo>
                    <a:pt x="6077" y="7348"/>
                    <a:pt x="6096" y="7338"/>
                    <a:pt x="6116" y="7327"/>
                  </a:cubicBezTo>
                  <a:cubicBezTo>
                    <a:pt x="6192" y="7297"/>
                    <a:pt x="6263" y="7257"/>
                    <a:pt x="6340" y="7227"/>
                  </a:cubicBezTo>
                  <a:cubicBezTo>
                    <a:pt x="6410" y="7197"/>
                    <a:pt x="6487" y="7166"/>
                    <a:pt x="6557" y="7146"/>
                  </a:cubicBezTo>
                  <a:cubicBezTo>
                    <a:pt x="6634" y="7116"/>
                    <a:pt x="6705" y="7086"/>
                    <a:pt x="6775" y="7056"/>
                  </a:cubicBezTo>
                  <a:cubicBezTo>
                    <a:pt x="6820" y="7036"/>
                    <a:pt x="6858" y="7026"/>
                    <a:pt x="6903" y="7005"/>
                  </a:cubicBezTo>
                  <a:cubicBezTo>
                    <a:pt x="6935" y="6995"/>
                    <a:pt x="6967" y="6985"/>
                    <a:pt x="6999" y="6975"/>
                  </a:cubicBezTo>
                  <a:cubicBezTo>
                    <a:pt x="7070" y="6945"/>
                    <a:pt x="7140" y="6915"/>
                    <a:pt x="7217" y="6885"/>
                  </a:cubicBezTo>
                  <a:cubicBezTo>
                    <a:pt x="7255" y="6875"/>
                    <a:pt x="7288" y="6864"/>
                    <a:pt x="7326" y="6844"/>
                  </a:cubicBezTo>
                  <a:cubicBezTo>
                    <a:pt x="7364" y="6834"/>
                    <a:pt x="7396" y="6814"/>
                    <a:pt x="7435" y="6804"/>
                  </a:cubicBezTo>
                  <a:cubicBezTo>
                    <a:pt x="7512" y="6774"/>
                    <a:pt x="7582" y="6734"/>
                    <a:pt x="7659" y="6703"/>
                  </a:cubicBezTo>
                  <a:cubicBezTo>
                    <a:pt x="7685" y="6693"/>
                    <a:pt x="7717" y="6673"/>
                    <a:pt x="7749" y="6663"/>
                  </a:cubicBezTo>
                  <a:cubicBezTo>
                    <a:pt x="7793" y="6643"/>
                    <a:pt x="7838" y="6623"/>
                    <a:pt x="7877" y="6593"/>
                  </a:cubicBezTo>
                  <a:cubicBezTo>
                    <a:pt x="7954" y="6563"/>
                    <a:pt x="8030" y="6522"/>
                    <a:pt x="8101" y="6472"/>
                  </a:cubicBezTo>
                  <a:cubicBezTo>
                    <a:pt x="8178" y="6432"/>
                    <a:pt x="8254" y="6381"/>
                    <a:pt x="8331" y="6331"/>
                  </a:cubicBezTo>
                  <a:cubicBezTo>
                    <a:pt x="8408" y="6281"/>
                    <a:pt x="8485" y="6230"/>
                    <a:pt x="8562" y="6170"/>
                  </a:cubicBezTo>
                  <a:cubicBezTo>
                    <a:pt x="8562" y="6160"/>
                    <a:pt x="8568" y="6160"/>
                    <a:pt x="8568" y="6160"/>
                  </a:cubicBezTo>
                  <a:cubicBezTo>
                    <a:pt x="8645" y="6100"/>
                    <a:pt x="8722" y="6029"/>
                    <a:pt x="8799" y="5959"/>
                  </a:cubicBezTo>
                  <a:cubicBezTo>
                    <a:pt x="8850" y="5908"/>
                    <a:pt x="8901" y="5858"/>
                    <a:pt x="8946" y="5798"/>
                  </a:cubicBezTo>
                  <a:cubicBezTo>
                    <a:pt x="8985" y="5757"/>
                    <a:pt x="9017" y="5717"/>
                    <a:pt x="9049" y="5677"/>
                  </a:cubicBezTo>
                  <a:cubicBezTo>
                    <a:pt x="9132" y="5576"/>
                    <a:pt x="9202" y="5455"/>
                    <a:pt x="9273" y="5325"/>
                  </a:cubicBezTo>
                  <a:cubicBezTo>
                    <a:pt x="9292" y="5294"/>
                    <a:pt x="9305" y="5264"/>
                    <a:pt x="9324" y="5224"/>
                  </a:cubicBezTo>
                  <a:cubicBezTo>
                    <a:pt x="9350" y="5163"/>
                    <a:pt x="9375" y="5103"/>
                    <a:pt x="9401" y="5043"/>
                  </a:cubicBezTo>
                  <a:cubicBezTo>
                    <a:pt x="9407" y="5012"/>
                    <a:pt x="9420" y="4992"/>
                    <a:pt x="9426" y="4962"/>
                  </a:cubicBezTo>
                  <a:cubicBezTo>
                    <a:pt x="9433" y="4932"/>
                    <a:pt x="9446" y="4912"/>
                    <a:pt x="9452" y="4882"/>
                  </a:cubicBezTo>
                  <a:cubicBezTo>
                    <a:pt x="9471" y="4801"/>
                    <a:pt x="9471" y="4801"/>
                    <a:pt x="9471" y="4801"/>
                  </a:cubicBezTo>
                  <a:cubicBezTo>
                    <a:pt x="9478" y="4771"/>
                    <a:pt x="9484" y="4751"/>
                    <a:pt x="9490" y="4721"/>
                  </a:cubicBezTo>
                  <a:cubicBezTo>
                    <a:pt x="9542" y="4499"/>
                    <a:pt x="9574" y="4268"/>
                    <a:pt x="9567" y="4036"/>
                  </a:cubicBezTo>
                  <a:cubicBezTo>
                    <a:pt x="9567" y="4026"/>
                    <a:pt x="9567" y="4026"/>
                    <a:pt x="9567" y="4026"/>
                  </a:cubicBezTo>
                  <a:cubicBezTo>
                    <a:pt x="9567" y="4026"/>
                    <a:pt x="9567" y="4026"/>
                    <a:pt x="9567" y="4026"/>
                  </a:cubicBezTo>
                  <a:cubicBezTo>
                    <a:pt x="9561" y="3946"/>
                    <a:pt x="9580" y="3986"/>
                    <a:pt x="9548" y="3785"/>
                  </a:cubicBezTo>
                  <a:cubicBezTo>
                    <a:pt x="9522" y="3603"/>
                    <a:pt x="9458" y="3452"/>
                    <a:pt x="9407" y="3291"/>
                  </a:cubicBezTo>
                  <a:cubicBezTo>
                    <a:pt x="9369" y="3181"/>
                    <a:pt x="9324" y="3070"/>
                    <a:pt x="9273" y="2969"/>
                  </a:cubicBezTo>
                  <a:cubicBezTo>
                    <a:pt x="9266" y="2949"/>
                    <a:pt x="9260" y="2939"/>
                    <a:pt x="9253" y="2929"/>
                  </a:cubicBezTo>
                  <a:cubicBezTo>
                    <a:pt x="9202" y="2828"/>
                    <a:pt x="9151" y="2728"/>
                    <a:pt x="9093" y="2637"/>
                  </a:cubicBezTo>
                  <a:cubicBezTo>
                    <a:pt x="9093" y="2637"/>
                    <a:pt x="9087" y="2637"/>
                    <a:pt x="9087" y="2637"/>
                  </a:cubicBezTo>
                  <a:cubicBezTo>
                    <a:pt x="9081" y="2627"/>
                    <a:pt x="9074" y="2617"/>
                    <a:pt x="9068" y="2597"/>
                  </a:cubicBezTo>
                  <a:cubicBezTo>
                    <a:pt x="9010" y="2516"/>
                    <a:pt x="8953" y="2446"/>
                    <a:pt x="8895" y="2375"/>
                  </a:cubicBezTo>
                  <a:cubicBezTo>
                    <a:pt x="8837" y="2305"/>
                    <a:pt x="8780" y="2234"/>
                    <a:pt x="8716" y="2184"/>
                  </a:cubicBezTo>
                  <a:cubicBezTo>
                    <a:pt x="8709" y="2174"/>
                    <a:pt x="8703" y="2164"/>
                    <a:pt x="8696" y="2164"/>
                  </a:cubicBezTo>
                  <a:cubicBezTo>
                    <a:pt x="8645" y="2114"/>
                    <a:pt x="8587" y="2063"/>
                    <a:pt x="8536" y="2013"/>
                  </a:cubicBezTo>
                  <a:cubicBezTo>
                    <a:pt x="8472" y="1963"/>
                    <a:pt x="8415" y="1912"/>
                    <a:pt x="8351" y="1872"/>
                  </a:cubicBezTo>
                  <a:cubicBezTo>
                    <a:pt x="8287" y="1832"/>
                    <a:pt x="8229" y="1782"/>
                    <a:pt x="8165" y="1741"/>
                  </a:cubicBezTo>
                  <a:cubicBezTo>
                    <a:pt x="8120" y="1721"/>
                    <a:pt x="8082" y="1691"/>
                    <a:pt x="8037" y="1671"/>
                  </a:cubicBezTo>
                  <a:cubicBezTo>
                    <a:pt x="8018" y="1661"/>
                    <a:pt x="7992" y="1641"/>
                    <a:pt x="7973" y="1631"/>
                  </a:cubicBezTo>
                  <a:cubicBezTo>
                    <a:pt x="7909" y="1600"/>
                    <a:pt x="7845" y="1560"/>
                    <a:pt x="7781" y="1530"/>
                  </a:cubicBezTo>
                  <a:cubicBezTo>
                    <a:pt x="7717" y="1500"/>
                    <a:pt x="7653" y="1470"/>
                    <a:pt x="7588" y="1439"/>
                  </a:cubicBezTo>
                  <a:cubicBezTo>
                    <a:pt x="7524" y="1409"/>
                    <a:pt x="7460" y="1379"/>
                    <a:pt x="7396" y="1359"/>
                  </a:cubicBezTo>
                  <a:cubicBezTo>
                    <a:pt x="7377" y="1349"/>
                    <a:pt x="7358" y="1339"/>
                    <a:pt x="7339" y="1329"/>
                  </a:cubicBezTo>
                  <a:cubicBezTo>
                    <a:pt x="7294" y="1308"/>
                    <a:pt x="7249" y="1288"/>
                    <a:pt x="7204" y="1278"/>
                  </a:cubicBezTo>
                  <a:cubicBezTo>
                    <a:pt x="7140" y="1248"/>
                    <a:pt x="7070" y="1218"/>
                    <a:pt x="7006" y="1198"/>
                  </a:cubicBezTo>
                  <a:cubicBezTo>
                    <a:pt x="6999" y="1188"/>
                    <a:pt x="6993" y="1188"/>
                    <a:pt x="6987" y="1188"/>
                  </a:cubicBezTo>
                  <a:cubicBezTo>
                    <a:pt x="6814" y="1117"/>
                    <a:pt x="6814" y="1117"/>
                    <a:pt x="6814" y="1117"/>
                  </a:cubicBezTo>
                  <a:cubicBezTo>
                    <a:pt x="6634" y="1047"/>
                    <a:pt x="6634" y="1047"/>
                    <a:pt x="6634" y="1047"/>
                  </a:cubicBezTo>
                  <a:cubicBezTo>
                    <a:pt x="6622" y="1037"/>
                    <a:pt x="6622" y="1037"/>
                    <a:pt x="6622" y="1037"/>
                  </a:cubicBezTo>
                  <a:cubicBezTo>
                    <a:pt x="6590" y="1027"/>
                    <a:pt x="6590" y="1027"/>
                    <a:pt x="6590" y="1027"/>
                  </a:cubicBezTo>
                  <a:cubicBezTo>
                    <a:pt x="6564" y="1017"/>
                    <a:pt x="6564" y="1017"/>
                    <a:pt x="6564" y="1017"/>
                  </a:cubicBezTo>
                  <a:cubicBezTo>
                    <a:pt x="6557" y="1017"/>
                    <a:pt x="6551" y="1007"/>
                    <a:pt x="6545" y="1007"/>
                  </a:cubicBezTo>
                  <a:cubicBezTo>
                    <a:pt x="6455" y="986"/>
                    <a:pt x="6455" y="986"/>
                    <a:pt x="6455" y="986"/>
                  </a:cubicBezTo>
                  <a:cubicBezTo>
                    <a:pt x="6442" y="976"/>
                    <a:pt x="6436" y="976"/>
                    <a:pt x="6423" y="976"/>
                  </a:cubicBezTo>
                  <a:cubicBezTo>
                    <a:pt x="6372" y="956"/>
                    <a:pt x="6321" y="946"/>
                    <a:pt x="6276" y="926"/>
                  </a:cubicBezTo>
                  <a:cubicBezTo>
                    <a:pt x="6257" y="926"/>
                    <a:pt x="6244" y="916"/>
                    <a:pt x="6224" y="916"/>
                  </a:cubicBezTo>
                  <a:cubicBezTo>
                    <a:pt x="6160" y="896"/>
                    <a:pt x="6090" y="876"/>
                    <a:pt x="6026" y="866"/>
                  </a:cubicBezTo>
                  <a:cubicBezTo>
                    <a:pt x="5988" y="856"/>
                    <a:pt x="5949" y="845"/>
                    <a:pt x="5911" y="835"/>
                  </a:cubicBezTo>
                  <a:cubicBezTo>
                    <a:pt x="5885" y="825"/>
                    <a:pt x="5859" y="815"/>
                    <a:pt x="5827" y="815"/>
                  </a:cubicBezTo>
                  <a:cubicBezTo>
                    <a:pt x="5763" y="795"/>
                    <a:pt x="5693" y="785"/>
                    <a:pt x="5629" y="765"/>
                  </a:cubicBezTo>
                  <a:cubicBezTo>
                    <a:pt x="5565" y="755"/>
                    <a:pt x="5494" y="735"/>
                    <a:pt x="5430" y="725"/>
                  </a:cubicBezTo>
                  <a:cubicBezTo>
                    <a:pt x="5360" y="705"/>
                    <a:pt x="5296" y="695"/>
                    <a:pt x="5232" y="674"/>
                  </a:cubicBezTo>
                  <a:cubicBezTo>
                    <a:pt x="5161" y="664"/>
                    <a:pt x="5097" y="654"/>
                    <a:pt x="5027" y="634"/>
                  </a:cubicBezTo>
                  <a:cubicBezTo>
                    <a:pt x="4963" y="624"/>
                    <a:pt x="4899" y="614"/>
                    <a:pt x="4828" y="594"/>
                  </a:cubicBezTo>
                  <a:cubicBezTo>
                    <a:pt x="4764" y="584"/>
                    <a:pt x="4694" y="574"/>
                    <a:pt x="4630" y="564"/>
                  </a:cubicBezTo>
                  <a:cubicBezTo>
                    <a:pt x="4572" y="554"/>
                    <a:pt x="4521" y="544"/>
                    <a:pt x="4470" y="533"/>
                  </a:cubicBezTo>
                  <a:cubicBezTo>
                    <a:pt x="4425" y="523"/>
                    <a:pt x="4425" y="523"/>
                    <a:pt x="4425" y="523"/>
                  </a:cubicBezTo>
                  <a:cubicBezTo>
                    <a:pt x="4227" y="483"/>
                    <a:pt x="4227" y="483"/>
                    <a:pt x="4227" y="483"/>
                  </a:cubicBezTo>
                  <a:cubicBezTo>
                    <a:pt x="4028" y="453"/>
                    <a:pt x="4028" y="453"/>
                    <a:pt x="4028" y="453"/>
                  </a:cubicBezTo>
                  <a:cubicBezTo>
                    <a:pt x="3823" y="413"/>
                    <a:pt x="3823" y="413"/>
                    <a:pt x="3823" y="413"/>
                  </a:cubicBezTo>
                  <a:cubicBezTo>
                    <a:pt x="3625" y="372"/>
                    <a:pt x="3625" y="372"/>
                    <a:pt x="3625" y="372"/>
                  </a:cubicBezTo>
                  <a:cubicBezTo>
                    <a:pt x="3426" y="342"/>
                    <a:pt x="3426" y="342"/>
                    <a:pt x="3426" y="342"/>
                  </a:cubicBezTo>
                  <a:cubicBezTo>
                    <a:pt x="3221" y="302"/>
                    <a:pt x="3221" y="302"/>
                    <a:pt x="3221" y="302"/>
                  </a:cubicBezTo>
                  <a:cubicBezTo>
                    <a:pt x="3023" y="272"/>
                    <a:pt x="3023" y="272"/>
                    <a:pt x="3023" y="272"/>
                  </a:cubicBezTo>
                  <a:cubicBezTo>
                    <a:pt x="3016" y="262"/>
                    <a:pt x="3016" y="262"/>
                    <a:pt x="3016" y="262"/>
                  </a:cubicBezTo>
                  <a:cubicBezTo>
                    <a:pt x="2952" y="252"/>
                    <a:pt x="2888" y="242"/>
                    <a:pt x="2824" y="232"/>
                  </a:cubicBezTo>
                  <a:cubicBezTo>
                    <a:pt x="2754" y="221"/>
                    <a:pt x="2690" y="211"/>
                    <a:pt x="2619" y="201"/>
                  </a:cubicBezTo>
                  <a:cubicBezTo>
                    <a:pt x="2555" y="191"/>
                    <a:pt x="2485" y="181"/>
                    <a:pt x="2421" y="171"/>
                  </a:cubicBezTo>
                  <a:cubicBezTo>
                    <a:pt x="2350" y="161"/>
                    <a:pt x="2286" y="151"/>
                    <a:pt x="2216" y="141"/>
                  </a:cubicBezTo>
                  <a:cubicBezTo>
                    <a:pt x="2152" y="131"/>
                    <a:pt x="2081" y="121"/>
                    <a:pt x="2017" y="111"/>
                  </a:cubicBezTo>
                  <a:cubicBezTo>
                    <a:pt x="1947" y="101"/>
                    <a:pt x="1883" y="91"/>
                    <a:pt x="1812" y="91"/>
                  </a:cubicBezTo>
                  <a:cubicBezTo>
                    <a:pt x="1742" y="81"/>
                    <a:pt x="1678" y="70"/>
                    <a:pt x="1607" y="60"/>
                  </a:cubicBezTo>
                  <a:cubicBezTo>
                    <a:pt x="1595" y="60"/>
                    <a:pt x="1582" y="60"/>
                    <a:pt x="1563" y="60"/>
                  </a:cubicBezTo>
                  <a:cubicBezTo>
                    <a:pt x="1511" y="50"/>
                    <a:pt x="1460" y="50"/>
                    <a:pt x="1409" y="40"/>
                  </a:cubicBezTo>
                  <a:cubicBezTo>
                    <a:pt x="1338" y="40"/>
                    <a:pt x="1268" y="30"/>
                    <a:pt x="1204" y="30"/>
                  </a:cubicBezTo>
                  <a:cubicBezTo>
                    <a:pt x="1133" y="20"/>
                    <a:pt x="1069" y="20"/>
                    <a:pt x="999" y="10"/>
                  </a:cubicBezTo>
                  <a:cubicBezTo>
                    <a:pt x="941" y="10"/>
                    <a:pt x="890" y="10"/>
                    <a:pt x="839" y="10"/>
                  </a:cubicBezTo>
                  <a:cubicBezTo>
                    <a:pt x="820" y="10"/>
                    <a:pt x="807" y="0"/>
                    <a:pt x="794" y="0"/>
                  </a:cubicBezTo>
                  <a:cubicBezTo>
                    <a:pt x="749" y="0"/>
                    <a:pt x="698" y="0"/>
                    <a:pt x="653" y="0"/>
                  </a:cubicBezTo>
                  <a:cubicBezTo>
                    <a:pt x="589" y="0"/>
                    <a:pt x="589" y="0"/>
                    <a:pt x="589" y="0"/>
                  </a:cubicBezTo>
                  <a:cubicBezTo>
                    <a:pt x="474" y="0"/>
                    <a:pt x="474" y="0"/>
                    <a:pt x="474" y="0"/>
                  </a:cubicBezTo>
                  <a:cubicBezTo>
                    <a:pt x="384" y="0"/>
                    <a:pt x="384" y="0"/>
                    <a:pt x="384" y="0"/>
                  </a:cubicBezTo>
                  <a:cubicBezTo>
                    <a:pt x="288" y="0"/>
                    <a:pt x="288" y="0"/>
                    <a:pt x="288" y="0"/>
                  </a:cubicBezTo>
                  <a:cubicBezTo>
                    <a:pt x="250" y="0"/>
                    <a:pt x="211" y="0"/>
                    <a:pt x="173" y="0"/>
                  </a:cubicBezTo>
                  <a:cubicBezTo>
                    <a:pt x="154" y="10"/>
                    <a:pt x="128" y="10"/>
                    <a:pt x="109" y="10"/>
                  </a:cubicBezTo>
                  <a:cubicBezTo>
                    <a:pt x="70" y="10"/>
                    <a:pt x="38" y="10"/>
                    <a:pt x="0" y="20"/>
                  </a:cubicBezTo>
                  <a:cubicBezTo>
                    <a:pt x="0" y="101"/>
                    <a:pt x="0" y="101"/>
                    <a:pt x="0" y="101"/>
                  </a:cubicBezTo>
                  <a:cubicBezTo>
                    <a:pt x="45" y="101"/>
                    <a:pt x="90" y="101"/>
                    <a:pt x="134" y="101"/>
                  </a:cubicBezTo>
                  <a:cubicBezTo>
                    <a:pt x="154" y="91"/>
                    <a:pt x="173" y="91"/>
                    <a:pt x="192" y="91"/>
                  </a:cubicBezTo>
                  <a:cubicBezTo>
                    <a:pt x="231" y="91"/>
                    <a:pt x="275" y="91"/>
                    <a:pt x="314" y="91"/>
                  </a:cubicBezTo>
                  <a:cubicBezTo>
                    <a:pt x="397" y="91"/>
                    <a:pt x="397" y="91"/>
                    <a:pt x="397" y="91"/>
                  </a:cubicBezTo>
                  <a:cubicBezTo>
                    <a:pt x="499" y="91"/>
                    <a:pt x="499" y="91"/>
                    <a:pt x="499" y="91"/>
                  </a:cubicBezTo>
                  <a:cubicBezTo>
                    <a:pt x="608" y="91"/>
                    <a:pt x="608" y="91"/>
                    <a:pt x="608" y="91"/>
                  </a:cubicBezTo>
                  <a:cubicBezTo>
                    <a:pt x="679" y="91"/>
                    <a:pt x="679" y="91"/>
                    <a:pt x="679" y="91"/>
                  </a:cubicBezTo>
                  <a:cubicBezTo>
                    <a:pt x="724" y="91"/>
                    <a:pt x="768" y="91"/>
                    <a:pt x="813" y="91"/>
                  </a:cubicBezTo>
                  <a:cubicBezTo>
                    <a:pt x="826" y="91"/>
                    <a:pt x="845" y="91"/>
                    <a:pt x="858" y="101"/>
                  </a:cubicBezTo>
                  <a:cubicBezTo>
                    <a:pt x="916" y="101"/>
                    <a:pt x="967" y="101"/>
                    <a:pt x="1018" y="101"/>
                  </a:cubicBezTo>
                  <a:cubicBezTo>
                    <a:pt x="1082" y="111"/>
                    <a:pt x="1153" y="111"/>
                    <a:pt x="1223" y="121"/>
                  </a:cubicBezTo>
                  <a:cubicBezTo>
                    <a:pt x="1287" y="121"/>
                    <a:pt x="1358" y="131"/>
                    <a:pt x="1422" y="141"/>
                  </a:cubicBezTo>
                  <a:cubicBezTo>
                    <a:pt x="1479" y="141"/>
                    <a:pt x="1537" y="151"/>
                    <a:pt x="1588" y="151"/>
                  </a:cubicBezTo>
                  <a:cubicBezTo>
                    <a:pt x="1601" y="151"/>
                    <a:pt x="1614" y="151"/>
                    <a:pt x="1627" y="161"/>
                  </a:cubicBezTo>
                  <a:cubicBezTo>
                    <a:pt x="1697" y="161"/>
                    <a:pt x="1761" y="171"/>
                    <a:pt x="1831" y="181"/>
                  </a:cubicBezTo>
                  <a:cubicBezTo>
                    <a:pt x="1896" y="191"/>
                    <a:pt x="1966" y="201"/>
                    <a:pt x="2030" y="201"/>
                  </a:cubicBezTo>
                  <a:cubicBezTo>
                    <a:pt x="2100" y="211"/>
                    <a:pt x="2164" y="221"/>
                    <a:pt x="2235" y="232"/>
                  </a:cubicBezTo>
                  <a:cubicBezTo>
                    <a:pt x="2299" y="242"/>
                    <a:pt x="2369" y="252"/>
                    <a:pt x="2433" y="262"/>
                  </a:cubicBezTo>
                  <a:cubicBezTo>
                    <a:pt x="2504" y="272"/>
                    <a:pt x="2568" y="282"/>
                    <a:pt x="2638" y="292"/>
                  </a:cubicBezTo>
                  <a:cubicBezTo>
                    <a:pt x="2702" y="302"/>
                    <a:pt x="2773" y="322"/>
                    <a:pt x="2837" y="332"/>
                  </a:cubicBezTo>
                  <a:cubicBezTo>
                    <a:pt x="2907" y="342"/>
                    <a:pt x="2971" y="352"/>
                    <a:pt x="3042" y="362"/>
                  </a:cubicBezTo>
                  <a:cubicBezTo>
                    <a:pt x="3042" y="362"/>
                    <a:pt x="3042" y="362"/>
                    <a:pt x="3042" y="362"/>
                  </a:cubicBezTo>
                  <a:cubicBezTo>
                    <a:pt x="3240" y="403"/>
                    <a:pt x="3240" y="403"/>
                    <a:pt x="3240" y="403"/>
                  </a:cubicBezTo>
                  <a:cubicBezTo>
                    <a:pt x="3439" y="443"/>
                    <a:pt x="3439" y="443"/>
                    <a:pt x="3439" y="443"/>
                  </a:cubicBezTo>
                  <a:cubicBezTo>
                    <a:pt x="3644" y="473"/>
                    <a:pt x="3644" y="473"/>
                    <a:pt x="3644" y="473"/>
                  </a:cubicBezTo>
                  <a:cubicBezTo>
                    <a:pt x="3842" y="513"/>
                    <a:pt x="3842" y="513"/>
                    <a:pt x="3842" y="513"/>
                  </a:cubicBezTo>
                  <a:cubicBezTo>
                    <a:pt x="4041" y="554"/>
                    <a:pt x="4041" y="554"/>
                    <a:pt x="4041" y="554"/>
                  </a:cubicBezTo>
                  <a:cubicBezTo>
                    <a:pt x="4246" y="584"/>
                    <a:pt x="4246" y="584"/>
                    <a:pt x="4246" y="584"/>
                  </a:cubicBezTo>
                  <a:cubicBezTo>
                    <a:pt x="4444" y="624"/>
                    <a:pt x="4444" y="624"/>
                    <a:pt x="4444" y="624"/>
                  </a:cubicBezTo>
                  <a:cubicBezTo>
                    <a:pt x="4489" y="634"/>
                    <a:pt x="4489" y="634"/>
                    <a:pt x="4489" y="634"/>
                  </a:cubicBezTo>
                  <a:cubicBezTo>
                    <a:pt x="4540" y="644"/>
                    <a:pt x="4592" y="654"/>
                    <a:pt x="4643" y="664"/>
                  </a:cubicBezTo>
                  <a:cubicBezTo>
                    <a:pt x="4713" y="674"/>
                    <a:pt x="4777" y="684"/>
                    <a:pt x="4848" y="705"/>
                  </a:cubicBezTo>
                  <a:cubicBezTo>
                    <a:pt x="4912" y="715"/>
                    <a:pt x="4976" y="725"/>
                    <a:pt x="5046" y="745"/>
                  </a:cubicBezTo>
                  <a:cubicBezTo>
                    <a:pt x="5110" y="755"/>
                    <a:pt x="5181" y="765"/>
                    <a:pt x="5245" y="785"/>
                  </a:cubicBezTo>
                  <a:cubicBezTo>
                    <a:pt x="5315" y="795"/>
                    <a:pt x="5379" y="815"/>
                    <a:pt x="5443" y="825"/>
                  </a:cubicBezTo>
                  <a:cubicBezTo>
                    <a:pt x="5514" y="845"/>
                    <a:pt x="5578" y="856"/>
                    <a:pt x="5642" y="876"/>
                  </a:cubicBezTo>
                  <a:cubicBezTo>
                    <a:pt x="5712" y="886"/>
                    <a:pt x="5776" y="906"/>
                    <a:pt x="5847" y="916"/>
                  </a:cubicBezTo>
                  <a:cubicBezTo>
                    <a:pt x="5872" y="926"/>
                    <a:pt x="5904" y="936"/>
                    <a:pt x="5930" y="946"/>
                  </a:cubicBezTo>
                  <a:cubicBezTo>
                    <a:pt x="5968" y="946"/>
                    <a:pt x="6007" y="956"/>
                    <a:pt x="6045" y="966"/>
                  </a:cubicBezTo>
                  <a:cubicBezTo>
                    <a:pt x="6109" y="986"/>
                    <a:pt x="6173" y="1007"/>
                    <a:pt x="6237" y="1027"/>
                  </a:cubicBezTo>
                  <a:cubicBezTo>
                    <a:pt x="6257" y="1027"/>
                    <a:pt x="6276" y="1037"/>
                    <a:pt x="6289" y="1037"/>
                  </a:cubicBezTo>
                  <a:cubicBezTo>
                    <a:pt x="6340" y="1057"/>
                    <a:pt x="6391" y="1067"/>
                    <a:pt x="6436" y="1077"/>
                  </a:cubicBezTo>
                  <a:cubicBezTo>
                    <a:pt x="6449" y="1087"/>
                    <a:pt x="6461" y="1087"/>
                    <a:pt x="6468" y="1087"/>
                  </a:cubicBezTo>
                  <a:cubicBezTo>
                    <a:pt x="6557" y="1117"/>
                    <a:pt x="6557" y="1117"/>
                    <a:pt x="6557" y="1117"/>
                  </a:cubicBezTo>
                  <a:cubicBezTo>
                    <a:pt x="6564" y="1117"/>
                    <a:pt x="6577" y="1127"/>
                    <a:pt x="6583" y="1127"/>
                  </a:cubicBezTo>
                  <a:cubicBezTo>
                    <a:pt x="6602" y="1137"/>
                    <a:pt x="6602" y="1137"/>
                    <a:pt x="6602" y="1137"/>
                  </a:cubicBezTo>
                  <a:cubicBezTo>
                    <a:pt x="6634" y="1147"/>
                    <a:pt x="6634" y="1147"/>
                    <a:pt x="6634" y="1147"/>
                  </a:cubicBezTo>
                  <a:cubicBezTo>
                    <a:pt x="6647" y="1147"/>
                    <a:pt x="6647" y="1147"/>
                    <a:pt x="6647" y="1147"/>
                  </a:cubicBezTo>
                  <a:cubicBezTo>
                    <a:pt x="6826" y="1228"/>
                    <a:pt x="6826" y="1228"/>
                    <a:pt x="6826" y="1228"/>
                  </a:cubicBezTo>
                  <a:cubicBezTo>
                    <a:pt x="6999" y="1298"/>
                    <a:pt x="6999" y="1298"/>
                    <a:pt x="6999" y="1298"/>
                  </a:cubicBezTo>
                  <a:cubicBezTo>
                    <a:pt x="7006" y="1298"/>
                    <a:pt x="7012" y="1298"/>
                    <a:pt x="7025" y="1308"/>
                  </a:cubicBezTo>
                  <a:cubicBezTo>
                    <a:pt x="7089" y="1329"/>
                    <a:pt x="7153" y="1359"/>
                    <a:pt x="7217" y="1389"/>
                  </a:cubicBezTo>
                  <a:cubicBezTo>
                    <a:pt x="7262" y="1399"/>
                    <a:pt x="7307" y="1419"/>
                    <a:pt x="7352" y="1439"/>
                  </a:cubicBezTo>
                  <a:cubicBezTo>
                    <a:pt x="7371" y="1449"/>
                    <a:pt x="7390" y="1459"/>
                    <a:pt x="7409" y="1470"/>
                  </a:cubicBezTo>
                  <a:cubicBezTo>
                    <a:pt x="7473" y="1490"/>
                    <a:pt x="7537" y="1520"/>
                    <a:pt x="7608" y="1550"/>
                  </a:cubicBezTo>
                  <a:cubicBezTo>
                    <a:pt x="7672" y="1580"/>
                    <a:pt x="7736" y="1610"/>
                    <a:pt x="7800" y="1651"/>
                  </a:cubicBezTo>
                  <a:cubicBezTo>
                    <a:pt x="7864" y="1681"/>
                    <a:pt x="7921" y="1711"/>
                    <a:pt x="7986" y="1751"/>
                  </a:cubicBezTo>
                  <a:cubicBezTo>
                    <a:pt x="8005" y="1761"/>
                    <a:pt x="8024" y="1771"/>
                    <a:pt x="8043" y="1782"/>
                  </a:cubicBezTo>
                  <a:cubicBezTo>
                    <a:pt x="8088" y="1802"/>
                    <a:pt x="8133" y="1832"/>
                    <a:pt x="8178" y="1862"/>
                  </a:cubicBezTo>
                  <a:cubicBezTo>
                    <a:pt x="8242" y="1902"/>
                    <a:pt x="8306" y="1943"/>
                    <a:pt x="8363" y="1993"/>
                  </a:cubicBezTo>
                  <a:cubicBezTo>
                    <a:pt x="8427" y="2033"/>
                    <a:pt x="8491" y="2084"/>
                    <a:pt x="8549" y="2134"/>
                  </a:cubicBezTo>
                  <a:cubicBezTo>
                    <a:pt x="8600" y="2174"/>
                    <a:pt x="8652" y="2224"/>
                    <a:pt x="8696" y="2265"/>
                  </a:cubicBezTo>
                  <a:cubicBezTo>
                    <a:pt x="8709" y="2275"/>
                    <a:pt x="8722" y="2295"/>
                    <a:pt x="8728" y="2305"/>
                  </a:cubicBezTo>
                  <a:cubicBezTo>
                    <a:pt x="8792" y="2365"/>
                    <a:pt x="8850" y="2426"/>
                    <a:pt x="8908" y="2496"/>
                  </a:cubicBezTo>
                  <a:cubicBezTo>
                    <a:pt x="8959" y="2557"/>
                    <a:pt x="9004" y="2627"/>
                    <a:pt x="9055" y="2697"/>
                  </a:cubicBezTo>
                  <a:cubicBezTo>
                    <a:pt x="9106" y="2778"/>
                    <a:pt x="9164" y="2879"/>
                    <a:pt x="9209" y="2979"/>
                  </a:cubicBezTo>
                  <a:cubicBezTo>
                    <a:pt x="9209" y="2979"/>
                    <a:pt x="9215" y="2979"/>
                    <a:pt x="9215" y="2989"/>
                  </a:cubicBezTo>
                  <a:cubicBezTo>
                    <a:pt x="9273" y="3110"/>
                    <a:pt x="9318" y="3241"/>
                    <a:pt x="9362" y="3372"/>
                  </a:cubicBezTo>
                  <a:cubicBezTo>
                    <a:pt x="9414" y="3553"/>
                    <a:pt x="9458" y="3744"/>
                    <a:pt x="9484" y="3936"/>
                  </a:cubicBezTo>
                  <a:cubicBezTo>
                    <a:pt x="9484" y="3956"/>
                    <a:pt x="9490" y="4006"/>
                    <a:pt x="9490" y="4016"/>
                  </a:cubicBezTo>
                  <a:cubicBezTo>
                    <a:pt x="9490" y="4248"/>
                    <a:pt x="9465" y="4439"/>
                    <a:pt x="9414" y="4650"/>
                  </a:cubicBezTo>
                  <a:cubicBezTo>
                    <a:pt x="9407" y="4680"/>
                    <a:pt x="9401" y="4700"/>
                    <a:pt x="9394" y="4731"/>
                  </a:cubicBezTo>
                  <a:cubicBezTo>
                    <a:pt x="9375" y="4811"/>
                    <a:pt x="9375" y="4811"/>
                    <a:pt x="9375" y="4811"/>
                  </a:cubicBezTo>
                  <a:cubicBezTo>
                    <a:pt x="9369" y="4831"/>
                    <a:pt x="9362" y="4862"/>
                    <a:pt x="9350" y="4882"/>
                  </a:cubicBezTo>
                  <a:cubicBezTo>
                    <a:pt x="9343" y="4902"/>
                    <a:pt x="9337" y="4922"/>
                    <a:pt x="9330" y="4932"/>
                  </a:cubicBezTo>
                  <a:cubicBezTo>
                    <a:pt x="9330" y="4942"/>
                    <a:pt x="9330" y="4952"/>
                    <a:pt x="9324" y="4952"/>
                  </a:cubicBezTo>
                  <a:cubicBezTo>
                    <a:pt x="9292" y="5053"/>
                    <a:pt x="9247" y="5143"/>
                    <a:pt x="9202" y="5234"/>
                  </a:cubicBezTo>
                  <a:cubicBezTo>
                    <a:pt x="9157" y="5325"/>
                    <a:pt x="9100" y="5415"/>
                    <a:pt x="9042" y="5496"/>
                  </a:cubicBezTo>
                  <a:cubicBezTo>
                    <a:pt x="8997" y="5566"/>
                    <a:pt x="8940" y="5626"/>
                    <a:pt x="8888" y="5687"/>
                  </a:cubicBezTo>
                  <a:cubicBezTo>
                    <a:pt x="8856" y="5727"/>
                    <a:pt x="8824" y="5757"/>
                    <a:pt x="8792" y="5788"/>
                  </a:cubicBezTo>
                  <a:cubicBezTo>
                    <a:pt x="8716" y="5868"/>
                    <a:pt x="8632" y="5938"/>
                    <a:pt x="8555" y="6009"/>
                  </a:cubicBezTo>
                  <a:cubicBezTo>
                    <a:pt x="8543" y="6019"/>
                    <a:pt x="8530" y="6029"/>
                    <a:pt x="8517" y="6039"/>
                  </a:cubicBezTo>
                  <a:cubicBezTo>
                    <a:pt x="8453" y="6089"/>
                    <a:pt x="8389" y="6140"/>
                    <a:pt x="8319" y="6180"/>
                  </a:cubicBezTo>
                  <a:cubicBezTo>
                    <a:pt x="8248" y="6230"/>
                    <a:pt x="8171" y="6281"/>
                    <a:pt x="8094" y="6331"/>
                  </a:cubicBezTo>
                  <a:cubicBezTo>
                    <a:pt x="8018" y="6371"/>
                    <a:pt x="7941" y="6412"/>
                    <a:pt x="7870" y="6452"/>
                  </a:cubicBezTo>
                  <a:cubicBezTo>
                    <a:pt x="7813" y="6482"/>
                    <a:pt x="7761" y="6502"/>
                    <a:pt x="7710" y="6532"/>
                  </a:cubicBezTo>
                  <a:cubicBezTo>
                    <a:pt x="7685" y="6542"/>
                    <a:pt x="7665" y="6552"/>
                    <a:pt x="7646" y="6563"/>
                  </a:cubicBezTo>
                  <a:cubicBezTo>
                    <a:pt x="7569" y="6593"/>
                    <a:pt x="7499" y="6623"/>
                    <a:pt x="7422" y="6653"/>
                  </a:cubicBezTo>
                  <a:cubicBezTo>
                    <a:pt x="7377" y="6673"/>
                    <a:pt x="7332" y="6693"/>
                    <a:pt x="7288" y="6714"/>
                  </a:cubicBezTo>
                  <a:cubicBezTo>
                    <a:pt x="7262" y="6724"/>
                    <a:pt x="7230" y="6734"/>
                    <a:pt x="7204" y="6744"/>
                  </a:cubicBezTo>
                  <a:cubicBezTo>
                    <a:pt x="7134" y="6774"/>
                    <a:pt x="7057" y="6804"/>
                    <a:pt x="6987" y="6824"/>
                  </a:cubicBezTo>
                  <a:cubicBezTo>
                    <a:pt x="6948" y="6844"/>
                    <a:pt x="6903" y="6854"/>
                    <a:pt x="6865" y="6875"/>
                  </a:cubicBezTo>
                  <a:cubicBezTo>
                    <a:pt x="6833" y="6885"/>
                    <a:pt x="6801" y="6895"/>
                    <a:pt x="6769" y="6915"/>
                  </a:cubicBezTo>
                  <a:cubicBezTo>
                    <a:pt x="6692" y="6935"/>
                    <a:pt x="6622" y="6965"/>
                    <a:pt x="6551" y="6995"/>
                  </a:cubicBezTo>
                  <a:cubicBezTo>
                    <a:pt x="6474" y="7026"/>
                    <a:pt x="6404" y="7056"/>
                    <a:pt x="6327" y="7086"/>
                  </a:cubicBezTo>
                  <a:cubicBezTo>
                    <a:pt x="6257" y="7116"/>
                    <a:pt x="6180" y="7146"/>
                    <a:pt x="6109" y="7177"/>
                  </a:cubicBezTo>
                  <a:cubicBezTo>
                    <a:pt x="6077" y="7187"/>
                    <a:pt x="6045" y="7207"/>
                    <a:pt x="6013" y="7217"/>
                  </a:cubicBezTo>
                  <a:cubicBezTo>
                    <a:pt x="5975" y="7237"/>
                    <a:pt x="5930" y="7257"/>
                    <a:pt x="5891" y="7277"/>
                  </a:cubicBezTo>
                  <a:cubicBezTo>
                    <a:pt x="5815" y="7307"/>
                    <a:pt x="5738" y="7348"/>
                    <a:pt x="5667" y="7378"/>
                  </a:cubicBezTo>
                  <a:cubicBezTo>
                    <a:pt x="5591" y="7418"/>
                    <a:pt x="5514" y="7458"/>
                    <a:pt x="5443" y="7499"/>
                  </a:cubicBezTo>
                  <a:cubicBezTo>
                    <a:pt x="5366" y="7549"/>
                    <a:pt x="5290" y="7589"/>
                    <a:pt x="5213" y="7640"/>
                  </a:cubicBezTo>
                  <a:cubicBezTo>
                    <a:pt x="5206" y="7650"/>
                    <a:pt x="5193" y="7650"/>
                    <a:pt x="5181" y="7660"/>
                  </a:cubicBezTo>
                  <a:cubicBezTo>
                    <a:pt x="5117" y="7700"/>
                    <a:pt x="5053" y="7750"/>
                    <a:pt x="4982" y="7801"/>
                  </a:cubicBezTo>
                  <a:cubicBezTo>
                    <a:pt x="4918" y="7851"/>
                    <a:pt x="4848" y="7901"/>
                    <a:pt x="4784" y="7962"/>
                  </a:cubicBezTo>
                  <a:cubicBezTo>
                    <a:pt x="4771" y="7972"/>
                    <a:pt x="4758" y="7982"/>
                    <a:pt x="4752" y="7992"/>
                  </a:cubicBezTo>
                  <a:cubicBezTo>
                    <a:pt x="4700" y="8042"/>
                    <a:pt x="4649" y="8092"/>
                    <a:pt x="4598" y="8153"/>
                  </a:cubicBezTo>
                  <a:cubicBezTo>
                    <a:pt x="4566" y="8193"/>
                    <a:pt x="4534" y="8233"/>
                    <a:pt x="4502" y="8274"/>
                  </a:cubicBezTo>
                  <a:cubicBezTo>
                    <a:pt x="4476" y="8304"/>
                    <a:pt x="4451" y="8344"/>
                    <a:pt x="4425" y="8374"/>
                  </a:cubicBezTo>
                  <a:cubicBezTo>
                    <a:pt x="4374" y="8465"/>
                    <a:pt x="4329" y="8555"/>
                    <a:pt x="4291" y="8656"/>
                  </a:cubicBezTo>
                  <a:cubicBezTo>
                    <a:pt x="4259" y="8737"/>
                    <a:pt x="4259" y="8737"/>
                    <a:pt x="4259" y="8737"/>
                  </a:cubicBezTo>
                  <a:cubicBezTo>
                    <a:pt x="4252" y="8757"/>
                    <a:pt x="4246" y="8787"/>
                    <a:pt x="4233" y="8817"/>
                  </a:cubicBezTo>
                  <a:cubicBezTo>
                    <a:pt x="4220" y="8867"/>
                    <a:pt x="4207" y="8928"/>
                    <a:pt x="4194" y="8978"/>
                  </a:cubicBezTo>
                  <a:cubicBezTo>
                    <a:pt x="4156" y="9210"/>
                    <a:pt x="4143" y="9461"/>
                    <a:pt x="4182" y="9693"/>
                  </a:cubicBezTo>
                  <a:cubicBezTo>
                    <a:pt x="4194" y="9793"/>
                    <a:pt x="4214" y="9894"/>
                    <a:pt x="4246" y="9985"/>
                  </a:cubicBezTo>
                  <a:cubicBezTo>
                    <a:pt x="4278" y="10105"/>
                    <a:pt x="4323" y="10216"/>
                    <a:pt x="4380" y="10327"/>
                  </a:cubicBezTo>
                  <a:cubicBezTo>
                    <a:pt x="4380" y="10337"/>
                    <a:pt x="4387" y="10347"/>
                    <a:pt x="4393" y="10357"/>
                  </a:cubicBezTo>
                  <a:cubicBezTo>
                    <a:pt x="4399" y="10367"/>
                    <a:pt x="4406" y="10377"/>
                    <a:pt x="4412" y="10387"/>
                  </a:cubicBezTo>
                  <a:cubicBezTo>
                    <a:pt x="4425" y="10407"/>
                    <a:pt x="4438" y="10438"/>
                    <a:pt x="4451" y="10458"/>
                  </a:cubicBezTo>
                  <a:cubicBezTo>
                    <a:pt x="4463" y="10468"/>
                    <a:pt x="4463" y="10468"/>
                    <a:pt x="4463" y="10468"/>
                  </a:cubicBezTo>
                  <a:cubicBezTo>
                    <a:pt x="4463" y="10478"/>
                    <a:pt x="4470" y="10488"/>
                    <a:pt x="4476" y="10498"/>
                  </a:cubicBezTo>
                  <a:cubicBezTo>
                    <a:pt x="4521" y="10558"/>
                    <a:pt x="4521" y="10558"/>
                    <a:pt x="4521" y="10558"/>
                  </a:cubicBezTo>
                  <a:cubicBezTo>
                    <a:pt x="4540" y="10589"/>
                    <a:pt x="4540" y="10589"/>
                    <a:pt x="4540" y="10589"/>
                  </a:cubicBezTo>
                  <a:cubicBezTo>
                    <a:pt x="4566" y="10609"/>
                    <a:pt x="4566" y="10609"/>
                    <a:pt x="4566" y="10609"/>
                  </a:cubicBezTo>
                  <a:cubicBezTo>
                    <a:pt x="4572" y="10619"/>
                    <a:pt x="4579" y="10629"/>
                    <a:pt x="4592" y="10639"/>
                  </a:cubicBezTo>
                  <a:cubicBezTo>
                    <a:pt x="4592" y="10649"/>
                    <a:pt x="4598" y="10659"/>
                    <a:pt x="4604" y="10669"/>
                  </a:cubicBezTo>
                  <a:cubicBezTo>
                    <a:pt x="4656" y="10719"/>
                    <a:pt x="4656" y="10719"/>
                    <a:pt x="4656" y="10719"/>
                  </a:cubicBezTo>
                  <a:cubicBezTo>
                    <a:pt x="4668" y="10740"/>
                    <a:pt x="4688" y="10750"/>
                    <a:pt x="4700" y="10770"/>
                  </a:cubicBezTo>
                  <a:cubicBezTo>
                    <a:pt x="4720" y="10780"/>
                    <a:pt x="4732" y="10800"/>
                    <a:pt x="4752" y="10810"/>
                  </a:cubicBezTo>
                  <a:cubicBezTo>
                    <a:pt x="4758" y="10820"/>
                    <a:pt x="4764" y="10820"/>
                    <a:pt x="4764" y="10830"/>
                  </a:cubicBezTo>
                  <a:cubicBezTo>
                    <a:pt x="4828" y="10881"/>
                    <a:pt x="4892" y="10931"/>
                    <a:pt x="4950" y="10971"/>
                  </a:cubicBezTo>
                  <a:cubicBezTo>
                    <a:pt x="5014" y="11011"/>
                    <a:pt x="5078" y="11052"/>
                    <a:pt x="5142" y="11082"/>
                  </a:cubicBezTo>
                  <a:cubicBezTo>
                    <a:pt x="5149" y="11082"/>
                    <a:pt x="5149" y="11082"/>
                    <a:pt x="5155" y="11092"/>
                  </a:cubicBezTo>
                  <a:cubicBezTo>
                    <a:pt x="5213" y="11122"/>
                    <a:pt x="5277" y="11142"/>
                    <a:pt x="5334" y="11172"/>
                  </a:cubicBezTo>
                  <a:cubicBezTo>
                    <a:pt x="5398" y="11203"/>
                    <a:pt x="5462" y="11223"/>
                    <a:pt x="5526" y="11243"/>
                  </a:cubicBezTo>
                  <a:cubicBezTo>
                    <a:pt x="5546" y="11253"/>
                    <a:pt x="5565" y="11253"/>
                    <a:pt x="5584" y="11263"/>
                  </a:cubicBezTo>
                  <a:cubicBezTo>
                    <a:pt x="5629" y="11273"/>
                    <a:pt x="5680" y="11293"/>
                    <a:pt x="5725" y="11303"/>
                  </a:cubicBezTo>
                  <a:cubicBezTo>
                    <a:pt x="5795" y="11323"/>
                    <a:pt x="5859" y="11333"/>
                    <a:pt x="5924" y="11354"/>
                  </a:cubicBezTo>
                  <a:cubicBezTo>
                    <a:pt x="5994" y="11364"/>
                    <a:pt x="6058" y="11384"/>
                    <a:pt x="6128" y="11394"/>
                  </a:cubicBezTo>
                  <a:cubicBezTo>
                    <a:pt x="6192" y="11404"/>
                    <a:pt x="6263" y="11414"/>
                    <a:pt x="6327" y="11424"/>
                  </a:cubicBezTo>
                  <a:cubicBezTo>
                    <a:pt x="6372" y="11424"/>
                    <a:pt x="6410" y="11434"/>
                    <a:pt x="6455" y="11434"/>
                  </a:cubicBezTo>
                  <a:cubicBezTo>
                    <a:pt x="6481" y="11444"/>
                    <a:pt x="6506" y="11444"/>
                    <a:pt x="6532" y="11444"/>
                  </a:cubicBezTo>
                  <a:cubicBezTo>
                    <a:pt x="6596" y="11454"/>
                    <a:pt x="6666" y="11464"/>
                    <a:pt x="6737" y="11464"/>
                  </a:cubicBezTo>
                  <a:cubicBezTo>
                    <a:pt x="6801" y="11474"/>
                    <a:pt x="6871" y="11474"/>
                    <a:pt x="6935" y="11474"/>
                  </a:cubicBezTo>
                  <a:cubicBezTo>
                    <a:pt x="7006" y="11484"/>
                    <a:pt x="7076" y="11484"/>
                    <a:pt x="7140" y="11484"/>
                  </a:cubicBezTo>
                  <a:cubicBezTo>
                    <a:pt x="7204" y="11495"/>
                    <a:pt x="7268" y="11495"/>
                    <a:pt x="7332" y="11495"/>
                  </a:cubicBezTo>
                  <a:cubicBezTo>
                    <a:pt x="7339" y="11495"/>
                    <a:pt x="7345" y="11495"/>
                    <a:pt x="7345" y="11495"/>
                  </a:cubicBezTo>
                  <a:cubicBezTo>
                    <a:pt x="7416" y="11495"/>
                    <a:pt x="7486" y="11495"/>
                    <a:pt x="7556" y="11495"/>
                  </a:cubicBezTo>
                  <a:cubicBezTo>
                    <a:pt x="7621" y="11495"/>
                    <a:pt x="7691" y="11495"/>
                    <a:pt x="7761" y="11495"/>
                  </a:cubicBezTo>
                  <a:cubicBezTo>
                    <a:pt x="7832" y="11495"/>
                    <a:pt x="7896" y="11495"/>
                    <a:pt x="7966" y="11495"/>
                  </a:cubicBezTo>
                  <a:cubicBezTo>
                    <a:pt x="8037" y="11495"/>
                    <a:pt x="8101" y="11495"/>
                    <a:pt x="8171" y="11495"/>
                  </a:cubicBezTo>
                  <a:cubicBezTo>
                    <a:pt x="8184" y="11495"/>
                    <a:pt x="8197" y="11495"/>
                    <a:pt x="8210" y="11495"/>
                  </a:cubicBezTo>
                  <a:cubicBezTo>
                    <a:pt x="8267" y="11495"/>
                    <a:pt x="8319" y="11495"/>
                    <a:pt x="8376" y="11495"/>
                  </a:cubicBezTo>
                  <a:cubicBezTo>
                    <a:pt x="8447" y="11495"/>
                    <a:pt x="8517" y="11495"/>
                    <a:pt x="8587" y="11495"/>
                  </a:cubicBezTo>
                  <a:cubicBezTo>
                    <a:pt x="8607" y="11505"/>
                    <a:pt x="8626" y="11505"/>
                    <a:pt x="8645" y="11505"/>
                  </a:cubicBezTo>
                  <a:cubicBezTo>
                    <a:pt x="8696" y="11505"/>
                    <a:pt x="8696" y="11505"/>
                    <a:pt x="8696" y="11505"/>
                  </a:cubicBezTo>
                  <a:cubicBezTo>
                    <a:pt x="8709" y="11505"/>
                    <a:pt x="8709" y="11505"/>
                    <a:pt x="8709" y="11505"/>
                  </a:cubicBezTo>
                  <a:cubicBezTo>
                    <a:pt x="8728" y="11505"/>
                    <a:pt x="8728" y="11505"/>
                    <a:pt x="8728" y="11505"/>
                  </a:cubicBezTo>
                  <a:cubicBezTo>
                    <a:pt x="8754" y="11505"/>
                    <a:pt x="8754" y="11505"/>
                    <a:pt x="8754" y="11505"/>
                  </a:cubicBezTo>
                  <a:cubicBezTo>
                    <a:pt x="8792" y="11495"/>
                    <a:pt x="8792" y="11495"/>
                    <a:pt x="8792" y="11495"/>
                  </a:cubicBezTo>
                  <a:cubicBezTo>
                    <a:pt x="8863" y="11495"/>
                    <a:pt x="8863" y="11495"/>
                    <a:pt x="8863" y="11495"/>
                  </a:cubicBezTo>
                  <a:cubicBezTo>
                    <a:pt x="8997" y="11495"/>
                    <a:pt x="8997" y="11495"/>
                    <a:pt x="8997" y="11495"/>
                  </a:cubicBezTo>
                  <a:cubicBezTo>
                    <a:pt x="9081" y="11495"/>
                    <a:pt x="9081" y="11495"/>
                    <a:pt x="9081" y="11495"/>
                  </a:cubicBezTo>
                  <a:cubicBezTo>
                    <a:pt x="9202" y="11484"/>
                    <a:pt x="9202" y="11484"/>
                    <a:pt x="9202" y="11484"/>
                  </a:cubicBezTo>
                  <a:cubicBezTo>
                    <a:pt x="9414" y="11484"/>
                    <a:pt x="9414" y="11484"/>
                    <a:pt x="9414" y="11484"/>
                  </a:cubicBezTo>
                  <a:cubicBezTo>
                    <a:pt x="9618" y="11474"/>
                    <a:pt x="9618" y="11474"/>
                    <a:pt x="9618" y="11474"/>
                  </a:cubicBezTo>
                  <a:cubicBezTo>
                    <a:pt x="9823" y="11474"/>
                    <a:pt x="9823" y="11474"/>
                    <a:pt x="9823" y="11474"/>
                  </a:cubicBezTo>
                  <a:cubicBezTo>
                    <a:pt x="10035" y="11464"/>
                    <a:pt x="10035" y="11464"/>
                    <a:pt x="10035" y="11464"/>
                  </a:cubicBezTo>
                  <a:cubicBezTo>
                    <a:pt x="10240" y="11464"/>
                    <a:pt x="10240" y="11464"/>
                    <a:pt x="10240" y="11464"/>
                  </a:cubicBezTo>
                  <a:cubicBezTo>
                    <a:pt x="10445" y="11454"/>
                    <a:pt x="10445" y="11454"/>
                    <a:pt x="10445" y="11454"/>
                  </a:cubicBezTo>
                  <a:cubicBezTo>
                    <a:pt x="10656" y="11454"/>
                    <a:pt x="10656" y="11454"/>
                    <a:pt x="10656" y="11454"/>
                  </a:cubicBezTo>
                  <a:cubicBezTo>
                    <a:pt x="10829" y="11444"/>
                    <a:pt x="10829" y="11444"/>
                    <a:pt x="10829" y="11444"/>
                  </a:cubicBezTo>
                  <a:cubicBezTo>
                    <a:pt x="10842" y="11444"/>
                    <a:pt x="10854" y="11444"/>
                    <a:pt x="10861" y="11444"/>
                  </a:cubicBezTo>
                  <a:cubicBezTo>
                    <a:pt x="10931" y="11444"/>
                    <a:pt x="11002" y="11444"/>
                    <a:pt x="11066" y="11444"/>
                  </a:cubicBezTo>
                  <a:cubicBezTo>
                    <a:pt x="11136" y="11444"/>
                    <a:pt x="11207" y="11444"/>
                    <a:pt x="11271" y="11454"/>
                  </a:cubicBezTo>
                  <a:cubicBezTo>
                    <a:pt x="11341" y="11454"/>
                    <a:pt x="11412" y="11454"/>
                    <a:pt x="11476" y="11464"/>
                  </a:cubicBezTo>
                  <a:cubicBezTo>
                    <a:pt x="11546" y="11464"/>
                    <a:pt x="11616" y="11474"/>
                    <a:pt x="11681" y="11474"/>
                  </a:cubicBezTo>
                  <a:cubicBezTo>
                    <a:pt x="11687" y="11474"/>
                    <a:pt x="11693" y="11474"/>
                    <a:pt x="11700" y="11474"/>
                  </a:cubicBezTo>
                  <a:cubicBezTo>
                    <a:pt x="11764" y="11484"/>
                    <a:pt x="11821" y="11495"/>
                    <a:pt x="11885" y="11495"/>
                  </a:cubicBezTo>
                  <a:cubicBezTo>
                    <a:pt x="11956" y="11505"/>
                    <a:pt x="12020" y="11515"/>
                    <a:pt x="12090" y="11525"/>
                  </a:cubicBezTo>
                  <a:cubicBezTo>
                    <a:pt x="12154" y="11535"/>
                    <a:pt x="12225" y="11535"/>
                    <a:pt x="12289" y="11545"/>
                  </a:cubicBezTo>
                  <a:cubicBezTo>
                    <a:pt x="12359" y="11555"/>
                    <a:pt x="12423" y="11575"/>
                    <a:pt x="12494" y="11585"/>
                  </a:cubicBezTo>
                  <a:cubicBezTo>
                    <a:pt x="12519" y="11585"/>
                    <a:pt x="12545" y="11595"/>
                    <a:pt x="12571" y="11595"/>
                  </a:cubicBezTo>
                  <a:cubicBezTo>
                    <a:pt x="12609" y="11605"/>
                    <a:pt x="12654" y="11615"/>
                    <a:pt x="12692" y="11615"/>
                  </a:cubicBezTo>
                  <a:cubicBezTo>
                    <a:pt x="12756" y="11635"/>
                    <a:pt x="12827" y="11645"/>
                    <a:pt x="12891" y="11666"/>
                  </a:cubicBezTo>
                  <a:cubicBezTo>
                    <a:pt x="12961" y="11676"/>
                    <a:pt x="13025" y="11696"/>
                    <a:pt x="13089" y="11706"/>
                  </a:cubicBezTo>
                  <a:cubicBezTo>
                    <a:pt x="13160" y="11726"/>
                    <a:pt x="13224" y="11736"/>
                    <a:pt x="13288" y="11756"/>
                  </a:cubicBezTo>
                  <a:cubicBezTo>
                    <a:pt x="13358" y="11776"/>
                    <a:pt x="13422" y="11796"/>
                    <a:pt x="13486" y="11807"/>
                  </a:cubicBezTo>
                  <a:cubicBezTo>
                    <a:pt x="13557" y="11827"/>
                    <a:pt x="13621" y="11847"/>
                    <a:pt x="13685" y="11867"/>
                  </a:cubicBezTo>
                  <a:cubicBezTo>
                    <a:pt x="13749" y="11887"/>
                    <a:pt x="13819" y="11907"/>
                    <a:pt x="13883" y="11937"/>
                  </a:cubicBezTo>
                  <a:cubicBezTo>
                    <a:pt x="13947" y="11958"/>
                    <a:pt x="14012" y="11978"/>
                    <a:pt x="14076" y="11998"/>
                  </a:cubicBezTo>
                  <a:cubicBezTo>
                    <a:pt x="14146" y="12028"/>
                    <a:pt x="14210" y="12048"/>
                    <a:pt x="14274" y="12068"/>
                  </a:cubicBezTo>
                  <a:cubicBezTo>
                    <a:pt x="14280" y="12078"/>
                    <a:pt x="14280" y="12078"/>
                    <a:pt x="14287" y="12078"/>
                  </a:cubicBezTo>
                  <a:cubicBezTo>
                    <a:pt x="14351" y="12098"/>
                    <a:pt x="14409" y="12129"/>
                    <a:pt x="14466" y="12149"/>
                  </a:cubicBezTo>
                  <a:cubicBezTo>
                    <a:pt x="14530" y="12179"/>
                    <a:pt x="14601" y="12199"/>
                    <a:pt x="14665" y="12229"/>
                  </a:cubicBezTo>
                  <a:cubicBezTo>
                    <a:pt x="14729" y="12259"/>
                    <a:pt x="14793" y="12290"/>
                    <a:pt x="14857" y="12320"/>
                  </a:cubicBezTo>
                  <a:cubicBezTo>
                    <a:pt x="14921" y="12350"/>
                    <a:pt x="14985" y="12380"/>
                    <a:pt x="15049" y="12410"/>
                  </a:cubicBezTo>
                  <a:cubicBezTo>
                    <a:pt x="15113" y="12441"/>
                    <a:pt x="15177" y="12471"/>
                    <a:pt x="15241" y="12501"/>
                  </a:cubicBezTo>
                  <a:cubicBezTo>
                    <a:pt x="15305" y="12531"/>
                    <a:pt x="15369" y="12571"/>
                    <a:pt x="15433" y="12602"/>
                  </a:cubicBezTo>
                  <a:cubicBezTo>
                    <a:pt x="15497" y="12632"/>
                    <a:pt x="15561" y="12672"/>
                    <a:pt x="15625" y="12702"/>
                  </a:cubicBezTo>
                  <a:cubicBezTo>
                    <a:pt x="15683" y="12743"/>
                    <a:pt x="15747" y="12773"/>
                    <a:pt x="15811" y="12813"/>
                  </a:cubicBezTo>
                  <a:cubicBezTo>
                    <a:pt x="15856" y="12843"/>
                    <a:pt x="15907" y="12873"/>
                    <a:pt x="15952" y="12894"/>
                  </a:cubicBezTo>
                  <a:cubicBezTo>
                    <a:pt x="15965" y="12904"/>
                    <a:pt x="15984" y="12914"/>
                    <a:pt x="16003" y="12934"/>
                  </a:cubicBezTo>
                  <a:cubicBezTo>
                    <a:pt x="16067" y="12964"/>
                    <a:pt x="16125" y="13004"/>
                    <a:pt x="16189" y="13045"/>
                  </a:cubicBezTo>
                  <a:cubicBezTo>
                    <a:pt x="16253" y="13085"/>
                    <a:pt x="16317" y="13135"/>
                    <a:pt x="16375" y="13175"/>
                  </a:cubicBezTo>
                  <a:cubicBezTo>
                    <a:pt x="16439" y="13216"/>
                    <a:pt x="16503" y="13256"/>
                    <a:pt x="16567" y="13306"/>
                  </a:cubicBezTo>
                  <a:cubicBezTo>
                    <a:pt x="16624" y="13347"/>
                    <a:pt x="16688" y="13397"/>
                    <a:pt x="16752" y="13437"/>
                  </a:cubicBezTo>
                  <a:cubicBezTo>
                    <a:pt x="16810" y="13487"/>
                    <a:pt x="16874" y="13528"/>
                    <a:pt x="16932" y="13578"/>
                  </a:cubicBezTo>
                  <a:cubicBezTo>
                    <a:pt x="16996" y="13628"/>
                    <a:pt x="17060" y="13679"/>
                    <a:pt x="17117" y="13729"/>
                  </a:cubicBezTo>
                  <a:cubicBezTo>
                    <a:pt x="17181" y="13779"/>
                    <a:pt x="17239" y="13830"/>
                    <a:pt x="17303" y="13880"/>
                  </a:cubicBezTo>
                  <a:cubicBezTo>
                    <a:pt x="17361" y="13930"/>
                    <a:pt x="17425" y="13981"/>
                    <a:pt x="17482" y="14041"/>
                  </a:cubicBezTo>
                  <a:cubicBezTo>
                    <a:pt x="17495" y="14051"/>
                    <a:pt x="17508" y="14061"/>
                    <a:pt x="17521" y="14071"/>
                  </a:cubicBezTo>
                  <a:cubicBezTo>
                    <a:pt x="17572" y="14111"/>
                    <a:pt x="17617" y="14162"/>
                    <a:pt x="17668" y="14202"/>
                  </a:cubicBezTo>
                  <a:cubicBezTo>
                    <a:pt x="17726" y="14262"/>
                    <a:pt x="17783" y="14323"/>
                    <a:pt x="17847" y="14373"/>
                  </a:cubicBezTo>
                  <a:cubicBezTo>
                    <a:pt x="17905" y="14434"/>
                    <a:pt x="17969" y="14494"/>
                    <a:pt x="18027" y="14554"/>
                  </a:cubicBezTo>
                  <a:cubicBezTo>
                    <a:pt x="18084" y="14615"/>
                    <a:pt x="18142" y="14675"/>
                    <a:pt x="18206" y="14746"/>
                  </a:cubicBezTo>
                  <a:cubicBezTo>
                    <a:pt x="18225" y="14756"/>
                    <a:pt x="18238" y="14776"/>
                    <a:pt x="18257" y="14796"/>
                  </a:cubicBezTo>
                  <a:cubicBezTo>
                    <a:pt x="18302" y="14846"/>
                    <a:pt x="18340" y="14886"/>
                    <a:pt x="18379" y="14937"/>
                  </a:cubicBezTo>
                  <a:cubicBezTo>
                    <a:pt x="18443" y="14997"/>
                    <a:pt x="18501" y="15068"/>
                    <a:pt x="18558" y="15138"/>
                  </a:cubicBezTo>
                  <a:cubicBezTo>
                    <a:pt x="18616" y="15199"/>
                    <a:pt x="18673" y="15269"/>
                    <a:pt x="18731" y="15339"/>
                  </a:cubicBezTo>
                  <a:cubicBezTo>
                    <a:pt x="18789" y="15420"/>
                    <a:pt x="18846" y="15490"/>
                    <a:pt x="18904" y="15561"/>
                  </a:cubicBezTo>
                  <a:cubicBezTo>
                    <a:pt x="18923" y="15581"/>
                    <a:pt x="18936" y="15601"/>
                    <a:pt x="18955" y="15621"/>
                  </a:cubicBezTo>
                  <a:cubicBezTo>
                    <a:pt x="18994" y="15682"/>
                    <a:pt x="19038" y="15732"/>
                    <a:pt x="19077" y="15792"/>
                  </a:cubicBezTo>
                  <a:cubicBezTo>
                    <a:pt x="19135" y="15863"/>
                    <a:pt x="19192" y="15943"/>
                    <a:pt x="19250" y="16024"/>
                  </a:cubicBezTo>
                  <a:cubicBezTo>
                    <a:pt x="19307" y="16104"/>
                    <a:pt x="19359" y="16185"/>
                    <a:pt x="19416" y="16265"/>
                  </a:cubicBezTo>
                  <a:cubicBezTo>
                    <a:pt x="19474" y="16356"/>
                    <a:pt x="19525" y="16437"/>
                    <a:pt x="19576" y="16517"/>
                  </a:cubicBezTo>
                  <a:cubicBezTo>
                    <a:pt x="19628" y="16598"/>
                    <a:pt x="19679" y="16678"/>
                    <a:pt x="19724" y="16759"/>
                  </a:cubicBezTo>
                  <a:cubicBezTo>
                    <a:pt x="19781" y="16849"/>
                    <a:pt x="19833" y="16940"/>
                    <a:pt x="19890" y="17040"/>
                  </a:cubicBezTo>
                  <a:cubicBezTo>
                    <a:pt x="19941" y="17131"/>
                    <a:pt x="19999" y="17232"/>
                    <a:pt x="20050" y="17332"/>
                  </a:cubicBezTo>
                  <a:cubicBezTo>
                    <a:pt x="20082" y="17393"/>
                    <a:pt x="20114" y="17453"/>
                    <a:pt x="20146" y="17524"/>
                  </a:cubicBezTo>
                  <a:cubicBezTo>
                    <a:pt x="20172" y="17564"/>
                    <a:pt x="20191" y="17604"/>
                    <a:pt x="20210" y="17644"/>
                  </a:cubicBezTo>
                  <a:cubicBezTo>
                    <a:pt x="20236" y="17695"/>
                    <a:pt x="20262" y="17745"/>
                    <a:pt x="20281" y="17785"/>
                  </a:cubicBezTo>
                  <a:cubicBezTo>
                    <a:pt x="20313" y="17846"/>
                    <a:pt x="20338" y="17906"/>
                    <a:pt x="20370" y="17977"/>
                  </a:cubicBezTo>
                  <a:cubicBezTo>
                    <a:pt x="20383" y="18007"/>
                    <a:pt x="20396" y="18037"/>
                    <a:pt x="20409" y="18067"/>
                  </a:cubicBezTo>
                  <a:cubicBezTo>
                    <a:pt x="20447" y="18148"/>
                    <a:pt x="20486" y="18238"/>
                    <a:pt x="20524" y="18319"/>
                  </a:cubicBezTo>
                  <a:cubicBezTo>
                    <a:pt x="20524" y="18329"/>
                    <a:pt x="20531" y="18339"/>
                    <a:pt x="20531" y="18349"/>
                  </a:cubicBezTo>
                  <a:cubicBezTo>
                    <a:pt x="20575" y="18440"/>
                    <a:pt x="20614" y="18540"/>
                    <a:pt x="20652" y="18631"/>
                  </a:cubicBezTo>
                  <a:cubicBezTo>
                    <a:pt x="20659" y="18651"/>
                    <a:pt x="20665" y="18671"/>
                    <a:pt x="20671" y="18691"/>
                  </a:cubicBezTo>
                  <a:cubicBezTo>
                    <a:pt x="20723" y="18812"/>
                    <a:pt x="20774" y="18943"/>
                    <a:pt x="20819" y="19074"/>
                  </a:cubicBezTo>
                  <a:cubicBezTo>
                    <a:pt x="20870" y="19215"/>
                    <a:pt x="20915" y="19355"/>
                    <a:pt x="20960" y="19496"/>
                  </a:cubicBezTo>
                  <a:cubicBezTo>
                    <a:pt x="20998" y="19607"/>
                    <a:pt x="21030" y="19718"/>
                    <a:pt x="21062" y="19829"/>
                  </a:cubicBezTo>
                  <a:cubicBezTo>
                    <a:pt x="21075" y="19869"/>
                    <a:pt x="21088" y="19919"/>
                    <a:pt x="21101" y="19959"/>
                  </a:cubicBezTo>
                  <a:cubicBezTo>
                    <a:pt x="21145" y="20120"/>
                    <a:pt x="21190" y="20281"/>
                    <a:pt x="21235" y="20453"/>
                  </a:cubicBezTo>
                  <a:cubicBezTo>
                    <a:pt x="21273" y="20634"/>
                    <a:pt x="21318" y="20825"/>
                    <a:pt x="21357" y="21006"/>
                  </a:cubicBezTo>
                  <a:cubicBezTo>
                    <a:pt x="21363" y="21036"/>
                    <a:pt x="21369" y="21067"/>
                    <a:pt x="21376" y="21107"/>
                  </a:cubicBezTo>
                  <a:cubicBezTo>
                    <a:pt x="21408" y="21268"/>
                    <a:pt x="21434" y="21439"/>
                    <a:pt x="21466" y="21600"/>
                  </a:cubicBezTo>
                  <a:cubicBezTo>
                    <a:pt x="21600" y="21600"/>
                    <a:pt x="21600" y="21600"/>
                    <a:pt x="21600" y="21600"/>
                  </a:cubicBezTo>
                  <a:cubicBezTo>
                    <a:pt x="21587" y="21499"/>
                    <a:pt x="21568" y="21399"/>
                    <a:pt x="21549" y="2129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31" name="Freeform 7"/>
            <p:cNvSpPr/>
            <p:nvPr/>
          </p:nvSpPr>
          <p:spPr>
            <a:xfrm>
              <a:off x="0" y="552135"/>
              <a:ext cx="4683150" cy="6170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10" y="21395"/>
                  </a:moveTo>
                  <a:cubicBezTo>
                    <a:pt x="21329" y="21297"/>
                    <a:pt x="21329" y="21297"/>
                    <a:pt x="21329" y="21297"/>
                  </a:cubicBezTo>
                  <a:cubicBezTo>
                    <a:pt x="21349" y="21233"/>
                    <a:pt x="21368" y="21168"/>
                    <a:pt x="21387" y="21103"/>
                  </a:cubicBezTo>
                  <a:cubicBezTo>
                    <a:pt x="21407" y="21038"/>
                    <a:pt x="21416" y="20962"/>
                    <a:pt x="21436" y="20898"/>
                  </a:cubicBezTo>
                  <a:cubicBezTo>
                    <a:pt x="21445" y="20833"/>
                    <a:pt x="21465" y="20768"/>
                    <a:pt x="21474" y="20692"/>
                  </a:cubicBezTo>
                  <a:cubicBezTo>
                    <a:pt x="21494" y="20628"/>
                    <a:pt x="21503" y="20563"/>
                    <a:pt x="21513" y="20498"/>
                  </a:cubicBezTo>
                  <a:cubicBezTo>
                    <a:pt x="21532" y="20422"/>
                    <a:pt x="21542" y="20357"/>
                    <a:pt x="21552" y="20282"/>
                  </a:cubicBezTo>
                  <a:cubicBezTo>
                    <a:pt x="21571" y="20141"/>
                    <a:pt x="21581" y="20001"/>
                    <a:pt x="21590" y="19860"/>
                  </a:cubicBezTo>
                  <a:cubicBezTo>
                    <a:pt x="21600" y="19795"/>
                    <a:pt x="21600" y="19720"/>
                    <a:pt x="21600" y="19655"/>
                  </a:cubicBezTo>
                  <a:cubicBezTo>
                    <a:pt x="21600" y="19547"/>
                    <a:pt x="21600" y="19547"/>
                    <a:pt x="21600" y="19547"/>
                  </a:cubicBezTo>
                  <a:cubicBezTo>
                    <a:pt x="21600" y="19439"/>
                    <a:pt x="21600" y="19439"/>
                    <a:pt x="21600" y="19439"/>
                  </a:cubicBezTo>
                  <a:cubicBezTo>
                    <a:pt x="21600" y="19363"/>
                    <a:pt x="21600" y="19288"/>
                    <a:pt x="21590" y="19223"/>
                  </a:cubicBezTo>
                  <a:cubicBezTo>
                    <a:pt x="21590" y="19190"/>
                    <a:pt x="21590" y="19158"/>
                    <a:pt x="21581" y="19126"/>
                  </a:cubicBezTo>
                  <a:cubicBezTo>
                    <a:pt x="21581" y="19082"/>
                    <a:pt x="21581" y="19039"/>
                    <a:pt x="21571" y="19007"/>
                  </a:cubicBezTo>
                  <a:cubicBezTo>
                    <a:pt x="21571" y="18953"/>
                    <a:pt x="21571" y="18953"/>
                    <a:pt x="21571" y="18953"/>
                  </a:cubicBezTo>
                  <a:cubicBezTo>
                    <a:pt x="21561" y="18899"/>
                    <a:pt x="21561" y="18899"/>
                    <a:pt x="21561" y="18899"/>
                  </a:cubicBezTo>
                  <a:cubicBezTo>
                    <a:pt x="21542" y="18791"/>
                    <a:pt x="21542" y="18791"/>
                    <a:pt x="21542" y="18791"/>
                  </a:cubicBezTo>
                  <a:cubicBezTo>
                    <a:pt x="21532" y="18683"/>
                    <a:pt x="21532" y="18683"/>
                    <a:pt x="21532" y="18683"/>
                  </a:cubicBezTo>
                  <a:cubicBezTo>
                    <a:pt x="21523" y="18639"/>
                    <a:pt x="21513" y="18607"/>
                    <a:pt x="21503" y="18574"/>
                  </a:cubicBezTo>
                  <a:cubicBezTo>
                    <a:pt x="21503" y="18542"/>
                    <a:pt x="21494" y="18520"/>
                    <a:pt x="21494" y="18499"/>
                  </a:cubicBezTo>
                  <a:cubicBezTo>
                    <a:pt x="21484" y="18456"/>
                    <a:pt x="21474" y="18402"/>
                    <a:pt x="21455" y="18358"/>
                  </a:cubicBezTo>
                  <a:cubicBezTo>
                    <a:pt x="21436" y="18294"/>
                    <a:pt x="21416" y="18218"/>
                    <a:pt x="21397" y="18153"/>
                  </a:cubicBezTo>
                  <a:cubicBezTo>
                    <a:pt x="21387" y="18110"/>
                    <a:pt x="21378" y="18077"/>
                    <a:pt x="21358" y="18034"/>
                  </a:cubicBezTo>
                  <a:cubicBezTo>
                    <a:pt x="21349" y="18002"/>
                    <a:pt x="21339" y="17969"/>
                    <a:pt x="21329" y="17937"/>
                  </a:cubicBezTo>
                  <a:cubicBezTo>
                    <a:pt x="21300" y="17872"/>
                    <a:pt x="21281" y="17807"/>
                    <a:pt x="21242" y="17742"/>
                  </a:cubicBezTo>
                  <a:cubicBezTo>
                    <a:pt x="21233" y="17710"/>
                    <a:pt x="21223" y="17688"/>
                    <a:pt x="21213" y="17667"/>
                  </a:cubicBezTo>
                  <a:cubicBezTo>
                    <a:pt x="21194" y="17624"/>
                    <a:pt x="21175" y="17580"/>
                    <a:pt x="21155" y="17537"/>
                  </a:cubicBezTo>
                  <a:cubicBezTo>
                    <a:pt x="21117" y="17472"/>
                    <a:pt x="21088" y="17408"/>
                    <a:pt x="21049" y="17343"/>
                  </a:cubicBezTo>
                  <a:cubicBezTo>
                    <a:pt x="21049" y="17343"/>
                    <a:pt x="21049" y="17343"/>
                    <a:pt x="21049" y="17343"/>
                  </a:cubicBezTo>
                  <a:cubicBezTo>
                    <a:pt x="21030" y="17310"/>
                    <a:pt x="21020" y="17278"/>
                    <a:pt x="21001" y="17245"/>
                  </a:cubicBezTo>
                  <a:cubicBezTo>
                    <a:pt x="20943" y="17159"/>
                    <a:pt x="20943" y="17159"/>
                    <a:pt x="20943" y="17159"/>
                  </a:cubicBezTo>
                  <a:cubicBezTo>
                    <a:pt x="20923" y="17127"/>
                    <a:pt x="20904" y="17094"/>
                    <a:pt x="20885" y="17062"/>
                  </a:cubicBezTo>
                  <a:cubicBezTo>
                    <a:pt x="20865" y="17040"/>
                    <a:pt x="20846" y="17008"/>
                    <a:pt x="20826" y="16975"/>
                  </a:cubicBezTo>
                  <a:cubicBezTo>
                    <a:pt x="20788" y="16921"/>
                    <a:pt x="20749" y="16867"/>
                    <a:pt x="20710" y="16824"/>
                  </a:cubicBezTo>
                  <a:cubicBezTo>
                    <a:pt x="20701" y="16813"/>
                    <a:pt x="20701" y="16802"/>
                    <a:pt x="20691" y="16802"/>
                  </a:cubicBezTo>
                  <a:cubicBezTo>
                    <a:pt x="20672" y="16770"/>
                    <a:pt x="20652" y="16738"/>
                    <a:pt x="20633" y="16716"/>
                  </a:cubicBezTo>
                  <a:cubicBezTo>
                    <a:pt x="20556" y="16630"/>
                    <a:pt x="20556" y="16630"/>
                    <a:pt x="20556" y="16630"/>
                  </a:cubicBezTo>
                  <a:cubicBezTo>
                    <a:pt x="20546" y="16619"/>
                    <a:pt x="20536" y="16608"/>
                    <a:pt x="20527" y="16597"/>
                  </a:cubicBezTo>
                  <a:cubicBezTo>
                    <a:pt x="20488" y="16554"/>
                    <a:pt x="20459" y="16511"/>
                    <a:pt x="20420" y="16467"/>
                  </a:cubicBezTo>
                  <a:cubicBezTo>
                    <a:pt x="20411" y="16457"/>
                    <a:pt x="20411" y="16457"/>
                    <a:pt x="20401" y="16446"/>
                  </a:cubicBezTo>
                  <a:cubicBezTo>
                    <a:pt x="20391" y="16446"/>
                    <a:pt x="20391" y="16435"/>
                    <a:pt x="20382" y="16424"/>
                  </a:cubicBezTo>
                  <a:cubicBezTo>
                    <a:pt x="20362" y="16403"/>
                    <a:pt x="20343" y="16381"/>
                    <a:pt x="20314" y="16359"/>
                  </a:cubicBezTo>
                  <a:cubicBezTo>
                    <a:pt x="20285" y="16327"/>
                    <a:pt x="20256" y="16295"/>
                    <a:pt x="20227" y="16273"/>
                  </a:cubicBezTo>
                  <a:cubicBezTo>
                    <a:pt x="20159" y="16186"/>
                    <a:pt x="20159" y="16186"/>
                    <a:pt x="20159" y="16186"/>
                  </a:cubicBezTo>
                  <a:cubicBezTo>
                    <a:pt x="20150" y="16186"/>
                    <a:pt x="20140" y="16176"/>
                    <a:pt x="20130" y="16165"/>
                  </a:cubicBezTo>
                  <a:cubicBezTo>
                    <a:pt x="20111" y="16154"/>
                    <a:pt x="20092" y="16132"/>
                    <a:pt x="20082" y="16122"/>
                  </a:cubicBezTo>
                  <a:cubicBezTo>
                    <a:pt x="20034" y="16078"/>
                    <a:pt x="19985" y="16035"/>
                    <a:pt x="19937" y="15992"/>
                  </a:cubicBezTo>
                  <a:cubicBezTo>
                    <a:pt x="19937" y="15981"/>
                    <a:pt x="19927" y="15981"/>
                    <a:pt x="19918" y="15970"/>
                  </a:cubicBezTo>
                  <a:cubicBezTo>
                    <a:pt x="19869" y="15916"/>
                    <a:pt x="19811" y="15884"/>
                    <a:pt x="19753" y="15830"/>
                  </a:cubicBezTo>
                  <a:cubicBezTo>
                    <a:pt x="19753" y="15830"/>
                    <a:pt x="19753" y="15830"/>
                    <a:pt x="19744" y="15830"/>
                  </a:cubicBezTo>
                  <a:cubicBezTo>
                    <a:pt x="19695" y="15787"/>
                    <a:pt x="19647" y="15743"/>
                    <a:pt x="19589" y="15700"/>
                  </a:cubicBezTo>
                  <a:cubicBezTo>
                    <a:pt x="19579" y="15689"/>
                    <a:pt x="19560" y="15679"/>
                    <a:pt x="19550" y="15668"/>
                  </a:cubicBezTo>
                  <a:cubicBezTo>
                    <a:pt x="19512" y="15635"/>
                    <a:pt x="19463" y="15603"/>
                    <a:pt x="19415" y="15571"/>
                  </a:cubicBezTo>
                  <a:cubicBezTo>
                    <a:pt x="19357" y="15527"/>
                    <a:pt x="19357" y="15527"/>
                    <a:pt x="19357" y="15527"/>
                  </a:cubicBezTo>
                  <a:cubicBezTo>
                    <a:pt x="19328" y="15506"/>
                    <a:pt x="19328" y="15506"/>
                    <a:pt x="19328" y="15506"/>
                  </a:cubicBezTo>
                  <a:cubicBezTo>
                    <a:pt x="19289" y="15473"/>
                    <a:pt x="19289" y="15473"/>
                    <a:pt x="19289" y="15473"/>
                  </a:cubicBezTo>
                  <a:cubicBezTo>
                    <a:pt x="19241" y="15441"/>
                    <a:pt x="19241" y="15441"/>
                    <a:pt x="19241" y="15441"/>
                  </a:cubicBezTo>
                  <a:cubicBezTo>
                    <a:pt x="19212" y="15430"/>
                    <a:pt x="19183" y="15409"/>
                    <a:pt x="19154" y="15387"/>
                  </a:cubicBezTo>
                  <a:cubicBezTo>
                    <a:pt x="19125" y="15365"/>
                    <a:pt x="19096" y="15344"/>
                    <a:pt x="19067" y="15333"/>
                  </a:cubicBezTo>
                  <a:cubicBezTo>
                    <a:pt x="18970" y="15268"/>
                    <a:pt x="18970" y="15268"/>
                    <a:pt x="18970" y="15268"/>
                  </a:cubicBezTo>
                  <a:cubicBezTo>
                    <a:pt x="18960" y="15257"/>
                    <a:pt x="18960" y="15257"/>
                    <a:pt x="18960" y="15257"/>
                  </a:cubicBezTo>
                  <a:cubicBezTo>
                    <a:pt x="18951" y="15257"/>
                    <a:pt x="18951" y="15257"/>
                    <a:pt x="18951" y="15257"/>
                  </a:cubicBezTo>
                  <a:cubicBezTo>
                    <a:pt x="18931" y="15236"/>
                    <a:pt x="18931" y="15236"/>
                    <a:pt x="18931" y="15236"/>
                  </a:cubicBezTo>
                  <a:cubicBezTo>
                    <a:pt x="18883" y="15214"/>
                    <a:pt x="18883" y="15214"/>
                    <a:pt x="18883" y="15214"/>
                  </a:cubicBezTo>
                  <a:cubicBezTo>
                    <a:pt x="18786" y="15160"/>
                    <a:pt x="18786" y="15160"/>
                    <a:pt x="18786" y="15160"/>
                  </a:cubicBezTo>
                  <a:cubicBezTo>
                    <a:pt x="18757" y="15138"/>
                    <a:pt x="18757" y="15138"/>
                    <a:pt x="18757" y="15138"/>
                  </a:cubicBezTo>
                  <a:cubicBezTo>
                    <a:pt x="18699" y="15106"/>
                    <a:pt x="18699" y="15106"/>
                    <a:pt x="18699" y="15106"/>
                  </a:cubicBezTo>
                  <a:cubicBezTo>
                    <a:pt x="18651" y="15074"/>
                    <a:pt x="18593" y="15052"/>
                    <a:pt x="18545" y="15030"/>
                  </a:cubicBezTo>
                  <a:cubicBezTo>
                    <a:pt x="18535" y="15020"/>
                    <a:pt x="18516" y="15009"/>
                    <a:pt x="18506" y="15009"/>
                  </a:cubicBezTo>
                  <a:cubicBezTo>
                    <a:pt x="18448" y="14976"/>
                    <a:pt x="18400" y="14955"/>
                    <a:pt x="18342" y="14933"/>
                  </a:cubicBezTo>
                  <a:cubicBezTo>
                    <a:pt x="18274" y="14901"/>
                    <a:pt x="18206" y="14868"/>
                    <a:pt x="18129" y="14836"/>
                  </a:cubicBezTo>
                  <a:cubicBezTo>
                    <a:pt x="18061" y="14814"/>
                    <a:pt x="17994" y="14782"/>
                    <a:pt x="17926" y="14760"/>
                  </a:cubicBezTo>
                  <a:cubicBezTo>
                    <a:pt x="17849" y="14728"/>
                    <a:pt x="17781" y="14706"/>
                    <a:pt x="17713" y="14674"/>
                  </a:cubicBezTo>
                  <a:cubicBezTo>
                    <a:pt x="17636" y="14652"/>
                    <a:pt x="17568" y="14631"/>
                    <a:pt x="17500" y="14609"/>
                  </a:cubicBezTo>
                  <a:cubicBezTo>
                    <a:pt x="17423" y="14587"/>
                    <a:pt x="17355" y="14566"/>
                    <a:pt x="17278" y="14544"/>
                  </a:cubicBezTo>
                  <a:cubicBezTo>
                    <a:pt x="17210" y="14533"/>
                    <a:pt x="17143" y="14512"/>
                    <a:pt x="17065" y="14490"/>
                  </a:cubicBezTo>
                  <a:cubicBezTo>
                    <a:pt x="17007" y="14479"/>
                    <a:pt x="16949" y="14458"/>
                    <a:pt x="16882" y="14447"/>
                  </a:cubicBezTo>
                  <a:cubicBezTo>
                    <a:pt x="16872" y="14447"/>
                    <a:pt x="16862" y="14436"/>
                    <a:pt x="16853" y="14436"/>
                  </a:cubicBezTo>
                  <a:cubicBezTo>
                    <a:pt x="16775" y="14425"/>
                    <a:pt x="16708" y="14404"/>
                    <a:pt x="16630" y="14393"/>
                  </a:cubicBezTo>
                  <a:cubicBezTo>
                    <a:pt x="16563" y="14371"/>
                    <a:pt x="16485" y="14360"/>
                    <a:pt x="16418" y="14350"/>
                  </a:cubicBezTo>
                  <a:cubicBezTo>
                    <a:pt x="16340" y="14339"/>
                    <a:pt x="16263" y="14317"/>
                    <a:pt x="16195" y="14306"/>
                  </a:cubicBezTo>
                  <a:cubicBezTo>
                    <a:pt x="16118" y="14296"/>
                    <a:pt x="16050" y="14285"/>
                    <a:pt x="15973" y="14274"/>
                  </a:cubicBezTo>
                  <a:cubicBezTo>
                    <a:pt x="15905" y="14263"/>
                    <a:pt x="15828" y="14252"/>
                    <a:pt x="15750" y="14242"/>
                  </a:cubicBezTo>
                  <a:cubicBezTo>
                    <a:pt x="15683" y="14231"/>
                    <a:pt x="15605" y="14220"/>
                    <a:pt x="15528" y="14209"/>
                  </a:cubicBezTo>
                  <a:cubicBezTo>
                    <a:pt x="15460" y="14198"/>
                    <a:pt x="15383" y="14187"/>
                    <a:pt x="15306" y="14177"/>
                  </a:cubicBezTo>
                  <a:cubicBezTo>
                    <a:pt x="15267" y="14177"/>
                    <a:pt x="15219" y="14166"/>
                    <a:pt x="15170" y="14166"/>
                  </a:cubicBezTo>
                  <a:cubicBezTo>
                    <a:pt x="15141" y="14166"/>
                    <a:pt x="15112" y="14155"/>
                    <a:pt x="15083" y="14155"/>
                  </a:cubicBezTo>
                  <a:cubicBezTo>
                    <a:pt x="15016" y="14144"/>
                    <a:pt x="14938" y="14144"/>
                    <a:pt x="14861" y="14133"/>
                  </a:cubicBezTo>
                  <a:cubicBezTo>
                    <a:pt x="14793" y="14123"/>
                    <a:pt x="14716" y="14123"/>
                    <a:pt x="14638" y="14112"/>
                  </a:cubicBezTo>
                  <a:cubicBezTo>
                    <a:pt x="14571" y="14101"/>
                    <a:pt x="14493" y="14101"/>
                    <a:pt x="14416" y="14090"/>
                  </a:cubicBezTo>
                  <a:cubicBezTo>
                    <a:pt x="14339" y="14079"/>
                    <a:pt x="14271" y="14079"/>
                    <a:pt x="14194" y="14069"/>
                  </a:cubicBezTo>
                  <a:cubicBezTo>
                    <a:pt x="14116" y="14069"/>
                    <a:pt x="14049" y="14058"/>
                    <a:pt x="13971" y="14047"/>
                  </a:cubicBezTo>
                  <a:cubicBezTo>
                    <a:pt x="13894" y="14047"/>
                    <a:pt x="13817" y="14036"/>
                    <a:pt x="13749" y="14036"/>
                  </a:cubicBezTo>
                  <a:cubicBezTo>
                    <a:pt x="13672" y="14025"/>
                    <a:pt x="13594" y="14025"/>
                    <a:pt x="13517" y="14015"/>
                  </a:cubicBezTo>
                  <a:cubicBezTo>
                    <a:pt x="13488" y="14015"/>
                    <a:pt x="13459" y="14015"/>
                    <a:pt x="13420" y="14015"/>
                  </a:cubicBezTo>
                  <a:cubicBezTo>
                    <a:pt x="13382" y="14015"/>
                    <a:pt x="13333" y="14004"/>
                    <a:pt x="13295" y="14004"/>
                  </a:cubicBezTo>
                  <a:cubicBezTo>
                    <a:pt x="13217" y="14004"/>
                    <a:pt x="13150" y="13993"/>
                    <a:pt x="13072" y="13993"/>
                  </a:cubicBezTo>
                  <a:cubicBezTo>
                    <a:pt x="12995" y="13982"/>
                    <a:pt x="12917" y="13982"/>
                    <a:pt x="12850" y="13971"/>
                  </a:cubicBezTo>
                  <a:cubicBezTo>
                    <a:pt x="12772" y="13971"/>
                    <a:pt x="12695" y="13971"/>
                    <a:pt x="12618" y="13961"/>
                  </a:cubicBezTo>
                  <a:cubicBezTo>
                    <a:pt x="12550" y="13961"/>
                    <a:pt x="12473" y="13950"/>
                    <a:pt x="12395" y="13950"/>
                  </a:cubicBezTo>
                  <a:cubicBezTo>
                    <a:pt x="12318" y="13950"/>
                    <a:pt x="12250" y="13939"/>
                    <a:pt x="12173" y="13939"/>
                  </a:cubicBezTo>
                  <a:cubicBezTo>
                    <a:pt x="12096" y="13928"/>
                    <a:pt x="12018" y="13928"/>
                    <a:pt x="11941" y="13928"/>
                  </a:cubicBezTo>
                  <a:cubicBezTo>
                    <a:pt x="11873" y="13917"/>
                    <a:pt x="11796" y="13917"/>
                    <a:pt x="11719" y="13917"/>
                  </a:cubicBezTo>
                  <a:cubicBezTo>
                    <a:pt x="11641" y="13907"/>
                    <a:pt x="11574" y="13907"/>
                    <a:pt x="11496" y="13896"/>
                  </a:cubicBezTo>
                  <a:cubicBezTo>
                    <a:pt x="11419" y="13896"/>
                    <a:pt x="11341" y="13896"/>
                    <a:pt x="11274" y="13885"/>
                  </a:cubicBezTo>
                  <a:cubicBezTo>
                    <a:pt x="11196" y="13885"/>
                    <a:pt x="11119" y="13874"/>
                    <a:pt x="11042" y="13874"/>
                  </a:cubicBezTo>
                  <a:cubicBezTo>
                    <a:pt x="10974" y="13874"/>
                    <a:pt x="10897" y="13863"/>
                    <a:pt x="10819" y="13863"/>
                  </a:cubicBezTo>
                  <a:cubicBezTo>
                    <a:pt x="10742" y="13853"/>
                    <a:pt x="10674" y="13853"/>
                    <a:pt x="10597" y="13842"/>
                  </a:cubicBezTo>
                  <a:cubicBezTo>
                    <a:pt x="10520" y="13842"/>
                    <a:pt x="10442" y="13842"/>
                    <a:pt x="10375" y="13831"/>
                  </a:cubicBezTo>
                  <a:cubicBezTo>
                    <a:pt x="10297" y="13831"/>
                    <a:pt x="10220" y="13820"/>
                    <a:pt x="10143" y="13820"/>
                  </a:cubicBezTo>
                  <a:cubicBezTo>
                    <a:pt x="10075" y="13809"/>
                    <a:pt x="9997" y="13809"/>
                    <a:pt x="9920" y="13798"/>
                  </a:cubicBezTo>
                  <a:cubicBezTo>
                    <a:pt x="9891" y="13798"/>
                    <a:pt x="9862" y="13798"/>
                    <a:pt x="9833" y="13788"/>
                  </a:cubicBezTo>
                  <a:cubicBezTo>
                    <a:pt x="9785" y="13788"/>
                    <a:pt x="9746" y="13788"/>
                    <a:pt x="9698" y="13777"/>
                  </a:cubicBezTo>
                  <a:cubicBezTo>
                    <a:pt x="9620" y="13777"/>
                    <a:pt x="9553" y="13766"/>
                    <a:pt x="9475" y="13766"/>
                  </a:cubicBezTo>
                  <a:cubicBezTo>
                    <a:pt x="9398" y="13755"/>
                    <a:pt x="9321" y="13744"/>
                    <a:pt x="9253" y="13744"/>
                  </a:cubicBezTo>
                  <a:cubicBezTo>
                    <a:pt x="9176" y="13734"/>
                    <a:pt x="9098" y="13723"/>
                    <a:pt x="9031" y="13723"/>
                  </a:cubicBezTo>
                  <a:cubicBezTo>
                    <a:pt x="8953" y="13712"/>
                    <a:pt x="8876" y="13701"/>
                    <a:pt x="8808" y="13690"/>
                  </a:cubicBezTo>
                  <a:cubicBezTo>
                    <a:pt x="8731" y="13690"/>
                    <a:pt x="8654" y="13680"/>
                    <a:pt x="8586" y="13669"/>
                  </a:cubicBezTo>
                  <a:cubicBezTo>
                    <a:pt x="8509" y="13658"/>
                    <a:pt x="8431" y="13647"/>
                    <a:pt x="8363" y="13647"/>
                  </a:cubicBezTo>
                  <a:cubicBezTo>
                    <a:pt x="8286" y="13636"/>
                    <a:pt x="8209" y="13626"/>
                    <a:pt x="8141" y="13615"/>
                  </a:cubicBezTo>
                  <a:cubicBezTo>
                    <a:pt x="8093" y="13604"/>
                    <a:pt x="8054" y="13604"/>
                    <a:pt x="8015" y="13593"/>
                  </a:cubicBezTo>
                  <a:cubicBezTo>
                    <a:pt x="7986" y="13593"/>
                    <a:pt x="7948" y="13582"/>
                    <a:pt x="7919" y="13582"/>
                  </a:cubicBezTo>
                  <a:cubicBezTo>
                    <a:pt x="7841" y="13572"/>
                    <a:pt x="7764" y="13561"/>
                    <a:pt x="7696" y="13550"/>
                  </a:cubicBezTo>
                  <a:cubicBezTo>
                    <a:pt x="7619" y="13539"/>
                    <a:pt x="7551" y="13528"/>
                    <a:pt x="7474" y="13518"/>
                  </a:cubicBezTo>
                  <a:cubicBezTo>
                    <a:pt x="7397" y="13507"/>
                    <a:pt x="7329" y="13496"/>
                    <a:pt x="7252" y="13485"/>
                  </a:cubicBezTo>
                  <a:cubicBezTo>
                    <a:pt x="7184" y="13474"/>
                    <a:pt x="7107" y="13464"/>
                    <a:pt x="7029" y="13442"/>
                  </a:cubicBezTo>
                  <a:cubicBezTo>
                    <a:pt x="6962" y="13431"/>
                    <a:pt x="6884" y="13420"/>
                    <a:pt x="6816" y="13410"/>
                  </a:cubicBezTo>
                  <a:cubicBezTo>
                    <a:pt x="6739" y="13399"/>
                    <a:pt x="6671" y="13377"/>
                    <a:pt x="6594" y="13366"/>
                  </a:cubicBezTo>
                  <a:cubicBezTo>
                    <a:pt x="6517" y="13355"/>
                    <a:pt x="6449" y="13345"/>
                    <a:pt x="6372" y="13323"/>
                  </a:cubicBezTo>
                  <a:cubicBezTo>
                    <a:pt x="6314" y="13312"/>
                    <a:pt x="6246" y="13301"/>
                    <a:pt x="6188" y="13291"/>
                  </a:cubicBezTo>
                  <a:cubicBezTo>
                    <a:pt x="6178" y="13291"/>
                    <a:pt x="6169" y="13291"/>
                    <a:pt x="6159" y="13280"/>
                  </a:cubicBezTo>
                  <a:cubicBezTo>
                    <a:pt x="6082" y="13269"/>
                    <a:pt x="6014" y="13258"/>
                    <a:pt x="5937" y="13237"/>
                  </a:cubicBezTo>
                  <a:cubicBezTo>
                    <a:pt x="5869" y="13226"/>
                    <a:pt x="5792" y="13204"/>
                    <a:pt x="5724" y="13193"/>
                  </a:cubicBezTo>
                  <a:cubicBezTo>
                    <a:pt x="5647" y="13172"/>
                    <a:pt x="5579" y="13161"/>
                    <a:pt x="5502" y="13139"/>
                  </a:cubicBezTo>
                  <a:cubicBezTo>
                    <a:pt x="5434" y="13118"/>
                    <a:pt x="5356" y="13107"/>
                    <a:pt x="5289" y="13085"/>
                  </a:cubicBezTo>
                  <a:cubicBezTo>
                    <a:pt x="5211" y="13064"/>
                    <a:pt x="5144" y="13053"/>
                    <a:pt x="5066" y="13031"/>
                  </a:cubicBezTo>
                  <a:cubicBezTo>
                    <a:pt x="4999" y="13010"/>
                    <a:pt x="4931" y="12988"/>
                    <a:pt x="4854" y="12977"/>
                  </a:cubicBezTo>
                  <a:cubicBezTo>
                    <a:pt x="4786" y="12956"/>
                    <a:pt x="4709" y="12934"/>
                    <a:pt x="4641" y="12912"/>
                  </a:cubicBezTo>
                  <a:cubicBezTo>
                    <a:pt x="4573" y="12891"/>
                    <a:pt x="4496" y="12869"/>
                    <a:pt x="4428" y="12848"/>
                  </a:cubicBezTo>
                  <a:cubicBezTo>
                    <a:pt x="4409" y="12837"/>
                    <a:pt x="4390" y="12837"/>
                    <a:pt x="4380" y="12826"/>
                  </a:cubicBezTo>
                  <a:cubicBezTo>
                    <a:pt x="4322" y="12815"/>
                    <a:pt x="4264" y="12794"/>
                    <a:pt x="4216" y="12772"/>
                  </a:cubicBezTo>
                  <a:cubicBezTo>
                    <a:pt x="4138" y="12750"/>
                    <a:pt x="4071" y="12729"/>
                    <a:pt x="4003" y="12707"/>
                  </a:cubicBezTo>
                  <a:cubicBezTo>
                    <a:pt x="3926" y="12675"/>
                    <a:pt x="3858" y="12653"/>
                    <a:pt x="3790" y="12632"/>
                  </a:cubicBezTo>
                  <a:cubicBezTo>
                    <a:pt x="3722" y="12599"/>
                    <a:pt x="3645" y="12577"/>
                    <a:pt x="3577" y="12545"/>
                  </a:cubicBezTo>
                  <a:cubicBezTo>
                    <a:pt x="3548" y="12534"/>
                    <a:pt x="3519" y="12523"/>
                    <a:pt x="3490" y="12513"/>
                  </a:cubicBezTo>
                  <a:cubicBezTo>
                    <a:pt x="3452" y="12491"/>
                    <a:pt x="3413" y="12469"/>
                    <a:pt x="3365" y="12459"/>
                  </a:cubicBezTo>
                  <a:cubicBezTo>
                    <a:pt x="3297" y="12426"/>
                    <a:pt x="3229" y="12394"/>
                    <a:pt x="3162" y="12361"/>
                  </a:cubicBezTo>
                  <a:cubicBezTo>
                    <a:pt x="3094" y="12329"/>
                    <a:pt x="3026" y="12297"/>
                    <a:pt x="2949" y="12264"/>
                  </a:cubicBezTo>
                  <a:cubicBezTo>
                    <a:pt x="2881" y="12232"/>
                    <a:pt x="2814" y="12199"/>
                    <a:pt x="2746" y="12156"/>
                  </a:cubicBezTo>
                  <a:cubicBezTo>
                    <a:pt x="2707" y="12134"/>
                    <a:pt x="2669" y="12113"/>
                    <a:pt x="2630" y="12091"/>
                  </a:cubicBezTo>
                  <a:cubicBezTo>
                    <a:pt x="2601" y="12080"/>
                    <a:pt x="2572" y="12059"/>
                    <a:pt x="2543" y="12048"/>
                  </a:cubicBezTo>
                  <a:cubicBezTo>
                    <a:pt x="2475" y="12005"/>
                    <a:pt x="2408" y="11962"/>
                    <a:pt x="2340" y="11918"/>
                  </a:cubicBezTo>
                  <a:cubicBezTo>
                    <a:pt x="2272" y="11875"/>
                    <a:pt x="2204" y="11832"/>
                    <a:pt x="2146" y="11789"/>
                  </a:cubicBezTo>
                  <a:cubicBezTo>
                    <a:pt x="2079" y="11745"/>
                    <a:pt x="2011" y="11691"/>
                    <a:pt x="1943" y="11637"/>
                  </a:cubicBezTo>
                  <a:cubicBezTo>
                    <a:pt x="1905" y="11616"/>
                    <a:pt x="1876" y="11583"/>
                    <a:pt x="1837" y="11551"/>
                  </a:cubicBezTo>
                  <a:cubicBezTo>
                    <a:pt x="1808" y="11529"/>
                    <a:pt x="1779" y="11508"/>
                    <a:pt x="1750" y="11486"/>
                  </a:cubicBezTo>
                  <a:cubicBezTo>
                    <a:pt x="1682" y="11421"/>
                    <a:pt x="1624" y="11367"/>
                    <a:pt x="1566" y="11302"/>
                  </a:cubicBezTo>
                  <a:cubicBezTo>
                    <a:pt x="1518" y="11259"/>
                    <a:pt x="1479" y="11216"/>
                    <a:pt x="1441" y="11173"/>
                  </a:cubicBezTo>
                  <a:cubicBezTo>
                    <a:pt x="1431" y="11162"/>
                    <a:pt x="1431" y="11162"/>
                    <a:pt x="1431" y="11162"/>
                  </a:cubicBezTo>
                  <a:cubicBezTo>
                    <a:pt x="1373" y="11086"/>
                    <a:pt x="1305" y="11011"/>
                    <a:pt x="1257" y="10935"/>
                  </a:cubicBezTo>
                  <a:cubicBezTo>
                    <a:pt x="1238" y="10913"/>
                    <a:pt x="1228" y="10892"/>
                    <a:pt x="1209" y="10881"/>
                  </a:cubicBezTo>
                  <a:cubicBezTo>
                    <a:pt x="1151" y="10773"/>
                    <a:pt x="1151" y="10773"/>
                    <a:pt x="1151" y="10773"/>
                  </a:cubicBezTo>
                  <a:cubicBezTo>
                    <a:pt x="1122" y="10741"/>
                    <a:pt x="1102" y="10697"/>
                    <a:pt x="1083" y="10665"/>
                  </a:cubicBezTo>
                  <a:cubicBezTo>
                    <a:pt x="1083" y="10665"/>
                    <a:pt x="1083" y="10665"/>
                    <a:pt x="1083" y="10665"/>
                  </a:cubicBezTo>
                  <a:cubicBezTo>
                    <a:pt x="1025" y="10557"/>
                    <a:pt x="1025" y="10557"/>
                    <a:pt x="1025" y="10557"/>
                  </a:cubicBezTo>
                  <a:cubicBezTo>
                    <a:pt x="1015" y="10535"/>
                    <a:pt x="1006" y="10514"/>
                    <a:pt x="996" y="10492"/>
                  </a:cubicBezTo>
                  <a:cubicBezTo>
                    <a:pt x="967" y="10438"/>
                    <a:pt x="967" y="10438"/>
                    <a:pt x="967" y="10438"/>
                  </a:cubicBezTo>
                  <a:cubicBezTo>
                    <a:pt x="928" y="10330"/>
                    <a:pt x="928" y="10330"/>
                    <a:pt x="928" y="10330"/>
                  </a:cubicBezTo>
                  <a:cubicBezTo>
                    <a:pt x="919" y="10319"/>
                    <a:pt x="919" y="10319"/>
                    <a:pt x="919" y="10319"/>
                  </a:cubicBezTo>
                  <a:cubicBezTo>
                    <a:pt x="909" y="10298"/>
                    <a:pt x="909" y="10287"/>
                    <a:pt x="899" y="10265"/>
                  </a:cubicBezTo>
                  <a:cubicBezTo>
                    <a:pt x="880" y="10200"/>
                    <a:pt x="880" y="10200"/>
                    <a:pt x="880" y="10200"/>
                  </a:cubicBezTo>
                  <a:cubicBezTo>
                    <a:pt x="841" y="10081"/>
                    <a:pt x="841" y="10081"/>
                    <a:pt x="841" y="10081"/>
                  </a:cubicBezTo>
                  <a:cubicBezTo>
                    <a:pt x="832" y="10038"/>
                    <a:pt x="822" y="9995"/>
                    <a:pt x="812" y="9952"/>
                  </a:cubicBezTo>
                  <a:cubicBezTo>
                    <a:pt x="803" y="9930"/>
                    <a:pt x="803" y="9909"/>
                    <a:pt x="793" y="9876"/>
                  </a:cubicBezTo>
                  <a:cubicBezTo>
                    <a:pt x="735" y="9574"/>
                    <a:pt x="725" y="9249"/>
                    <a:pt x="793" y="8936"/>
                  </a:cubicBezTo>
                  <a:cubicBezTo>
                    <a:pt x="803" y="8904"/>
                    <a:pt x="812" y="8850"/>
                    <a:pt x="822" y="8817"/>
                  </a:cubicBezTo>
                  <a:cubicBezTo>
                    <a:pt x="832" y="8774"/>
                    <a:pt x="841" y="8731"/>
                    <a:pt x="851" y="8688"/>
                  </a:cubicBezTo>
                  <a:cubicBezTo>
                    <a:pt x="890" y="8569"/>
                    <a:pt x="890" y="8569"/>
                    <a:pt x="890" y="8569"/>
                  </a:cubicBezTo>
                  <a:cubicBezTo>
                    <a:pt x="909" y="8525"/>
                    <a:pt x="919" y="8482"/>
                    <a:pt x="938" y="8450"/>
                  </a:cubicBezTo>
                  <a:cubicBezTo>
                    <a:pt x="967" y="8363"/>
                    <a:pt x="1006" y="8288"/>
                    <a:pt x="1035" y="8212"/>
                  </a:cubicBezTo>
                  <a:cubicBezTo>
                    <a:pt x="1054" y="8180"/>
                    <a:pt x="1073" y="8136"/>
                    <a:pt x="1093" y="8104"/>
                  </a:cubicBezTo>
                  <a:cubicBezTo>
                    <a:pt x="1122" y="8039"/>
                    <a:pt x="1122" y="8039"/>
                    <a:pt x="1122" y="8039"/>
                  </a:cubicBezTo>
                  <a:cubicBezTo>
                    <a:pt x="1131" y="8028"/>
                    <a:pt x="1141" y="8007"/>
                    <a:pt x="1151" y="7985"/>
                  </a:cubicBezTo>
                  <a:cubicBezTo>
                    <a:pt x="1218" y="7888"/>
                    <a:pt x="1218" y="7888"/>
                    <a:pt x="1218" y="7888"/>
                  </a:cubicBezTo>
                  <a:cubicBezTo>
                    <a:pt x="1218" y="7877"/>
                    <a:pt x="1218" y="7877"/>
                    <a:pt x="1218" y="7877"/>
                  </a:cubicBezTo>
                  <a:cubicBezTo>
                    <a:pt x="1286" y="7780"/>
                    <a:pt x="1286" y="7780"/>
                    <a:pt x="1286" y="7780"/>
                  </a:cubicBezTo>
                  <a:cubicBezTo>
                    <a:pt x="1325" y="7726"/>
                    <a:pt x="1325" y="7726"/>
                    <a:pt x="1325" y="7726"/>
                  </a:cubicBezTo>
                  <a:cubicBezTo>
                    <a:pt x="1354" y="7672"/>
                    <a:pt x="1354" y="7672"/>
                    <a:pt x="1354" y="7672"/>
                  </a:cubicBezTo>
                  <a:cubicBezTo>
                    <a:pt x="1431" y="7575"/>
                    <a:pt x="1431" y="7575"/>
                    <a:pt x="1431" y="7575"/>
                  </a:cubicBezTo>
                  <a:cubicBezTo>
                    <a:pt x="1470" y="7531"/>
                    <a:pt x="1499" y="7488"/>
                    <a:pt x="1537" y="7445"/>
                  </a:cubicBezTo>
                  <a:cubicBezTo>
                    <a:pt x="1605" y="7358"/>
                    <a:pt x="1682" y="7272"/>
                    <a:pt x="1750" y="7196"/>
                  </a:cubicBezTo>
                  <a:cubicBezTo>
                    <a:pt x="1779" y="7164"/>
                    <a:pt x="1808" y="7142"/>
                    <a:pt x="1827" y="7121"/>
                  </a:cubicBezTo>
                  <a:cubicBezTo>
                    <a:pt x="1866" y="7088"/>
                    <a:pt x="1895" y="7056"/>
                    <a:pt x="1924" y="7024"/>
                  </a:cubicBezTo>
                  <a:cubicBezTo>
                    <a:pt x="1992" y="6969"/>
                    <a:pt x="2050" y="6915"/>
                    <a:pt x="2108" y="6861"/>
                  </a:cubicBezTo>
                  <a:cubicBezTo>
                    <a:pt x="2108" y="6861"/>
                    <a:pt x="2117" y="6861"/>
                    <a:pt x="2117" y="6851"/>
                  </a:cubicBezTo>
                  <a:cubicBezTo>
                    <a:pt x="2204" y="6775"/>
                    <a:pt x="2291" y="6699"/>
                    <a:pt x="2388" y="6635"/>
                  </a:cubicBezTo>
                  <a:cubicBezTo>
                    <a:pt x="2427" y="6602"/>
                    <a:pt x="2456" y="6580"/>
                    <a:pt x="2495" y="6559"/>
                  </a:cubicBezTo>
                  <a:cubicBezTo>
                    <a:pt x="2659" y="6440"/>
                    <a:pt x="2659" y="6440"/>
                    <a:pt x="2659" y="6440"/>
                  </a:cubicBezTo>
                  <a:cubicBezTo>
                    <a:pt x="2688" y="6418"/>
                    <a:pt x="2688" y="6418"/>
                    <a:pt x="2688" y="6418"/>
                  </a:cubicBezTo>
                  <a:cubicBezTo>
                    <a:pt x="2891" y="6289"/>
                    <a:pt x="2891" y="6289"/>
                    <a:pt x="2891" y="6289"/>
                  </a:cubicBezTo>
                  <a:cubicBezTo>
                    <a:pt x="2901" y="6278"/>
                    <a:pt x="2910" y="6267"/>
                    <a:pt x="2920" y="6267"/>
                  </a:cubicBezTo>
                  <a:cubicBezTo>
                    <a:pt x="3007" y="6213"/>
                    <a:pt x="3094" y="6159"/>
                    <a:pt x="3181" y="6116"/>
                  </a:cubicBezTo>
                  <a:cubicBezTo>
                    <a:pt x="3220" y="6083"/>
                    <a:pt x="3268" y="6062"/>
                    <a:pt x="3307" y="6040"/>
                  </a:cubicBezTo>
                  <a:cubicBezTo>
                    <a:pt x="3345" y="6019"/>
                    <a:pt x="3394" y="5997"/>
                    <a:pt x="3442" y="5975"/>
                  </a:cubicBezTo>
                  <a:cubicBezTo>
                    <a:pt x="3519" y="5932"/>
                    <a:pt x="3606" y="5889"/>
                    <a:pt x="3693" y="5846"/>
                  </a:cubicBezTo>
                  <a:cubicBezTo>
                    <a:pt x="3780" y="5803"/>
                    <a:pt x="3858" y="5759"/>
                    <a:pt x="3945" y="5727"/>
                  </a:cubicBezTo>
                  <a:cubicBezTo>
                    <a:pt x="4032" y="5684"/>
                    <a:pt x="4109" y="5651"/>
                    <a:pt x="4196" y="5619"/>
                  </a:cubicBezTo>
                  <a:cubicBezTo>
                    <a:pt x="4274" y="5586"/>
                    <a:pt x="4361" y="5543"/>
                    <a:pt x="4448" y="5511"/>
                  </a:cubicBezTo>
                  <a:cubicBezTo>
                    <a:pt x="4525" y="5478"/>
                    <a:pt x="4612" y="5457"/>
                    <a:pt x="4689" y="5424"/>
                  </a:cubicBezTo>
                  <a:cubicBezTo>
                    <a:pt x="4776" y="5392"/>
                    <a:pt x="4854" y="5359"/>
                    <a:pt x="4941" y="5338"/>
                  </a:cubicBezTo>
                  <a:cubicBezTo>
                    <a:pt x="4979" y="5316"/>
                    <a:pt x="5008" y="5305"/>
                    <a:pt x="5047" y="5295"/>
                  </a:cubicBezTo>
                  <a:cubicBezTo>
                    <a:pt x="5095" y="5284"/>
                    <a:pt x="5134" y="5262"/>
                    <a:pt x="5182" y="5251"/>
                  </a:cubicBezTo>
                  <a:cubicBezTo>
                    <a:pt x="5260" y="5219"/>
                    <a:pt x="5347" y="5197"/>
                    <a:pt x="5424" y="5176"/>
                  </a:cubicBezTo>
                  <a:cubicBezTo>
                    <a:pt x="5511" y="5143"/>
                    <a:pt x="5589" y="5122"/>
                    <a:pt x="5666" y="5100"/>
                  </a:cubicBezTo>
                  <a:cubicBezTo>
                    <a:pt x="5753" y="5068"/>
                    <a:pt x="5830" y="5046"/>
                    <a:pt x="5917" y="5025"/>
                  </a:cubicBezTo>
                  <a:cubicBezTo>
                    <a:pt x="5995" y="5003"/>
                    <a:pt x="6072" y="4981"/>
                    <a:pt x="6159" y="4949"/>
                  </a:cubicBezTo>
                  <a:cubicBezTo>
                    <a:pt x="6236" y="4927"/>
                    <a:pt x="6314" y="4906"/>
                    <a:pt x="6401" y="4884"/>
                  </a:cubicBezTo>
                  <a:cubicBezTo>
                    <a:pt x="6478" y="4862"/>
                    <a:pt x="6555" y="4841"/>
                    <a:pt x="6642" y="4819"/>
                  </a:cubicBezTo>
                  <a:cubicBezTo>
                    <a:pt x="6710" y="4808"/>
                    <a:pt x="6778" y="4787"/>
                    <a:pt x="6845" y="4765"/>
                  </a:cubicBezTo>
                  <a:cubicBezTo>
                    <a:pt x="6855" y="4765"/>
                    <a:pt x="6865" y="4765"/>
                    <a:pt x="6874" y="4765"/>
                  </a:cubicBezTo>
                  <a:cubicBezTo>
                    <a:pt x="6962" y="4744"/>
                    <a:pt x="7039" y="4722"/>
                    <a:pt x="7116" y="4700"/>
                  </a:cubicBezTo>
                  <a:cubicBezTo>
                    <a:pt x="7203" y="4679"/>
                    <a:pt x="7281" y="4657"/>
                    <a:pt x="7358" y="4636"/>
                  </a:cubicBezTo>
                  <a:cubicBezTo>
                    <a:pt x="7435" y="4614"/>
                    <a:pt x="7522" y="4592"/>
                    <a:pt x="7600" y="4571"/>
                  </a:cubicBezTo>
                  <a:cubicBezTo>
                    <a:pt x="7677" y="4549"/>
                    <a:pt x="7764" y="4527"/>
                    <a:pt x="7841" y="4506"/>
                  </a:cubicBezTo>
                  <a:cubicBezTo>
                    <a:pt x="7928" y="4484"/>
                    <a:pt x="8006" y="4452"/>
                    <a:pt x="8083" y="4430"/>
                  </a:cubicBezTo>
                  <a:cubicBezTo>
                    <a:pt x="8170" y="4398"/>
                    <a:pt x="8247" y="4376"/>
                    <a:pt x="8334" y="4344"/>
                  </a:cubicBezTo>
                  <a:cubicBezTo>
                    <a:pt x="8412" y="4311"/>
                    <a:pt x="8499" y="4279"/>
                    <a:pt x="8576" y="4247"/>
                  </a:cubicBezTo>
                  <a:cubicBezTo>
                    <a:pt x="8596" y="4236"/>
                    <a:pt x="8615" y="4225"/>
                    <a:pt x="8634" y="4225"/>
                  </a:cubicBezTo>
                  <a:cubicBezTo>
                    <a:pt x="8702" y="4192"/>
                    <a:pt x="8770" y="4160"/>
                    <a:pt x="8828" y="4128"/>
                  </a:cubicBezTo>
                  <a:cubicBezTo>
                    <a:pt x="8915" y="4084"/>
                    <a:pt x="9002" y="4041"/>
                    <a:pt x="9089" y="3987"/>
                  </a:cubicBezTo>
                  <a:cubicBezTo>
                    <a:pt x="9176" y="3944"/>
                    <a:pt x="9263" y="3879"/>
                    <a:pt x="9350" y="3825"/>
                  </a:cubicBezTo>
                  <a:cubicBezTo>
                    <a:pt x="9388" y="3793"/>
                    <a:pt x="9427" y="3771"/>
                    <a:pt x="9456" y="3749"/>
                  </a:cubicBezTo>
                  <a:cubicBezTo>
                    <a:pt x="9553" y="3674"/>
                    <a:pt x="9553" y="3674"/>
                    <a:pt x="9553" y="3674"/>
                  </a:cubicBezTo>
                  <a:cubicBezTo>
                    <a:pt x="9572" y="3652"/>
                    <a:pt x="9601" y="3631"/>
                    <a:pt x="9620" y="3609"/>
                  </a:cubicBezTo>
                  <a:cubicBezTo>
                    <a:pt x="9630" y="3609"/>
                    <a:pt x="9640" y="3598"/>
                    <a:pt x="9649" y="3587"/>
                  </a:cubicBezTo>
                  <a:cubicBezTo>
                    <a:pt x="9707" y="3533"/>
                    <a:pt x="9765" y="3490"/>
                    <a:pt x="9823" y="3425"/>
                  </a:cubicBezTo>
                  <a:cubicBezTo>
                    <a:pt x="9852" y="3393"/>
                    <a:pt x="9881" y="3360"/>
                    <a:pt x="9910" y="3328"/>
                  </a:cubicBezTo>
                  <a:cubicBezTo>
                    <a:pt x="9988" y="3231"/>
                    <a:pt x="10056" y="3134"/>
                    <a:pt x="10114" y="3015"/>
                  </a:cubicBezTo>
                  <a:cubicBezTo>
                    <a:pt x="10181" y="2863"/>
                    <a:pt x="10220" y="2680"/>
                    <a:pt x="10210" y="2507"/>
                  </a:cubicBezTo>
                  <a:cubicBezTo>
                    <a:pt x="10201" y="2420"/>
                    <a:pt x="10191" y="2334"/>
                    <a:pt x="10162" y="2248"/>
                  </a:cubicBezTo>
                  <a:cubicBezTo>
                    <a:pt x="10152" y="2215"/>
                    <a:pt x="10152" y="2215"/>
                    <a:pt x="10152" y="2215"/>
                  </a:cubicBezTo>
                  <a:cubicBezTo>
                    <a:pt x="10152" y="2215"/>
                    <a:pt x="10152" y="2204"/>
                    <a:pt x="10152" y="2204"/>
                  </a:cubicBezTo>
                  <a:cubicBezTo>
                    <a:pt x="10152" y="2193"/>
                    <a:pt x="10143" y="2193"/>
                    <a:pt x="10143" y="2183"/>
                  </a:cubicBezTo>
                  <a:cubicBezTo>
                    <a:pt x="10123" y="2129"/>
                    <a:pt x="10123" y="2129"/>
                    <a:pt x="10123" y="2129"/>
                  </a:cubicBezTo>
                  <a:cubicBezTo>
                    <a:pt x="10104" y="2064"/>
                    <a:pt x="10104" y="2064"/>
                    <a:pt x="10104" y="2064"/>
                  </a:cubicBezTo>
                  <a:cubicBezTo>
                    <a:pt x="10094" y="2053"/>
                    <a:pt x="10085" y="2031"/>
                    <a:pt x="10075" y="2010"/>
                  </a:cubicBezTo>
                  <a:cubicBezTo>
                    <a:pt x="10046" y="1956"/>
                    <a:pt x="10026" y="1902"/>
                    <a:pt x="9997" y="1859"/>
                  </a:cubicBezTo>
                  <a:cubicBezTo>
                    <a:pt x="9939" y="1761"/>
                    <a:pt x="9881" y="1675"/>
                    <a:pt x="9823" y="1599"/>
                  </a:cubicBezTo>
                  <a:cubicBezTo>
                    <a:pt x="9794" y="1567"/>
                    <a:pt x="9756" y="1524"/>
                    <a:pt x="9727" y="1491"/>
                  </a:cubicBezTo>
                  <a:cubicBezTo>
                    <a:pt x="9678" y="1448"/>
                    <a:pt x="9640" y="1394"/>
                    <a:pt x="9591" y="1351"/>
                  </a:cubicBezTo>
                  <a:cubicBezTo>
                    <a:pt x="9533" y="1307"/>
                    <a:pt x="9485" y="1253"/>
                    <a:pt x="9427" y="1210"/>
                  </a:cubicBezTo>
                  <a:cubicBezTo>
                    <a:pt x="9417" y="1210"/>
                    <a:pt x="9408" y="1199"/>
                    <a:pt x="9398" y="1189"/>
                  </a:cubicBezTo>
                  <a:cubicBezTo>
                    <a:pt x="9330" y="1145"/>
                    <a:pt x="9263" y="1102"/>
                    <a:pt x="9195" y="1059"/>
                  </a:cubicBezTo>
                  <a:cubicBezTo>
                    <a:pt x="9137" y="1027"/>
                    <a:pt x="9089" y="994"/>
                    <a:pt x="9031" y="962"/>
                  </a:cubicBezTo>
                  <a:cubicBezTo>
                    <a:pt x="9021" y="962"/>
                    <a:pt x="9002" y="951"/>
                    <a:pt x="8992" y="940"/>
                  </a:cubicBezTo>
                  <a:cubicBezTo>
                    <a:pt x="8924" y="908"/>
                    <a:pt x="8857" y="875"/>
                    <a:pt x="8789" y="843"/>
                  </a:cubicBezTo>
                  <a:cubicBezTo>
                    <a:pt x="8731" y="821"/>
                    <a:pt x="8673" y="800"/>
                    <a:pt x="8615" y="778"/>
                  </a:cubicBezTo>
                  <a:cubicBezTo>
                    <a:pt x="8596" y="767"/>
                    <a:pt x="8586" y="767"/>
                    <a:pt x="8576" y="767"/>
                  </a:cubicBezTo>
                  <a:cubicBezTo>
                    <a:pt x="8509" y="735"/>
                    <a:pt x="8431" y="713"/>
                    <a:pt x="8363" y="692"/>
                  </a:cubicBezTo>
                  <a:cubicBezTo>
                    <a:pt x="8286" y="670"/>
                    <a:pt x="8218" y="648"/>
                    <a:pt x="8151" y="627"/>
                  </a:cubicBezTo>
                  <a:cubicBezTo>
                    <a:pt x="8073" y="616"/>
                    <a:pt x="8006" y="594"/>
                    <a:pt x="7928" y="573"/>
                  </a:cubicBezTo>
                  <a:cubicBezTo>
                    <a:pt x="7870" y="562"/>
                    <a:pt x="7812" y="551"/>
                    <a:pt x="7745" y="540"/>
                  </a:cubicBezTo>
                  <a:cubicBezTo>
                    <a:pt x="7735" y="529"/>
                    <a:pt x="7725" y="529"/>
                    <a:pt x="7716" y="529"/>
                  </a:cubicBezTo>
                  <a:cubicBezTo>
                    <a:pt x="7638" y="519"/>
                    <a:pt x="7571" y="508"/>
                    <a:pt x="7493" y="486"/>
                  </a:cubicBezTo>
                  <a:cubicBezTo>
                    <a:pt x="7416" y="475"/>
                    <a:pt x="7348" y="465"/>
                    <a:pt x="7271" y="454"/>
                  </a:cubicBezTo>
                  <a:cubicBezTo>
                    <a:pt x="7194" y="443"/>
                    <a:pt x="7126" y="432"/>
                    <a:pt x="7049" y="432"/>
                  </a:cubicBezTo>
                  <a:cubicBezTo>
                    <a:pt x="6981" y="421"/>
                    <a:pt x="6903" y="411"/>
                    <a:pt x="6826" y="400"/>
                  </a:cubicBezTo>
                  <a:cubicBezTo>
                    <a:pt x="6749" y="389"/>
                    <a:pt x="6681" y="389"/>
                    <a:pt x="6604" y="378"/>
                  </a:cubicBezTo>
                  <a:cubicBezTo>
                    <a:pt x="6526" y="367"/>
                    <a:pt x="6459" y="367"/>
                    <a:pt x="6381" y="357"/>
                  </a:cubicBezTo>
                  <a:cubicBezTo>
                    <a:pt x="6304" y="357"/>
                    <a:pt x="6236" y="346"/>
                    <a:pt x="6159" y="346"/>
                  </a:cubicBezTo>
                  <a:cubicBezTo>
                    <a:pt x="6101" y="335"/>
                    <a:pt x="6053" y="335"/>
                    <a:pt x="6004" y="324"/>
                  </a:cubicBezTo>
                  <a:cubicBezTo>
                    <a:pt x="5975" y="324"/>
                    <a:pt x="5956" y="324"/>
                    <a:pt x="5937" y="324"/>
                  </a:cubicBezTo>
                  <a:cubicBezTo>
                    <a:pt x="5859" y="313"/>
                    <a:pt x="5782" y="313"/>
                    <a:pt x="5714" y="303"/>
                  </a:cubicBezTo>
                  <a:cubicBezTo>
                    <a:pt x="5637" y="292"/>
                    <a:pt x="5560" y="292"/>
                    <a:pt x="5482" y="281"/>
                  </a:cubicBezTo>
                  <a:cubicBezTo>
                    <a:pt x="5415" y="281"/>
                    <a:pt x="5337" y="270"/>
                    <a:pt x="5260" y="270"/>
                  </a:cubicBezTo>
                  <a:cubicBezTo>
                    <a:pt x="5182" y="259"/>
                    <a:pt x="5115" y="259"/>
                    <a:pt x="5037" y="249"/>
                  </a:cubicBezTo>
                  <a:cubicBezTo>
                    <a:pt x="4960" y="249"/>
                    <a:pt x="4883" y="238"/>
                    <a:pt x="4815" y="238"/>
                  </a:cubicBezTo>
                  <a:cubicBezTo>
                    <a:pt x="4738" y="238"/>
                    <a:pt x="4660" y="227"/>
                    <a:pt x="4583" y="227"/>
                  </a:cubicBezTo>
                  <a:cubicBezTo>
                    <a:pt x="4515" y="216"/>
                    <a:pt x="4438" y="216"/>
                    <a:pt x="4361" y="216"/>
                  </a:cubicBezTo>
                  <a:cubicBezTo>
                    <a:pt x="4332" y="205"/>
                    <a:pt x="4312" y="205"/>
                    <a:pt x="4283" y="205"/>
                  </a:cubicBezTo>
                  <a:cubicBezTo>
                    <a:pt x="4235" y="205"/>
                    <a:pt x="4187" y="205"/>
                    <a:pt x="4138" y="205"/>
                  </a:cubicBezTo>
                  <a:cubicBezTo>
                    <a:pt x="4061" y="194"/>
                    <a:pt x="3984" y="194"/>
                    <a:pt x="3906" y="184"/>
                  </a:cubicBezTo>
                  <a:cubicBezTo>
                    <a:pt x="3838" y="184"/>
                    <a:pt x="3761" y="184"/>
                    <a:pt x="3684" y="173"/>
                  </a:cubicBezTo>
                  <a:cubicBezTo>
                    <a:pt x="3606" y="173"/>
                    <a:pt x="3539" y="173"/>
                    <a:pt x="3461" y="162"/>
                  </a:cubicBezTo>
                  <a:cubicBezTo>
                    <a:pt x="3384" y="162"/>
                    <a:pt x="3307" y="162"/>
                    <a:pt x="3239" y="151"/>
                  </a:cubicBezTo>
                  <a:cubicBezTo>
                    <a:pt x="3162" y="151"/>
                    <a:pt x="3084" y="151"/>
                    <a:pt x="3007" y="140"/>
                  </a:cubicBezTo>
                  <a:cubicBezTo>
                    <a:pt x="2930" y="140"/>
                    <a:pt x="2862" y="140"/>
                    <a:pt x="2785" y="130"/>
                  </a:cubicBezTo>
                  <a:cubicBezTo>
                    <a:pt x="2707" y="130"/>
                    <a:pt x="2630" y="119"/>
                    <a:pt x="2562" y="119"/>
                  </a:cubicBezTo>
                  <a:cubicBezTo>
                    <a:pt x="2485" y="119"/>
                    <a:pt x="2408" y="108"/>
                    <a:pt x="2330" y="108"/>
                  </a:cubicBezTo>
                  <a:cubicBezTo>
                    <a:pt x="2253" y="108"/>
                    <a:pt x="2185" y="97"/>
                    <a:pt x="2108" y="97"/>
                  </a:cubicBezTo>
                  <a:cubicBezTo>
                    <a:pt x="2030" y="97"/>
                    <a:pt x="1953" y="86"/>
                    <a:pt x="1885" y="86"/>
                  </a:cubicBezTo>
                  <a:cubicBezTo>
                    <a:pt x="1808" y="86"/>
                    <a:pt x="1731" y="76"/>
                    <a:pt x="1653" y="76"/>
                  </a:cubicBezTo>
                  <a:cubicBezTo>
                    <a:pt x="1576" y="76"/>
                    <a:pt x="1508" y="65"/>
                    <a:pt x="1431" y="65"/>
                  </a:cubicBezTo>
                  <a:cubicBezTo>
                    <a:pt x="1354" y="65"/>
                    <a:pt x="1276" y="54"/>
                    <a:pt x="1209" y="54"/>
                  </a:cubicBezTo>
                  <a:cubicBezTo>
                    <a:pt x="1131" y="43"/>
                    <a:pt x="1054" y="43"/>
                    <a:pt x="977" y="43"/>
                  </a:cubicBezTo>
                  <a:cubicBezTo>
                    <a:pt x="977" y="43"/>
                    <a:pt x="967" y="43"/>
                    <a:pt x="957" y="43"/>
                  </a:cubicBezTo>
                  <a:cubicBezTo>
                    <a:pt x="890" y="32"/>
                    <a:pt x="822" y="32"/>
                    <a:pt x="754" y="32"/>
                  </a:cubicBezTo>
                  <a:cubicBezTo>
                    <a:pt x="677" y="22"/>
                    <a:pt x="599" y="22"/>
                    <a:pt x="532" y="22"/>
                  </a:cubicBezTo>
                  <a:cubicBezTo>
                    <a:pt x="454" y="11"/>
                    <a:pt x="377" y="11"/>
                    <a:pt x="300" y="11"/>
                  </a:cubicBezTo>
                  <a:cubicBezTo>
                    <a:pt x="232" y="11"/>
                    <a:pt x="155" y="0"/>
                    <a:pt x="77" y="0"/>
                  </a:cubicBezTo>
                  <a:cubicBezTo>
                    <a:pt x="48" y="0"/>
                    <a:pt x="29" y="0"/>
                    <a:pt x="0" y="0"/>
                  </a:cubicBezTo>
                  <a:cubicBezTo>
                    <a:pt x="0" y="86"/>
                    <a:pt x="0" y="86"/>
                    <a:pt x="0" y="86"/>
                  </a:cubicBezTo>
                  <a:cubicBezTo>
                    <a:pt x="48" y="86"/>
                    <a:pt x="87" y="86"/>
                    <a:pt x="135" y="86"/>
                  </a:cubicBezTo>
                  <a:cubicBezTo>
                    <a:pt x="203" y="97"/>
                    <a:pt x="280" y="97"/>
                    <a:pt x="358" y="97"/>
                  </a:cubicBezTo>
                  <a:cubicBezTo>
                    <a:pt x="435" y="108"/>
                    <a:pt x="503" y="108"/>
                    <a:pt x="580" y="108"/>
                  </a:cubicBezTo>
                  <a:cubicBezTo>
                    <a:pt x="657" y="119"/>
                    <a:pt x="735" y="119"/>
                    <a:pt x="803" y="119"/>
                  </a:cubicBezTo>
                  <a:cubicBezTo>
                    <a:pt x="870" y="130"/>
                    <a:pt x="928" y="130"/>
                    <a:pt x="996" y="130"/>
                  </a:cubicBezTo>
                  <a:cubicBezTo>
                    <a:pt x="1006" y="130"/>
                    <a:pt x="1015" y="130"/>
                    <a:pt x="1035" y="140"/>
                  </a:cubicBezTo>
                  <a:cubicBezTo>
                    <a:pt x="1112" y="140"/>
                    <a:pt x="1180" y="140"/>
                    <a:pt x="1257" y="151"/>
                  </a:cubicBezTo>
                  <a:cubicBezTo>
                    <a:pt x="1334" y="151"/>
                    <a:pt x="1412" y="151"/>
                    <a:pt x="1479" y="162"/>
                  </a:cubicBezTo>
                  <a:cubicBezTo>
                    <a:pt x="1557" y="162"/>
                    <a:pt x="1634" y="162"/>
                    <a:pt x="1711" y="173"/>
                  </a:cubicBezTo>
                  <a:cubicBezTo>
                    <a:pt x="1779" y="173"/>
                    <a:pt x="1856" y="184"/>
                    <a:pt x="1934" y="184"/>
                  </a:cubicBezTo>
                  <a:cubicBezTo>
                    <a:pt x="2011" y="184"/>
                    <a:pt x="2079" y="194"/>
                    <a:pt x="2156" y="194"/>
                  </a:cubicBezTo>
                  <a:cubicBezTo>
                    <a:pt x="2233" y="194"/>
                    <a:pt x="2311" y="205"/>
                    <a:pt x="2379" y="205"/>
                  </a:cubicBezTo>
                  <a:cubicBezTo>
                    <a:pt x="2456" y="216"/>
                    <a:pt x="2533" y="216"/>
                    <a:pt x="2611" y="216"/>
                  </a:cubicBezTo>
                  <a:cubicBezTo>
                    <a:pt x="2678" y="227"/>
                    <a:pt x="2756" y="227"/>
                    <a:pt x="2833" y="227"/>
                  </a:cubicBezTo>
                  <a:cubicBezTo>
                    <a:pt x="2910" y="238"/>
                    <a:pt x="2978" y="238"/>
                    <a:pt x="3055" y="238"/>
                  </a:cubicBezTo>
                  <a:cubicBezTo>
                    <a:pt x="3133" y="249"/>
                    <a:pt x="3210" y="249"/>
                    <a:pt x="3278" y="259"/>
                  </a:cubicBezTo>
                  <a:cubicBezTo>
                    <a:pt x="3355" y="259"/>
                    <a:pt x="3432" y="259"/>
                    <a:pt x="3510" y="270"/>
                  </a:cubicBezTo>
                  <a:cubicBezTo>
                    <a:pt x="3577" y="270"/>
                    <a:pt x="3655" y="270"/>
                    <a:pt x="3732" y="281"/>
                  </a:cubicBezTo>
                  <a:cubicBezTo>
                    <a:pt x="3809" y="281"/>
                    <a:pt x="3877" y="281"/>
                    <a:pt x="3955" y="292"/>
                  </a:cubicBezTo>
                  <a:cubicBezTo>
                    <a:pt x="4032" y="292"/>
                    <a:pt x="4109" y="303"/>
                    <a:pt x="4177" y="303"/>
                  </a:cubicBezTo>
                  <a:cubicBezTo>
                    <a:pt x="4225" y="303"/>
                    <a:pt x="4274" y="303"/>
                    <a:pt x="4322" y="313"/>
                  </a:cubicBezTo>
                  <a:cubicBezTo>
                    <a:pt x="4351" y="313"/>
                    <a:pt x="4380" y="313"/>
                    <a:pt x="4409" y="313"/>
                  </a:cubicBezTo>
                  <a:cubicBezTo>
                    <a:pt x="4477" y="313"/>
                    <a:pt x="4554" y="324"/>
                    <a:pt x="4631" y="324"/>
                  </a:cubicBezTo>
                  <a:cubicBezTo>
                    <a:pt x="4709" y="335"/>
                    <a:pt x="4776" y="335"/>
                    <a:pt x="4854" y="346"/>
                  </a:cubicBezTo>
                  <a:cubicBezTo>
                    <a:pt x="4931" y="346"/>
                    <a:pt x="5008" y="346"/>
                    <a:pt x="5076" y="357"/>
                  </a:cubicBezTo>
                  <a:cubicBezTo>
                    <a:pt x="5153" y="357"/>
                    <a:pt x="5231" y="367"/>
                    <a:pt x="5308" y="367"/>
                  </a:cubicBezTo>
                  <a:cubicBezTo>
                    <a:pt x="5376" y="378"/>
                    <a:pt x="5453" y="389"/>
                    <a:pt x="5531" y="389"/>
                  </a:cubicBezTo>
                  <a:cubicBezTo>
                    <a:pt x="5598" y="400"/>
                    <a:pt x="5676" y="400"/>
                    <a:pt x="5753" y="411"/>
                  </a:cubicBezTo>
                  <a:cubicBezTo>
                    <a:pt x="5830" y="411"/>
                    <a:pt x="5898" y="421"/>
                    <a:pt x="5975" y="432"/>
                  </a:cubicBezTo>
                  <a:cubicBezTo>
                    <a:pt x="5995" y="432"/>
                    <a:pt x="6014" y="432"/>
                    <a:pt x="6033" y="432"/>
                  </a:cubicBezTo>
                  <a:cubicBezTo>
                    <a:pt x="6091" y="443"/>
                    <a:pt x="6140" y="443"/>
                    <a:pt x="6198" y="443"/>
                  </a:cubicBezTo>
                  <a:cubicBezTo>
                    <a:pt x="6275" y="454"/>
                    <a:pt x="6343" y="465"/>
                    <a:pt x="6420" y="465"/>
                  </a:cubicBezTo>
                  <a:cubicBezTo>
                    <a:pt x="6497" y="475"/>
                    <a:pt x="6565" y="486"/>
                    <a:pt x="6642" y="486"/>
                  </a:cubicBezTo>
                  <a:cubicBezTo>
                    <a:pt x="6720" y="497"/>
                    <a:pt x="6797" y="508"/>
                    <a:pt x="6865" y="508"/>
                  </a:cubicBezTo>
                  <a:cubicBezTo>
                    <a:pt x="6942" y="519"/>
                    <a:pt x="7020" y="529"/>
                    <a:pt x="7087" y="540"/>
                  </a:cubicBezTo>
                  <a:cubicBezTo>
                    <a:pt x="7165" y="551"/>
                    <a:pt x="7232" y="562"/>
                    <a:pt x="7310" y="573"/>
                  </a:cubicBezTo>
                  <a:cubicBezTo>
                    <a:pt x="7387" y="583"/>
                    <a:pt x="7455" y="594"/>
                    <a:pt x="7532" y="605"/>
                  </a:cubicBezTo>
                  <a:cubicBezTo>
                    <a:pt x="7600" y="616"/>
                    <a:pt x="7677" y="627"/>
                    <a:pt x="7745" y="638"/>
                  </a:cubicBezTo>
                  <a:cubicBezTo>
                    <a:pt x="7754" y="648"/>
                    <a:pt x="7764" y="648"/>
                    <a:pt x="7774" y="648"/>
                  </a:cubicBezTo>
                  <a:cubicBezTo>
                    <a:pt x="7841" y="659"/>
                    <a:pt x="7899" y="670"/>
                    <a:pt x="7967" y="692"/>
                  </a:cubicBezTo>
                  <a:cubicBezTo>
                    <a:pt x="8035" y="702"/>
                    <a:pt x="8112" y="724"/>
                    <a:pt x="8180" y="746"/>
                  </a:cubicBezTo>
                  <a:cubicBezTo>
                    <a:pt x="8257" y="767"/>
                    <a:pt x="8325" y="789"/>
                    <a:pt x="8392" y="810"/>
                  </a:cubicBezTo>
                  <a:cubicBezTo>
                    <a:pt x="8470" y="832"/>
                    <a:pt x="8538" y="854"/>
                    <a:pt x="8605" y="875"/>
                  </a:cubicBezTo>
                  <a:cubicBezTo>
                    <a:pt x="8615" y="886"/>
                    <a:pt x="8625" y="886"/>
                    <a:pt x="8634" y="886"/>
                  </a:cubicBezTo>
                  <a:cubicBezTo>
                    <a:pt x="8692" y="908"/>
                    <a:pt x="8760" y="940"/>
                    <a:pt x="8818" y="962"/>
                  </a:cubicBezTo>
                  <a:cubicBezTo>
                    <a:pt x="8886" y="994"/>
                    <a:pt x="8953" y="1027"/>
                    <a:pt x="9021" y="1059"/>
                  </a:cubicBezTo>
                  <a:cubicBezTo>
                    <a:pt x="9031" y="1070"/>
                    <a:pt x="9040" y="1070"/>
                    <a:pt x="9040" y="1070"/>
                  </a:cubicBezTo>
                  <a:cubicBezTo>
                    <a:pt x="9108" y="1102"/>
                    <a:pt x="9166" y="1145"/>
                    <a:pt x="9224" y="1178"/>
                  </a:cubicBezTo>
                  <a:cubicBezTo>
                    <a:pt x="9292" y="1221"/>
                    <a:pt x="9359" y="1264"/>
                    <a:pt x="9427" y="1318"/>
                  </a:cubicBezTo>
                  <a:cubicBezTo>
                    <a:pt x="9427" y="1318"/>
                    <a:pt x="9427" y="1318"/>
                    <a:pt x="9427" y="1318"/>
                  </a:cubicBezTo>
                  <a:cubicBezTo>
                    <a:pt x="9495" y="1372"/>
                    <a:pt x="9553" y="1426"/>
                    <a:pt x="9620" y="1480"/>
                  </a:cubicBezTo>
                  <a:cubicBezTo>
                    <a:pt x="9640" y="1502"/>
                    <a:pt x="9659" y="1524"/>
                    <a:pt x="9678" y="1545"/>
                  </a:cubicBezTo>
                  <a:cubicBezTo>
                    <a:pt x="9698" y="1567"/>
                    <a:pt x="9707" y="1578"/>
                    <a:pt x="9727" y="1599"/>
                  </a:cubicBezTo>
                  <a:cubicBezTo>
                    <a:pt x="9736" y="1610"/>
                    <a:pt x="9746" y="1621"/>
                    <a:pt x="9756" y="1642"/>
                  </a:cubicBezTo>
                  <a:cubicBezTo>
                    <a:pt x="9823" y="1718"/>
                    <a:pt x="9881" y="1815"/>
                    <a:pt x="9930" y="1902"/>
                  </a:cubicBezTo>
                  <a:cubicBezTo>
                    <a:pt x="9939" y="1934"/>
                    <a:pt x="9959" y="1967"/>
                    <a:pt x="9978" y="1999"/>
                  </a:cubicBezTo>
                  <a:cubicBezTo>
                    <a:pt x="9978" y="2021"/>
                    <a:pt x="9988" y="2031"/>
                    <a:pt x="9997" y="2053"/>
                  </a:cubicBezTo>
                  <a:cubicBezTo>
                    <a:pt x="10017" y="2107"/>
                    <a:pt x="10017" y="2107"/>
                    <a:pt x="10017" y="2107"/>
                  </a:cubicBezTo>
                  <a:cubicBezTo>
                    <a:pt x="10046" y="2172"/>
                    <a:pt x="10046" y="2172"/>
                    <a:pt x="10046" y="2172"/>
                  </a:cubicBezTo>
                  <a:cubicBezTo>
                    <a:pt x="10046" y="2183"/>
                    <a:pt x="10046" y="2193"/>
                    <a:pt x="10056" y="2193"/>
                  </a:cubicBezTo>
                  <a:cubicBezTo>
                    <a:pt x="10065" y="2226"/>
                    <a:pt x="10065" y="2226"/>
                    <a:pt x="10065" y="2226"/>
                  </a:cubicBezTo>
                  <a:cubicBezTo>
                    <a:pt x="10065" y="2248"/>
                    <a:pt x="10075" y="2269"/>
                    <a:pt x="10075" y="2291"/>
                  </a:cubicBezTo>
                  <a:cubicBezTo>
                    <a:pt x="10085" y="2345"/>
                    <a:pt x="10094" y="2410"/>
                    <a:pt x="10104" y="2464"/>
                  </a:cubicBezTo>
                  <a:cubicBezTo>
                    <a:pt x="10104" y="2626"/>
                    <a:pt x="10075" y="2788"/>
                    <a:pt x="10007" y="2939"/>
                  </a:cubicBezTo>
                  <a:cubicBezTo>
                    <a:pt x="9978" y="3004"/>
                    <a:pt x="9939" y="3069"/>
                    <a:pt x="9901" y="3134"/>
                  </a:cubicBezTo>
                  <a:cubicBezTo>
                    <a:pt x="9814" y="3252"/>
                    <a:pt x="9707" y="3360"/>
                    <a:pt x="9601" y="3458"/>
                  </a:cubicBezTo>
                  <a:cubicBezTo>
                    <a:pt x="9533" y="3512"/>
                    <a:pt x="9456" y="3577"/>
                    <a:pt x="9379" y="3631"/>
                  </a:cubicBezTo>
                  <a:cubicBezTo>
                    <a:pt x="9359" y="3652"/>
                    <a:pt x="9340" y="3663"/>
                    <a:pt x="9330" y="3674"/>
                  </a:cubicBezTo>
                  <a:cubicBezTo>
                    <a:pt x="9243" y="3739"/>
                    <a:pt x="9156" y="3793"/>
                    <a:pt x="9060" y="3847"/>
                  </a:cubicBezTo>
                  <a:cubicBezTo>
                    <a:pt x="8982" y="3901"/>
                    <a:pt x="8895" y="3944"/>
                    <a:pt x="8808" y="3987"/>
                  </a:cubicBezTo>
                  <a:cubicBezTo>
                    <a:pt x="8731" y="4030"/>
                    <a:pt x="8654" y="4063"/>
                    <a:pt x="8576" y="4095"/>
                  </a:cubicBezTo>
                  <a:cubicBezTo>
                    <a:pt x="8567" y="4106"/>
                    <a:pt x="8557" y="4106"/>
                    <a:pt x="8547" y="4106"/>
                  </a:cubicBezTo>
                  <a:cubicBezTo>
                    <a:pt x="8470" y="4138"/>
                    <a:pt x="8383" y="4182"/>
                    <a:pt x="8305" y="4203"/>
                  </a:cubicBezTo>
                  <a:cubicBezTo>
                    <a:pt x="8218" y="4236"/>
                    <a:pt x="8141" y="4268"/>
                    <a:pt x="8054" y="4290"/>
                  </a:cubicBezTo>
                  <a:cubicBezTo>
                    <a:pt x="7977" y="4322"/>
                    <a:pt x="7890" y="4344"/>
                    <a:pt x="7812" y="4376"/>
                  </a:cubicBezTo>
                  <a:cubicBezTo>
                    <a:pt x="7735" y="4398"/>
                    <a:pt x="7648" y="4419"/>
                    <a:pt x="7571" y="4441"/>
                  </a:cubicBezTo>
                  <a:cubicBezTo>
                    <a:pt x="7493" y="4463"/>
                    <a:pt x="7406" y="4484"/>
                    <a:pt x="7329" y="4506"/>
                  </a:cubicBezTo>
                  <a:cubicBezTo>
                    <a:pt x="7252" y="4527"/>
                    <a:pt x="7165" y="4549"/>
                    <a:pt x="7087" y="4571"/>
                  </a:cubicBezTo>
                  <a:cubicBezTo>
                    <a:pt x="7010" y="4581"/>
                    <a:pt x="6923" y="4603"/>
                    <a:pt x="6845" y="4625"/>
                  </a:cubicBezTo>
                  <a:cubicBezTo>
                    <a:pt x="6826" y="4636"/>
                    <a:pt x="6807" y="4636"/>
                    <a:pt x="6797" y="4636"/>
                  </a:cubicBezTo>
                  <a:cubicBezTo>
                    <a:pt x="6729" y="4657"/>
                    <a:pt x="6671" y="4668"/>
                    <a:pt x="6604" y="4690"/>
                  </a:cubicBezTo>
                  <a:cubicBezTo>
                    <a:pt x="6526" y="4711"/>
                    <a:pt x="6449" y="4733"/>
                    <a:pt x="6362" y="4754"/>
                  </a:cubicBezTo>
                  <a:cubicBezTo>
                    <a:pt x="6285" y="4776"/>
                    <a:pt x="6207" y="4798"/>
                    <a:pt x="6120" y="4819"/>
                  </a:cubicBezTo>
                  <a:cubicBezTo>
                    <a:pt x="6043" y="4841"/>
                    <a:pt x="5966" y="4862"/>
                    <a:pt x="5879" y="4884"/>
                  </a:cubicBezTo>
                  <a:cubicBezTo>
                    <a:pt x="5801" y="4906"/>
                    <a:pt x="5714" y="4927"/>
                    <a:pt x="5637" y="4960"/>
                  </a:cubicBezTo>
                  <a:cubicBezTo>
                    <a:pt x="5560" y="4981"/>
                    <a:pt x="5473" y="5003"/>
                    <a:pt x="5395" y="5035"/>
                  </a:cubicBezTo>
                  <a:cubicBezTo>
                    <a:pt x="5308" y="5057"/>
                    <a:pt x="5231" y="5079"/>
                    <a:pt x="5153" y="5111"/>
                  </a:cubicBezTo>
                  <a:cubicBezTo>
                    <a:pt x="5095" y="5122"/>
                    <a:pt x="5037" y="5143"/>
                    <a:pt x="4989" y="5165"/>
                  </a:cubicBezTo>
                  <a:cubicBezTo>
                    <a:pt x="4960" y="5176"/>
                    <a:pt x="4931" y="5176"/>
                    <a:pt x="4902" y="5187"/>
                  </a:cubicBezTo>
                  <a:cubicBezTo>
                    <a:pt x="4825" y="5219"/>
                    <a:pt x="4738" y="5251"/>
                    <a:pt x="4660" y="5273"/>
                  </a:cubicBezTo>
                  <a:cubicBezTo>
                    <a:pt x="4573" y="5305"/>
                    <a:pt x="4496" y="5338"/>
                    <a:pt x="4409" y="5370"/>
                  </a:cubicBezTo>
                  <a:cubicBezTo>
                    <a:pt x="4332" y="5403"/>
                    <a:pt x="4245" y="5435"/>
                    <a:pt x="4158" y="5468"/>
                  </a:cubicBezTo>
                  <a:cubicBezTo>
                    <a:pt x="4080" y="5500"/>
                    <a:pt x="3993" y="5543"/>
                    <a:pt x="3916" y="5576"/>
                  </a:cubicBezTo>
                  <a:cubicBezTo>
                    <a:pt x="3829" y="5619"/>
                    <a:pt x="3742" y="5651"/>
                    <a:pt x="3655" y="5694"/>
                  </a:cubicBezTo>
                  <a:cubicBezTo>
                    <a:pt x="3577" y="5738"/>
                    <a:pt x="3490" y="5770"/>
                    <a:pt x="3403" y="5813"/>
                  </a:cubicBezTo>
                  <a:cubicBezTo>
                    <a:pt x="3345" y="5846"/>
                    <a:pt x="3287" y="5878"/>
                    <a:pt x="3229" y="5911"/>
                  </a:cubicBezTo>
                  <a:cubicBezTo>
                    <a:pt x="3200" y="5921"/>
                    <a:pt x="3171" y="5943"/>
                    <a:pt x="3152" y="5954"/>
                  </a:cubicBezTo>
                  <a:cubicBezTo>
                    <a:pt x="3065" y="6008"/>
                    <a:pt x="2978" y="6051"/>
                    <a:pt x="2891" y="6105"/>
                  </a:cubicBezTo>
                  <a:cubicBezTo>
                    <a:pt x="2862" y="6127"/>
                    <a:pt x="2833" y="6137"/>
                    <a:pt x="2804" y="6159"/>
                  </a:cubicBezTo>
                  <a:cubicBezTo>
                    <a:pt x="2620" y="6278"/>
                    <a:pt x="2620" y="6278"/>
                    <a:pt x="2620" y="6278"/>
                  </a:cubicBezTo>
                  <a:cubicBezTo>
                    <a:pt x="2601" y="6289"/>
                    <a:pt x="2601" y="6289"/>
                    <a:pt x="2601" y="6289"/>
                  </a:cubicBezTo>
                  <a:cubicBezTo>
                    <a:pt x="2408" y="6429"/>
                    <a:pt x="2408" y="6429"/>
                    <a:pt x="2408" y="6429"/>
                  </a:cubicBezTo>
                  <a:cubicBezTo>
                    <a:pt x="2388" y="6440"/>
                    <a:pt x="2369" y="6451"/>
                    <a:pt x="2359" y="6462"/>
                  </a:cubicBezTo>
                  <a:cubicBezTo>
                    <a:pt x="2262" y="6537"/>
                    <a:pt x="2175" y="6602"/>
                    <a:pt x="2079" y="6678"/>
                  </a:cubicBezTo>
                  <a:cubicBezTo>
                    <a:pt x="2059" y="6699"/>
                    <a:pt x="2040" y="6710"/>
                    <a:pt x="2021" y="6732"/>
                  </a:cubicBezTo>
                  <a:cubicBezTo>
                    <a:pt x="1953" y="6786"/>
                    <a:pt x="1895" y="6851"/>
                    <a:pt x="1827" y="6905"/>
                  </a:cubicBezTo>
                  <a:cubicBezTo>
                    <a:pt x="1818" y="6905"/>
                    <a:pt x="1808" y="6915"/>
                    <a:pt x="1798" y="6926"/>
                  </a:cubicBezTo>
                  <a:cubicBezTo>
                    <a:pt x="1750" y="6980"/>
                    <a:pt x="1702" y="7024"/>
                    <a:pt x="1653" y="7078"/>
                  </a:cubicBezTo>
                  <a:cubicBezTo>
                    <a:pt x="1605" y="7132"/>
                    <a:pt x="1557" y="7175"/>
                    <a:pt x="1508" y="7229"/>
                  </a:cubicBezTo>
                  <a:cubicBezTo>
                    <a:pt x="1450" y="7304"/>
                    <a:pt x="1383" y="7380"/>
                    <a:pt x="1325" y="7456"/>
                  </a:cubicBezTo>
                  <a:cubicBezTo>
                    <a:pt x="1247" y="7564"/>
                    <a:pt x="1247" y="7564"/>
                    <a:pt x="1247" y="7564"/>
                  </a:cubicBezTo>
                  <a:cubicBezTo>
                    <a:pt x="1209" y="7618"/>
                    <a:pt x="1209" y="7618"/>
                    <a:pt x="1209" y="7618"/>
                  </a:cubicBezTo>
                  <a:cubicBezTo>
                    <a:pt x="1199" y="7629"/>
                    <a:pt x="1199" y="7629"/>
                    <a:pt x="1199" y="7629"/>
                  </a:cubicBezTo>
                  <a:cubicBezTo>
                    <a:pt x="1170" y="7672"/>
                    <a:pt x="1170" y="7672"/>
                    <a:pt x="1170" y="7672"/>
                  </a:cubicBezTo>
                  <a:cubicBezTo>
                    <a:pt x="1102" y="7780"/>
                    <a:pt x="1102" y="7780"/>
                    <a:pt x="1102" y="7780"/>
                  </a:cubicBezTo>
                  <a:cubicBezTo>
                    <a:pt x="1035" y="7888"/>
                    <a:pt x="1035" y="7888"/>
                    <a:pt x="1035" y="7888"/>
                  </a:cubicBezTo>
                  <a:cubicBezTo>
                    <a:pt x="1025" y="7910"/>
                    <a:pt x="1015" y="7931"/>
                    <a:pt x="1006" y="7942"/>
                  </a:cubicBezTo>
                  <a:cubicBezTo>
                    <a:pt x="977" y="8007"/>
                    <a:pt x="977" y="8007"/>
                    <a:pt x="977" y="8007"/>
                  </a:cubicBezTo>
                  <a:cubicBezTo>
                    <a:pt x="957" y="8039"/>
                    <a:pt x="938" y="8082"/>
                    <a:pt x="919" y="8115"/>
                  </a:cubicBezTo>
                  <a:cubicBezTo>
                    <a:pt x="880" y="8190"/>
                    <a:pt x="851" y="8255"/>
                    <a:pt x="822" y="8331"/>
                  </a:cubicBezTo>
                  <a:cubicBezTo>
                    <a:pt x="822" y="8342"/>
                    <a:pt x="812" y="8353"/>
                    <a:pt x="812" y="8363"/>
                  </a:cubicBezTo>
                  <a:cubicBezTo>
                    <a:pt x="793" y="8407"/>
                    <a:pt x="774" y="8439"/>
                    <a:pt x="764" y="8482"/>
                  </a:cubicBezTo>
                  <a:cubicBezTo>
                    <a:pt x="725" y="8612"/>
                    <a:pt x="725" y="8612"/>
                    <a:pt x="725" y="8612"/>
                  </a:cubicBezTo>
                  <a:cubicBezTo>
                    <a:pt x="706" y="8655"/>
                    <a:pt x="696" y="8698"/>
                    <a:pt x="686" y="8742"/>
                  </a:cubicBezTo>
                  <a:cubicBezTo>
                    <a:pt x="677" y="8785"/>
                    <a:pt x="667" y="8817"/>
                    <a:pt x="657" y="8871"/>
                  </a:cubicBezTo>
                  <a:cubicBezTo>
                    <a:pt x="628" y="9023"/>
                    <a:pt x="609" y="9185"/>
                    <a:pt x="609" y="9336"/>
                  </a:cubicBezTo>
                  <a:cubicBezTo>
                    <a:pt x="609" y="9541"/>
                    <a:pt x="628" y="9746"/>
                    <a:pt x="677" y="9941"/>
                  </a:cubicBezTo>
                  <a:cubicBezTo>
                    <a:pt x="677" y="9963"/>
                    <a:pt x="686" y="9995"/>
                    <a:pt x="696" y="10017"/>
                  </a:cubicBezTo>
                  <a:cubicBezTo>
                    <a:pt x="696" y="10038"/>
                    <a:pt x="706" y="10049"/>
                    <a:pt x="706" y="10071"/>
                  </a:cubicBezTo>
                  <a:cubicBezTo>
                    <a:pt x="744" y="10200"/>
                    <a:pt x="744" y="10200"/>
                    <a:pt x="744" y="10200"/>
                  </a:cubicBezTo>
                  <a:cubicBezTo>
                    <a:pt x="764" y="10265"/>
                    <a:pt x="764" y="10265"/>
                    <a:pt x="764" y="10265"/>
                  </a:cubicBezTo>
                  <a:cubicBezTo>
                    <a:pt x="774" y="10276"/>
                    <a:pt x="783" y="10298"/>
                    <a:pt x="793" y="10319"/>
                  </a:cubicBezTo>
                  <a:cubicBezTo>
                    <a:pt x="832" y="10427"/>
                    <a:pt x="832" y="10427"/>
                    <a:pt x="832" y="10427"/>
                  </a:cubicBezTo>
                  <a:cubicBezTo>
                    <a:pt x="841" y="10449"/>
                    <a:pt x="841" y="10449"/>
                    <a:pt x="841" y="10449"/>
                  </a:cubicBezTo>
                  <a:cubicBezTo>
                    <a:pt x="870" y="10503"/>
                    <a:pt x="870" y="10503"/>
                    <a:pt x="870" y="10503"/>
                  </a:cubicBezTo>
                  <a:cubicBezTo>
                    <a:pt x="880" y="10524"/>
                    <a:pt x="890" y="10546"/>
                    <a:pt x="899" y="10568"/>
                  </a:cubicBezTo>
                  <a:cubicBezTo>
                    <a:pt x="957" y="10676"/>
                    <a:pt x="957" y="10676"/>
                    <a:pt x="957" y="10676"/>
                  </a:cubicBezTo>
                  <a:cubicBezTo>
                    <a:pt x="967" y="10697"/>
                    <a:pt x="986" y="10730"/>
                    <a:pt x="996" y="10751"/>
                  </a:cubicBezTo>
                  <a:cubicBezTo>
                    <a:pt x="1006" y="10762"/>
                    <a:pt x="1015" y="10773"/>
                    <a:pt x="1025" y="10795"/>
                  </a:cubicBezTo>
                  <a:cubicBezTo>
                    <a:pt x="1093" y="10903"/>
                    <a:pt x="1093" y="10903"/>
                    <a:pt x="1093" y="10903"/>
                  </a:cubicBezTo>
                  <a:cubicBezTo>
                    <a:pt x="1122" y="10935"/>
                    <a:pt x="1141" y="10978"/>
                    <a:pt x="1170" y="11011"/>
                  </a:cubicBezTo>
                  <a:cubicBezTo>
                    <a:pt x="1228" y="11086"/>
                    <a:pt x="1286" y="11162"/>
                    <a:pt x="1354" y="11227"/>
                  </a:cubicBezTo>
                  <a:cubicBezTo>
                    <a:pt x="1373" y="11259"/>
                    <a:pt x="1392" y="11281"/>
                    <a:pt x="1412" y="11302"/>
                  </a:cubicBezTo>
                  <a:cubicBezTo>
                    <a:pt x="1470" y="11367"/>
                    <a:pt x="1528" y="11432"/>
                    <a:pt x="1586" y="11486"/>
                  </a:cubicBezTo>
                  <a:cubicBezTo>
                    <a:pt x="1653" y="11551"/>
                    <a:pt x="1711" y="11605"/>
                    <a:pt x="1779" y="11659"/>
                  </a:cubicBezTo>
                  <a:cubicBezTo>
                    <a:pt x="1789" y="11670"/>
                    <a:pt x="1798" y="11681"/>
                    <a:pt x="1818" y="11691"/>
                  </a:cubicBezTo>
                  <a:cubicBezTo>
                    <a:pt x="1866" y="11735"/>
                    <a:pt x="1924" y="11778"/>
                    <a:pt x="1972" y="11821"/>
                  </a:cubicBezTo>
                  <a:cubicBezTo>
                    <a:pt x="2040" y="11864"/>
                    <a:pt x="2108" y="11918"/>
                    <a:pt x="2175" y="11962"/>
                  </a:cubicBezTo>
                  <a:cubicBezTo>
                    <a:pt x="2233" y="12005"/>
                    <a:pt x="2301" y="12048"/>
                    <a:pt x="2369" y="12091"/>
                  </a:cubicBezTo>
                  <a:cubicBezTo>
                    <a:pt x="2437" y="12134"/>
                    <a:pt x="2504" y="12178"/>
                    <a:pt x="2572" y="12221"/>
                  </a:cubicBezTo>
                  <a:cubicBezTo>
                    <a:pt x="2591" y="12221"/>
                    <a:pt x="2611" y="12232"/>
                    <a:pt x="2620" y="12243"/>
                  </a:cubicBezTo>
                  <a:cubicBezTo>
                    <a:pt x="2678" y="12275"/>
                    <a:pt x="2727" y="12297"/>
                    <a:pt x="2775" y="12329"/>
                  </a:cubicBezTo>
                  <a:cubicBezTo>
                    <a:pt x="2843" y="12361"/>
                    <a:pt x="2910" y="12405"/>
                    <a:pt x="2978" y="12437"/>
                  </a:cubicBezTo>
                  <a:cubicBezTo>
                    <a:pt x="3055" y="12469"/>
                    <a:pt x="3123" y="12502"/>
                    <a:pt x="3191" y="12534"/>
                  </a:cubicBezTo>
                  <a:cubicBezTo>
                    <a:pt x="3258" y="12567"/>
                    <a:pt x="3326" y="12599"/>
                    <a:pt x="3394" y="12621"/>
                  </a:cubicBezTo>
                  <a:cubicBezTo>
                    <a:pt x="3432" y="12642"/>
                    <a:pt x="3461" y="12653"/>
                    <a:pt x="3490" y="12664"/>
                  </a:cubicBezTo>
                  <a:cubicBezTo>
                    <a:pt x="3529" y="12686"/>
                    <a:pt x="3568" y="12696"/>
                    <a:pt x="3606" y="12707"/>
                  </a:cubicBezTo>
                  <a:cubicBezTo>
                    <a:pt x="3674" y="12740"/>
                    <a:pt x="3742" y="12772"/>
                    <a:pt x="3819" y="12794"/>
                  </a:cubicBezTo>
                  <a:cubicBezTo>
                    <a:pt x="3887" y="12815"/>
                    <a:pt x="3955" y="12848"/>
                    <a:pt x="4032" y="12869"/>
                  </a:cubicBezTo>
                  <a:cubicBezTo>
                    <a:pt x="4100" y="12891"/>
                    <a:pt x="4167" y="12923"/>
                    <a:pt x="4235" y="12945"/>
                  </a:cubicBezTo>
                  <a:cubicBezTo>
                    <a:pt x="4283" y="12956"/>
                    <a:pt x="4332" y="12977"/>
                    <a:pt x="4380" y="12988"/>
                  </a:cubicBezTo>
                  <a:cubicBezTo>
                    <a:pt x="4409" y="12999"/>
                    <a:pt x="4428" y="13010"/>
                    <a:pt x="4448" y="13010"/>
                  </a:cubicBezTo>
                  <a:cubicBezTo>
                    <a:pt x="4525" y="13031"/>
                    <a:pt x="4593" y="13053"/>
                    <a:pt x="4670" y="13075"/>
                  </a:cubicBezTo>
                  <a:cubicBezTo>
                    <a:pt x="4738" y="13096"/>
                    <a:pt x="4805" y="13118"/>
                    <a:pt x="4883" y="13139"/>
                  </a:cubicBezTo>
                  <a:cubicBezTo>
                    <a:pt x="4950" y="13161"/>
                    <a:pt x="5028" y="13183"/>
                    <a:pt x="5095" y="13204"/>
                  </a:cubicBezTo>
                  <a:cubicBezTo>
                    <a:pt x="5163" y="13215"/>
                    <a:pt x="5240" y="13237"/>
                    <a:pt x="5308" y="13258"/>
                  </a:cubicBezTo>
                  <a:cubicBezTo>
                    <a:pt x="5385" y="13269"/>
                    <a:pt x="5453" y="13291"/>
                    <a:pt x="5531" y="13312"/>
                  </a:cubicBezTo>
                  <a:cubicBezTo>
                    <a:pt x="5598" y="13323"/>
                    <a:pt x="5676" y="13345"/>
                    <a:pt x="5743" y="13355"/>
                  </a:cubicBezTo>
                  <a:cubicBezTo>
                    <a:pt x="5821" y="13377"/>
                    <a:pt x="5888" y="13388"/>
                    <a:pt x="5966" y="13410"/>
                  </a:cubicBezTo>
                  <a:cubicBezTo>
                    <a:pt x="6033" y="13420"/>
                    <a:pt x="6111" y="13442"/>
                    <a:pt x="6178" y="13453"/>
                  </a:cubicBezTo>
                  <a:cubicBezTo>
                    <a:pt x="6188" y="13453"/>
                    <a:pt x="6198" y="13464"/>
                    <a:pt x="6207" y="13464"/>
                  </a:cubicBezTo>
                  <a:cubicBezTo>
                    <a:pt x="6265" y="13474"/>
                    <a:pt x="6333" y="13485"/>
                    <a:pt x="6401" y="13496"/>
                  </a:cubicBezTo>
                  <a:cubicBezTo>
                    <a:pt x="6468" y="13507"/>
                    <a:pt x="6546" y="13528"/>
                    <a:pt x="6613" y="13539"/>
                  </a:cubicBezTo>
                  <a:cubicBezTo>
                    <a:pt x="6691" y="13550"/>
                    <a:pt x="6758" y="13572"/>
                    <a:pt x="6836" y="13582"/>
                  </a:cubicBezTo>
                  <a:cubicBezTo>
                    <a:pt x="6903" y="13593"/>
                    <a:pt x="6981" y="13604"/>
                    <a:pt x="7058" y="13615"/>
                  </a:cubicBezTo>
                  <a:cubicBezTo>
                    <a:pt x="7126" y="13636"/>
                    <a:pt x="7203" y="13647"/>
                    <a:pt x="7271" y="13658"/>
                  </a:cubicBezTo>
                  <a:cubicBezTo>
                    <a:pt x="7348" y="13669"/>
                    <a:pt x="7416" y="13680"/>
                    <a:pt x="7493" y="13690"/>
                  </a:cubicBezTo>
                  <a:cubicBezTo>
                    <a:pt x="7571" y="13701"/>
                    <a:pt x="7638" y="13712"/>
                    <a:pt x="7716" y="13723"/>
                  </a:cubicBezTo>
                  <a:cubicBezTo>
                    <a:pt x="7783" y="13734"/>
                    <a:pt x="7861" y="13744"/>
                    <a:pt x="7938" y="13755"/>
                  </a:cubicBezTo>
                  <a:cubicBezTo>
                    <a:pt x="7967" y="13766"/>
                    <a:pt x="8006" y="13766"/>
                    <a:pt x="8035" y="13777"/>
                  </a:cubicBezTo>
                  <a:cubicBezTo>
                    <a:pt x="8073" y="13777"/>
                    <a:pt x="8112" y="13788"/>
                    <a:pt x="8151" y="13788"/>
                  </a:cubicBezTo>
                  <a:cubicBezTo>
                    <a:pt x="8228" y="13798"/>
                    <a:pt x="8305" y="13809"/>
                    <a:pt x="8373" y="13820"/>
                  </a:cubicBezTo>
                  <a:cubicBezTo>
                    <a:pt x="8450" y="13831"/>
                    <a:pt x="8528" y="13842"/>
                    <a:pt x="8596" y="13842"/>
                  </a:cubicBezTo>
                  <a:cubicBezTo>
                    <a:pt x="8673" y="13853"/>
                    <a:pt x="8750" y="13863"/>
                    <a:pt x="8818" y="13874"/>
                  </a:cubicBezTo>
                  <a:cubicBezTo>
                    <a:pt x="8895" y="13885"/>
                    <a:pt x="8973" y="13885"/>
                    <a:pt x="9040" y="13896"/>
                  </a:cubicBezTo>
                  <a:cubicBezTo>
                    <a:pt x="9118" y="13907"/>
                    <a:pt x="9195" y="13907"/>
                    <a:pt x="9263" y="13917"/>
                  </a:cubicBezTo>
                  <a:cubicBezTo>
                    <a:pt x="9340" y="13928"/>
                    <a:pt x="9417" y="13939"/>
                    <a:pt x="9485" y="13939"/>
                  </a:cubicBezTo>
                  <a:cubicBezTo>
                    <a:pt x="9562" y="13950"/>
                    <a:pt x="9640" y="13950"/>
                    <a:pt x="9707" y="13961"/>
                  </a:cubicBezTo>
                  <a:cubicBezTo>
                    <a:pt x="9765" y="13961"/>
                    <a:pt x="9814" y="13971"/>
                    <a:pt x="9862" y="13971"/>
                  </a:cubicBezTo>
                  <a:cubicBezTo>
                    <a:pt x="9891" y="13971"/>
                    <a:pt x="9910" y="13982"/>
                    <a:pt x="9930" y="13982"/>
                  </a:cubicBezTo>
                  <a:cubicBezTo>
                    <a:pt x="10007" y="13982"/>
                    <a:pt x="10085" y="13993"/>
                    <a:pt x="10162" y="13993"/>
                  </a:cubicBezTo>
                  <a:cubicBezTo>
                    <a:pt x="10230" y="14004"/>
                    <a:pt x="10307" y="14004"/>
                    <a:pt x="10384" y="14015"/>
                  </a:cubicBezTo>
                  <a:cubicBezTo>
                    <a:pt x="10462" y="14015"/>
                    <a:pt x="10529" y="14025"/>
                    <a:pt x="10607" y="14025"/>
                  </a:cubicBezTo>
                  <a:cubicBezTo>
                    <a:pt x="10684" y="14036"/>
                    <a:pt x="10752" y="14036"/>
                    <a:pt x="10829" y="14047"/>
                  </a:cubicBezTo>
                  <a:cubicBezTo>
                    <a:pt x="10906" y="14047"/>
                    <a:pt x="10984" y="14058"/>
                    <a:pt x="11051" y="14058"/>
                  </a:cubicBezTo>
                  <a:cubicBezTo>
                    <a:pt x="11129" y="14058"/>
                    <a:pt x="11206" y="14069"/>
                    <a:pt x="11283" y="14069"/>
                  </a:cubicBezTo>
                  <a:cubicBezTo>
                    <a:pt x="11351" y="14079"/>
                    <a:pt x="11428" y="14079"/>
                    <a:pt x="11506" y="14079"/>
                  </a:cubicBezTo>
                  <a:cubicBezTo>
                    <a:pt x="11583" y="14090"/>
                    <a:pt x="11651" y="14090"/>
                    <a:pt x="11728" y="14101"/>
                  </a:cubicBezTo>
                  <a:cubicBezTo>
                    <a:pt x="11806" y="14101"/>
                    <a:pt x="11883" y="14101"/>
                    <a:pt x="11951" y="14112"/>
                  </a:cubicBezTo>
                  <a:cubicBezTo>
                    <a:pt x="12028" y="14112"/>
                    <a:pt x="12105" y="14123"/>
                    <a:pt x="12183" y="14123"/>
                  </a:cubicBezTo>
                  <a:cubicBezTo>
                    <a:pt x="12250" y="14123"/>
                    <a:pt x="12328" y="14133"/>
                    <a:pt x="12405" y="14133"/>
                  </a:cubicBezTo>
                  <a:cubicBezTo>
                    <a:pt x="12482" y="14144"/>
                    <a:pt x="12550" y="14144"/>
                    <a:pt x="12627" y="14155"/>
                  </a:cubicBezTo>
                  <a:cubicBezTo>
                    <a:pt x="12705" y="14155"/>
                    <a:pt x="12782" y="14155"/>
                    <a:pt x="12850" y="14166"/>
                  </a:cubicBezTo>
                  <a:cubicBezTo>
                    <a:pt x="12927" y="14166"/>
                    <a:pt x="13004" y="14177"/>
                    <a:pt x="13082" y="14177"/>
                  </a:cubicBezTo>
                  <a:cubicBezTo>
                    <a:pt x="13150" y="14187"/>
                    <a:pt x="13227" y="14187"/>
                    <a:pt x="13304" y="14187"/>
                  </a:cubicBezTo>
                  <a:cubicBezTo>
                    <a:pt x="13353" y="14198"/>
                    <a:pt x="13401" y="14198"/>
                    <a:pt x="13449" y="14198"/>
                  </a:cubicBezTo>
                  <a:cubicBezTo>
                    <a:pt x="13478" y="14209"/>
                    <a:pt x="13498" y="14209"/>
                    <a:pt x="13527" y="14209"/>
                  </a:cubicBezTo>
                  <a:cubicBezTo>
                    <a:pt x="13604" y="14209"/>
                    <a:pt x="13672" y="14220"/>
                    <a:pt x="13749" y="14220"/>
                  </a:cubicBezTo>
                  <a:cubicBezTo>
                    <a:pt x="13826" y="14231"/>
                    <a:pt x="13894" y="14242"/>
                    <a:pt x="13971" y="14242"/>
                  </a:cubicBezTo>
                  <a:cubicBezTo>
                    <a:pt x="14049" y="14252"/>
                    <a:pt x="14126" y="14252"/>
                    <a:pt x="14194" y="14263"/>
                  </a:cubicBezTo>
                  <a:cubicBezTo>
                    <a:pt x="14271" y="14263"/>
                    <a:pt x="14348" y="14274"/>
                    <a:pt x="14416" y="14285"/>
                  </a:cubicBezTo>
                  <a:cubicBezTo>
                    <a:pt x="14493" y="14285"/>
                    <a:pt x="14571" y="14296"/>
                    <a:pt x="14638" y="14306"/>
                  </a:cubicBezTo>
                  <a:cubicBezTo>
                    <a:pt x="14716" y="14306"/>
                    <a:pt x="14793" y="14317"/>
                    <a:pt x="14871" y="14328"/>
                  </a:cubicBezTo>
                  <a:cubicBezTo>
                    <a:pt x="14938" y="14328"/>
                    <a:pt x="15016" y="14339"/>
                    <a:pt x="15093" y="14350"/>
                  </a:cubicBezTo>
                  <a:cubicBezTo>
                    <a:pt x="15122" y="14350"/>
                    <a:pt x="15161" y="14360"/>
                    <a:pt x="15199" y="14360"/>
                  </a:cubicBezTo>
                  <a:cubicBezTo>
                    <a:pt x="15238" y="14360"/>
                    <a:pt x="15277" y="14371"/>
                    <a:pt x="15306" y="14371"/>
                  </a:cubicBezTo>
                  <a:cubicBezTo>
                    <a:pt x="15383" y="14382"/>
                    <a:pt x="15460" y="14393"/>
                    <a:pt x="15528" y="14404"/>
                  </a:cubicBezTo>
                  <a:cubicBezTo>
                    <a:pt x="15605" y="14414"/>
                    <a:pt x="15683" y="14425"/>
                    <a:pt x="15750" y="14436"/>
                  </a:cubicBezTo>
                  <a:cubicBezTo>
                    <a:pt x="15828" y="14447"/>
                    <a:pt x="15895" y="14458"/>
                    <a:pt x="15973" y="14468"/>
                  </a:cubicBezTo>
                  <a:cubicBezTo>
                    <a:pt x="16002" y="14468"/>
                    <a:pt x="16031" y="14468"/>
                    <a:pt x="16050" y="14479"/>
                  </a:cubicBezTo>
                  <a:cubicBezTo>
                    <a:pt x="16098" y="14490"/>
                    <a:pt x="16147" y="14490"/>
                    <a:pt x="16195" y="14501"/>
                  </a:cubicBezTo>
                  <a:cubicBezTo>
                    <a:pt x="16263" y="14512"/>
                    <a:pt x="16340" y="14522"/>
                    <a:pt x="16408" y="14544"/>
                  </a:cubicBezTo>
                  <a:cubicBezTo>
                    <a:pt x="16485" y="14555"/>
                    <a:pt x="16563" y="14566"/>
                    <a:pt x="16630" y="14587"/>
                  </a:cubicBezTo>
                  <a:cubicBezTo>
                    <a:pt x="16708" y="14598"/>
                    <a:pt x="16775" y="14620"/>
                    <a:pt x="16843" y="14631"/>
                  </a:cubicBezTo>
                  <a:cubicBezTo>
                    <a:pt x="16862" y="14641"/>
                    <a:pt x="16882" y="14641"/>
                    <a:pt x="16891" y="14641"/>
                  </a:cubicBezTo>
                  <a:cubicBezTo>
                    <a:pt x="16949" y="14652"/>
                    <a:pt x="17007" y="14674"/>
                    <a:pt x="17065" y="14685"/>
                  </a:cubicBezTo>
                  <a:cubicBezTo>
                    <a:pt x="17133" y="14706"/>
                    <a:pt x="17210" y="14728"/>
                    <a:pt x="17278" y="14739"/>
                  </a:cubicBezTo>
                  <a:cubicBezTo>
                    <a:pt x="17355" y="14760"/>
                    <a:pt x="17423" y="14782"/>
                    <a:pt x="17491" y="14803"/>
                  </a:cubicBezTo>
                  <a:cubicBezTo>
                    <a:pt x="17568" y="14825"/>
                    <a:pt x="17636" y="14847"/>
                    <a:pt x="17703" y="14879"/>
                  </a:cubicBezTo>
                  <a:cubicBezTo>
                    <a:pt x="17781" y="14901"/>
                    <a:pt x="17849" y="14922"/>
                    <a:pt x="17916" y="14955"/>
                  </a:cubicBezTo>
                  <a:cubicBezTo>
                    <a:pt x="17984" y="14976"/>
                    <a:pt x="18061" y="15009"/>
                    <a:pt x="18129" y="15030"/>
                  </a:cubicBezTo>
                  <a:cubicBezTo>
                    <a:pt x="18197" y="15063"/>
                    <a:pt x="18264" y="15095"/>
                    <a:pt x="18332" y="15128"/>
                  </a:cubicBezTo>
                  <a:cubicBezTo>
                    <a:pt x="18390" y="15149"/>
                    <a:pt x="18438" y="15171"/>
                    <a:pt x="18487" y="15192"/>
                  </a:cubicBezTo>
                  <a:cubicBezTo>
                    <a:pt x="18506" y="15203"/>
                    <a:pt x="18525" y="15214"/>
                    <a:pt x="18545" y="15225"/>
                  </a:cubicBezTo>
                  <a:cubicBezTo>
                    <a:pt x="18583" y="15246"/>
                    <a:pt x="18632" y="15268"/>
                    <a:pt x="18670" y="15290"/>
                  </a:cubicBezTo>
                  <a:cubicBezTo>
                    <a:pt x="18748" y="15333"/>
                    <a:pt x="18748" y="15333"/>
                    <a:pt x="18748" y="15333"/>
                  </a:cubicBezTo>
                  <a:cubicBezTo>
                    <a:pt x="18757" y="15344"/>
                    <a:pt x="18757" y="15344"/>
                    <a:pt x="18757" y="15344"/>
                  </a:cubicBezTo>
                  <a:cubicBezTo>
                    <a:pt x="18854" y="15398"/>
                    <a:pt x="18854" y="15398"/>
                    <a:pt x="18854" y="15398"/>
                  </a:cubicBezTo>
                  <a:cubicBezTo>
                    <a:pt x="18893" y="15430"/>
                    <a:pt x="18893" y="15430"/>
                    <a:pt x="18893" y="15430"/>
                  </a:cubicBezTo>
                  <a:cubicBezTo>
                    <a:pt x="18922" y="15441"/>
                    <a:pt x="18922" y="15441"/>
                    <a:pt x="18922" y="15441"/>
                  </a:cubicBezTo>
                  <a:cubicBezTo>
                    <a:pt x="18941" y="15452"/>
                    <a:pt x="18941" y="15452"/>
                    <a:pt x="18941" y="15452"/>
                  </a:cubicBezTo>
                  <a:cubicBezTo>
                    <a:pt x="18951" y="15463"/>
                    <a:pt x="18951" y="15463"/>
                    <a:pt x="18951" y="15463"/>
                  </a:cubicBezTo>
                  <a:cubicBezTo>
                    <a:pt x="19028" y="15517"/>
                    <a:pt x="19028" y="15517"/>
                    <a:pt x="19028" y="15517"/>
                  </a:cubicBezTo>
                  <a:cubicBezTo>
                    <a:pt x="19067" y="15538"/>
                    <a:pt x="19105" y="15560"/>
                    <a:pt x="19144" y="15592"/>
                  </a:cubicBezTo>
                  <a:cubicBezTo>
                    <a:pt x="19163" y="15603"/>
                    <a:pt x="19183" y="15614"/>
                    <a:pt x="19202" y="15625"/>
                  </a:cubicBezTo>
                  <a:cubicBezTo>
                    <a:pt x="19250" y="15657"/>
                    <a:pt x="19250" y="15657"/>
                    <a:pt x="19250" y="15657"/>
                  </a:cubicBezTo>
                  <a:cubicBezTo>
                    <a:pt x="19289" y="15689"/>
                    <a:pt x="19289" y="15689"/>
                    <a:pt x="19289" y="15689"/>
                  </a:cubicBezTo>
                  <a:cubicBezTo>
                    <a:pt x="19347" y="15733"/>
                    <a:pt x="19347" y="15733"/>
                    <a:pt x="19347" y="15733"/>
                  </a:cubicBezTo>
                  <a:cubicBezTo>
                    <a:pt x="19376" y="15754"/>
                    <a:pt x="19376" y="15754"/>
                    <a:pt x="19376" y="15754"/>
                  </a:cubicBezTo>
                  <a:cubicBezTo>
                    <a:pt x="19434" y="15797"/>
                    <a:pt x="19483" y="15830"/>
                    <a:pt x="19541" y="15873"/>
                  </a:cubicBezTo>
                  <a:cubicBezTo>
                    <a:pt x="19541" y="15873"/>
                    <a:pt x="19541" y="15873"/>
                    <a:pt x="19541" y="15873"/>
                  </a:cubicBezTo>
                  <a:cubicBezTo>
                    <a:pt x="19599" y="15916"/>
                    <a:pt x="19657" y="15960"/>
                    <a:pt x="19705" y="16014"/>
                  </a:cubicBezTo>
                  <a:cubicBezTo>
                    <a:pt x="19715" y="16014"/>
                    <a:pt x="19724" y="16024"/>
                    <a:pt x="19734" y="16035"/>
                  </a:cubicBezTo>
                  <a:cubicBezTo>
                    <a:pt x="19782" y="16068"/>
                    <a:pt x="19821" y="16100"/>
                    <a:pt x="19869" y="16143"/>
                  </a:cubicBezTo>
                  <a:cubicBezTo>
                    <a:pt x="19889" y="16165"/>
                    <a:pt x="19908" y="16186"/>
                    <a:pt x="19927" y="16197"/>
                  </a:cubicBezTo>
                  <a:cubicBezTo>
                    <a:pt x="19956" y="16230"/>
                    <a:pt x="19985" y="16262"/>
                    <a:pt x="20024" y="16284"/>
                  </a:cubicBezTo>
                  <a:cubicBezTo>
                    <a:pt x="20043" y="16305"/>
                    <a:pt x="20072" y="16338"/>
                    <a:pt x="20092" y="16359"/>
                  </a:cubicBezTo>
                  <a:cubicBezTo>
                    <a:pt x="20121" y="16381"/>
                    <a:pt x="20121" y="16381"/>
                    <a:pt x="20121" y="16381"/>
                  </a:cubicBezTo>
                  <a:cubicBezTo>
                    <a:pt x="20169" y="16435"/>
                    <a:pt x="20169" y="16435"/>
                    <a:pt x="20169" y="16435"/>
                  </a:cubicBezTo>
                  <a:cubicBezTo>
                    <a:pt x="20208" y="16478"/>
                    <a:pt x="20256" y="16521"/>
                    <a:pt x="20295" y="16565"/>
                  </a:cubicBezTo>
                  <a:cubicBezTo>
                    <a:pt x="20333" y="16608"/>
                    <a:pt x="20372" y="16662"/>
                    <a:pt x="20411" y="16705"/>
                  </a:cubicBezTo>
                  <a:cubicBezTo>
                    <a:pt x="20459" y="16759"/>
                    <a:pt x="20459" y="16759"/>
                    <a:pt x="20459" y="16759"/>
                  </a:cubicBezTo>
                  <a:cubicBezTo>
                    <a:pt x="20478" y="16781"/>
                    <a:pt x="20478" y="16781"/>
                    <a:pt x="20478" y="16781"/>
                  </a:cubicBezTo>
                  <a:cubicBezTo>
                    <a:pt x="20498" y="16813"/>
                    <a:pt x="20517" y="16835"/>
                    <a:pt x="20536" y="16867"/>
                  </a:cubicBezTo>
                  <a:cubicBezTo>
                    <a:pt x="20575" y="16910"/>
                    <a:pt x="20604" y="16954"/>
                    <a:pt x="20643" y="16997"/>
                  </a:cubicBezTo>
                  <a:cubicBezTo>
                    <a:pt x="20643" y="17008"/>
                    <a:pt x="20652" y="17019"/>
                    <a:pt x="20662" y="17040"/>
                  </a:cubicBezTo>
                  <a:cubicBezTo>
                    <a:pt x="20701" y="17094"/>
                    <a:pt x="20739" y="17148"/>
                    <a:pt x="20778" y="17213"/>
                  </a:cubicBezTo>
                  <a:cubicBezTo>
                    <a:pt x="20807" y="17267"/>
                    <a:pt x="20807" y="17267"/>
                    <a:pt x="20807" y="17267"/>
                  </a:cubicBezTo>
                  <a:cubicBezTo>
                    <a:pt x="20836" y="17299"/>
                    <a:pt x="20836" y="17299"/>
                    <a:pt x="20836" y="17299"/>
                  </a:cubicBezTo>
                  <a:cubicBezTo>
                    <a:pt x="20846" y="17332"/>
                    <a:pt x="20865" y="17364"/>
                    <a:pt x="20885" y="17397"/>
                  </a:cubicBezTo>
                  <a:cubicBezTo>
                    <a:pt x="20914" y="17451"/>
                    <a:pt x="20943" y="17505"/>
                    <a:pt x="20972" y="17570"/>
                  </a:cubicBezTo>
                  <a:cubicBezTo>
                    <a:pt x="20981" y="17570"/>
                    <a:pt x="20981" y="17570"/>
                    <a:pt x="20981" y="17580"/>
                  </a:cubicBezTo>
                  <a:cubicBezTo>
                    <a:pt x="21010" y="17645"/>
                    <a:pt x="21039" y="17710"/>
                    <a:pt x="21068" y="17764"/>
                  </a:cubicBezTo>
                  <a:cubicBezTo>
                    <a:pt x="21088" y="17818"/>
                    <a:pt x="21107" y="17872"/>
                    <a:pt x="21126" y="17915"/>
                  </a:cubicBezTo>
                  <a:cubicBezTo>
                    <a:pt x="21136" y="17937"/>
                    <a:pt x="21136" y="17948"/>
                    <a:pt x="21146" y="17959"/>
                  </a:cubicBezTo>
                  <a:cubicBezTo>
                    <a:pt x="21165" y="18034"/>
                    <a:pt x="21194" y="18099"/>
                    <a:pt x="21213" y="18164"/>
                  </a:cubicBezTo>
                  <a:cubicBezTo>
                    <a:pt x="21233" y="18218"/>
                    <a:pt x="21252" y="18283"/>
                    <a:pt x="21262" y="18348"/>
                  </a:cubicBezTo>
                  <a:cubicBezTo>
                    <a:pt x="21271" y="18348"/>
                    <a:pt x="21271" y="18358"/>
                    <a:pt x="21271" y="18358"/>
                  </a:cubicBezTo>
                  <a:cubicBezTo>
                    <a:pt x="21291" y="18434"/>
                    <a:pt x="21300" y="18499"/>
                    <a:pt x="21320" y="18564"/>
                  </a:cubicBezTo>
                  <a:cubicBezTo>
                    <a:pt x="21320" y="18607"/>
                    <a:pt x="21329" y="18639"/>
                    <a:pt x="21339" y="18672"/>
                  </a:cubicBezTo>
                  <a:cubicBezTo>
                    <a:pt x="21349" y="18769"/>
                    <a:pt x="21349" y="18769"/>
                    <a:pt x="21349" y="18769"/>
                  </a:cubicBezTo>
                  <a:cubicBezTo>
                    <a:pt x="21368" y="18877"/>
                    <a:pt x="21368" y="18877"/>
                    <a:pt x="21368" y="18877"/>
                  </a:cubicBezTo>
                  <a:cubicBezTo>
                    <a:pt x="21378" y="18909"/>
                    <a:pt x="21378" y="18909"/>
                    <a:pt x="21378" y="18909"/>
                  </a:cubicBezTo>
                  <a:cubicBezTo>
                    <a:pt x="21378" y="18931"/>
                    <a:pt x="21378" y="18931"/>
                    <a:pt x="21378" y="18931"/>
                  </a:cubicBezTo>
                  <a:cubicBezTo>
                    <a:pt x="21378" y="18985"/>
                    <a:pt x="21378" y="18985"/>
                    <a:pt x="21378" y="18985"/>
                  </a:cubicBezTo>
                  <a:cubicBezTo>
                    <a:pt x="21387" y="19050"/>
                    <a:pt x="21387" y="19115"/>
                    <a:pt x="21397" y="19190"/>
                  </a:cubicBezTo>
                  <a:cubicBezTo>
                    <a:pt x="21407" y="19255"/>
                    <a:pt x="21397" y="19331"/>
                    <a:pt x="21407" y="19396"/>
                  </a:cubicBezTo>
                  <a:cubicBezTo>
                    <a:pt x="21407" y="19504"/>
                    <a:pt x="21407" y="19504"/>
                    <a:pt x="21407" y="19504"/>
                  </a:cubicBezTo>
                  <a:cubicBezTo>
                    <a:pt x="21407" y="19601"/>
                    <a:pt x="21407" y="19601"/>
                    <a:pt x="21407" y="19601"/>
                  </a:cubicBezTo>
                  <a:cubicBezTo>
                    <a:pt x="21397" y="19666"/>
                    <a:pt x="21397" y="19741"/>
                    <a:pt x="21397" y="19806"/>
                  </a:cubicBezTo>
                  <a:cubicBezTo>
                    <a:pt x="21387" y="19850"/>
                    <a:pt x="21387" y="19904"/>
                    <a:pt x="21378" y="19947"/>
                  </a:cubicBezTo>
                  <a:cubicBezTo>
                    <a:pt x="21378" y="20033"/>
                    <a:pt x="21368" y="20130"/>
                    <a:pt x="21349" y="20217"/>
                  </a:cubicBezTo>
                  <a:cubicBezTo>
                    <a:pt x="21339" y="20282"/>
                    <a:pt x="21339" y="20347"/>
                    <a:pt x="21320" y="20411"/>
                  </a:cubicBezTo>
                  <a:cubicBezTo>
                    <a:pt x="21310" y="20487"/>
                    <a:pt x="21300" y="20552"/>
                    <a:pt x="21281" y="20617"/>
                  </a:cubicBezTo>
                  <a:cubicBezTo>
                    <a:pt x="21271" y="20682"/>
                    <a:pt x="21252" y="20746"/>
                    <a:pt x="21242" y="20811"/>
                  </a:cubicBezTo>
                  <a:cubicBezTo>
                    <a:pt x="21223" y="20876"/>
                    <a:pt x="21213" y="20941"/>
                    <a:pt x="21194" y="21006"/>
                  </a:cubicBezTo>
                  <a:cubicBezTo>
                    <a:pt x="21175" y="21071"/>
                    <a:pt x="21155" y="21135"/>
                    <a:pt x="21136" y="21200"/>
                  </a:cubicBezTo>
                  <a:cubicBezTo>
                    <a:pt x="21117" y="21297"/>
                    <a:pt x="21117" y="21297"/>
                    <a:pt x="21117" y="21297"/>
                  </a:cubicBezTo>
                  <a:cubicBezTo>
                    <a:pt x="21088" y="21384"/>
                    <a:pt x="21088" y="21384"/>
                    <a:pt x="21088" y="21384"/>
                  </a:cubicBezTo>
                  <a:cubicBezTo>
                    <a:pt x="21078" y="21406"/>
                    <a:pt x="21078" y="21416"/>
                    <a:pt x="21068" y="21438"/>
                  </a:cubicBezTo>
                  <a:cubicBezTo>
                    <a:pt x="21049" y="21481"/>
                    <a:pt x="21039" y="21524"/>
                    <a:pt x="21020" y="21578"/>
                  </a:cubicBezTo>
                  <a:cubicBezTo>
                    <a:pt x="21020" y="21589"/>
                    <a:pt x="21020" y="21589"/>
                    <a:pt x="21010" y="21600"/>
                  </a:cubicBezTo>
                  <a:cubicBezTo>
                    <a:pt x="21242" y="21600"/>
                    <a:pt x="21242" y="21600"/>
                    <a:pt x="21242" y="21600"/>
                  </a:cubicBezTo>
                  <a:cubicBezTo>
                    <a:pt x="21252" y="21568"/>
                    <a:pt x="21262" y="21524"/>
                    <a:pt x="21271" y="21492"/>
                  </a:cubicBezTo>
                  <a:lnTo>
                    <a:pt x="21310" y="21395"/>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32" name="Freeform 8"/>
            <p:cNvSpPr/>
            <p:nvPr/>
          </p:nvSpPr>
          <p:spPr>
            <a:xfrm>
              <a:off x="801442" y="2880369"/>
              <a:ext cx="119447" cy="577234"/>
            </a:xfrm>
            <a:custGeom>
              <a:avLst/>
              <a:gdLst/>
              <a:ahLst/>
              <a:cxnLst>
                <a:cxn ang="0">
                  <a:pos x="wd2" y="hd2"/>
                </a:cxn>
                <a:cxn ang="5400000">
                  <a:pos x="wd2" y="hd2"/>
                </a:cxn>
                <a:cxn ang="10800000">
                  <a:pos x="wd2" y="hd2"/>
                </a:cxn>
                <a:cxn ang="16200000">
                  <a:pos x="wd2" y="hd2"/>
                </a:cxn>
              </a:cxnLst>
              <a:rect l="0" t="0" r="r" b="b"/>
              <a:pathLst>
                <a:path w="21378" h="21600" fill="norm" stroke="1" extrusionOk="0">
                  <a:moveTo>
                    <a:pt x="18725" y="19636"/>
                  </a:moveTo>
                  <a:cubicBezTo>
                    <a:pt x="17967" y="19290"/>
                    <a:pt x="16831" y="18828"/>
                    <a:pt x="16073" y="18481"/>
                  </a:cubicBezTo>
                  <a:cubicBezTo>
                    <a:pt x="15315" y="18019"/>
                    <a:pt x="14557" y="17673"/>
                    <a:pt x="13799" y="17211"/>
                  </a:cubicBezTo>
                  <a:cubicBezTo>
                    <a:pt x="13799" y="17095"/>
                    <a:pt x="13420" y="17095"/>
                    <a:pt x="13420" y="16980"/>
                  </a:cubicBezTo>
                  <a:cubicBezTo>
                    <a:pt x="13420" y="16980"/>
                    <a:pt x="13420" y="16980"/>
                    <a:pt x="13420" y="16864"/>
                  </a:cubicBezTo>
                  <a:cubicBezTo>
                    <a:pt x="12662" y="16518"/>
                    <a:pt x="11904" y="16171"/>
                    <a:pt x="11525" y="15709"/>
                  </a:cubicBezTo>
                  <a:cubicBezTo>
                    <a:pt x="10767" y="15247"/>
                    <a:pt x="10389" y="14901"/>
                    <a:pt x="10010" y="14439"/>
                  </a:cubicBezTo>
                  <a:cubicBezTo>
                    <a:pt x="9631" y="14207"/>
                    <a:pt x="9631" y="14092"/>
                    <a:pt x="9631" y="13976"/>
                  </a:cubicBezTo>
                  <a:cubicBezTo>
                    <a:pt x="9252" y="13630"/>
                    <a:pt x="8873" y="13399"/>
                    <a:pt x="8494" y="13052"/>
                  </a:cubicBezTo>
                  <a:cubicBezTo>
                    <a:pt x="8494" y="12821"/>
                    <a:pt x="8494" y="12706"/>
                    <a:pt x="8115" y="12475"/>
                  </a:cubicBezTo>
                  <a:cubicBezTo>
                    <a:pt x="8115" y="12244"/>
                    <a:pt x="7736" y="12013"/>
                    <a:pt x="7736" y="11782"/>
                  </a:cubicBezTo>
                  <a:cubicBezTo>
                    <a:pt x="7736" y="11782"/>
                    <a:pt x="7736" y="11666"/>
                    <a:pt x="7736" y="11666"/>
                  </a:cubicBezTo>
                  <a:cubicBezTo>
                    <a:pt x="6978" y="10742"/>
                    <a:pt x="6599" y="9818"/>
                    <a:pt x="6599" y="9010"/>
                  </a:cubicBezTo>
                  <a:cubicBezTo>
                    <a:pt x="6220" y="7970"/>
                    <a:pt x="6220" y="6930"/>
                    <a:pt x="6599" y="5891"/>
                  </a:cubicBezTo>
                  <a:cubicBezTo>
                    <a:pt x="7357" y="3927"/>
                    <a:pt x="9252" y="1964"/>
                    <a:pt x="12283" y="0"/>
                  </a:cubicBezTo>
                  <a:cubicBezTo>
                    <a:pt x="10010" y="0"/>
                    <a:pt x="10010" y="0"/>
                    <a:pt x="10010" y="0"/>
                  </a:cubicBezTo>
                  <a:cubicBezTo>
                    <a:pt x="9252" y="0"/>
                    <a:pt x="9252" y="0"/>
                    <a:pt x="9252" y="0"/>
                  </a:cubicBezTo>
                  <a:cubicBezTo>
                    <a:pt x="6599" y="0"/>
                    <a:pt x="6599" y="0"/>
                    <a:pt x="6599" y="0"/>
                  </a:cubicBezTo>
                  <a:cubicBezTo>
                    <a:pt x="5083" y="0"/>
                    <a:pt x="5083" y="0"/>
                    <a:pt x="5083" y="0"/>
                  </a:cubicBezTo>
                  <a:cubicBezTo>
                    <a:pt x="2810" y="1848"/>
                    <a:pt x="915" y="3696"/>
                    <a:pt x="536" y="5660"/>
                  </a:cubicBezTo>
                  <a:cubicBezTo>
                    <a:pt x="157" y="6584"/>
                    <a:pt x="-222" y="7508"/>
                    <a:pt x="157" y="8432"/>
                  </a:cubicBezTo>
                  <a:cubicBezTo>
                    <a:pt x="157" y="9241"/>
                    <a:pt x="536" y="10165"/>
                    <a:pt x="915" y="10973"/>
                  </a:cubicBezTo>
                  <a:cubicBezTo>
                    <a:pt x="915" y="11204"/>
                    <a:pt x="915" y="11320"/>
                    <a:pt x="915" y="11551"/>
                  </a:cubicBezTo>
                  <a:cubicBezTo>
                    <a:pt x="1294" y="11666"/>
                    <a:pt x="1294" y="11897"/>
                    <a:pt x="1294" y="12013"/>
                  </a:cubicBezTo>
                  <a:cubicBezTo>
                    <a:pt x="1673" y="12475"/>
                    <a:pt x="2052" y="13052"/>
                    <a:pt x="2431" y="13514"/>
                  </a:cubicBezTo>
                  <a:cubicBezTo>
                    <a:pt x="2431" y="13630"/>
                    <a:pt x="2810" y="13630"/>
                    <a:pt x="2810" y="13745"/>
                  </a:cubicBezTo>
                  <a:cubicBezTo>
                    <a:pt x="3189" y="14207"/>
                    <a:pt x="3567" y="14670"/>
                    <a:pt x="3946" y="15016"/>
                  </a:cubicBezTo>
                  <a:cubicBezTo>
                    <a:pt x="4325" y="15247"/>
                    <a:pt x="4325" y="15478"/>
                    <a:pt x="4704" y="15709"/>
                  </a:cubicBezTo>
                  <a:cubicBezTo>
                    <a:pt x="5083" y="15825"/>
                    <a:pt x="5083" y="16056"/>
                    <a:pt x="5462" y="16171"/>
                  </a:cubicBezTo>
                  <a:cubicBezTo>
                    <a:pt x="5841" y="16518"/>
                    <a:pt x="6220" y="16980"/>
                    <a:pt x="6978" y="17326"/>
                  </a:cubicBezTo>
                  <a:cubicBezTo>
                    <a:pt x="6978" y="17442"/>
                    <a:pt x="7357" y="17557"/>
                    <a:pt x="7736" y="17788"/>
                  </a:cubicBezTo>
                  <a:cubicBezTo>
                    <a:pt x="8115" y="18019"/>
                    <a:pt x="8494" y="18366"/>
                    <a:pt x="9252" y="18712"/>
                  </a:cubicBezTo>
                  <a:cubicBezTo>
                    <a:pt x="10010" y="19059"/>
                    <a:pt x="10389" y="19405"/>
                    <a:pt x="11146" y="19752"/>
                  </a:cubicBezTo>
                  <a:cubicBezTo>
                    <a:pt x="11525" y="19752"/>
                    <a:pt x="11525" y="19867"/>
                    <a:pt x="11525" y="19867"/>
                  </a:cubicBezTo>
                  <a:cubicBezTo>
                    <a:pt x="12662" y="20329"/>
                    <a:pt x="13420" y="20676"/>
                    <a:pt x="14178" y="21022"/>
                  </a:cubicBezTo>
                  <a:cubicBezTo>
                    <a:pt x="14557" y="21138"/>
                    <a:pt x="15315" y="21369"/>
                    <a:pt x="15694" y="21600"/>
                  </a:cubicBezTo>
                  <a:cubicBezTo>
                    <a:pt x="16452" y="21484"/>
                    <a:pt x="16831" y="21369"/>
                    <a:pt x="17589" y="21253"/>
                  </a:cubicBezTo>
                  <a:cubicBezTo>
                    <a:pt x="17967" y="21253"/>
                    <a:pt x="18346" y="21138"/>
                    <a:pt x="18725" y="21022"/>
                  </a:cubicBezTo>
                  <a:cubicBezTo>
                    <a:pt x="19483" y="20907"/>
                    <a:pt x="20620" y="20791"/>
                    <a:pt x="21378" y="20676"/>
                  </a:cubicBezTo>
                  <a:cubicBezTo>
                    <a:pt x="20620" y="20445"/>
                    <a:pt x="20241" y="20214"/>
                    <a:pt x="19483" y="19983"/>
                  </a:cubicBezTo>
                  <a:cubicBezTo>
                    <a:pt x="19483" y="19867"/>
                    <a:pt x="19104" y="19752"/>
                    <a:pt x="18725" y="1963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33" name="Freeform 9"/>
            <p:cNvSpPr/>
            <p:nvPr/>
          </p:nvSpPr>
          <p:spPr>
            <a:xfrm>
              <a:off x="924824" y="2349471"/>
              <a:ext cx="375177" cy="326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30" y="13449"/>
                  </a:moveTo>
                  <a:cubicBezTo>
                    <a:pt x="9292" y="13042"/>
                    <a:pt x="9654" y="12634"/>
                    <a:pt x="10016" y="12226"/>
                  </a:cubicBezTo>
                  <a:cubicBezTo>
                    <a:pt x="10136" y="12226"/>
                    <a:pt x="10136" y="12226"/>
                    <a:pt x="10257" y="12023"/>
                  </a:cubicBezTo>
                  <a:cubicBezTo>
                    <a:pt x="10619" y="11615"/>
                    <a:pt x="11102" y="11208"/>
                    <a:pt x="11464" y="10800"/>
                  </a:cubicBezTo>
                  <a:cubicBezTo>
                    <a:pt x="11946" y="10392"/>
                    <a:pt x="12308" y="9985"/>
                    <a:pt x="12791" y="9577"/>
                  </a:cubicBezTo>
                  <a:cubicBezTo>
                    <a:pt x="12912" y="9374"/>
                    <a:pt x="13032" y="9170"/>
                    <a:pt x="13274" y="9170"/>
                  </a:cubicBezTo>
                  <a:cubicBezTo>
                    <a:pt x="13515" y="8762"/>
                    <a:pt x="13756" y="8558"/>
                    <a:pt x="13998" y="8355"/>
                  </a:cubicBezTo>
                  <a:cubicBezTo>
                    <a:pt x="14480" y="7947"/>
                    <a:pt x="14842" y="7540"/>
                    <a:pt x="15325" y="7132"/>
                  </a:cubicBezTo>
                  <a:cubicBezTo>
                    <a:pt x="15687" y="6928"/>
                    <a:pt x="16049" y="6521"/>
                    <a:pt x="16291" y="6317"/>
                  </a:cubicBezTo>
                  <a:cubicBezTo>
                    <a:pt x="16411" y="6317"/>
                    <a:pt x="16411" y="6113"/>
                    <a:pt x="16532" y="6113"/>
                  </a:cubicBezTo>
                  <a:cubicBezTo>
                    <a:pt x="16894" y="5706"/>
                    <a:pt x="17377" y="5502"/>
                    <a:pt x="17739" y="5094"/>
                  </a:cubicBezTo>
                  <a:cubicBezTo>
                    <a:pt x="17980" y="4891"/>
                    <a:pt x="18221" y="4687"/>
                    <a:pt x="18463" y="4483"/>
                  </a:cubicBezTo>
                  <a:cubicBezTo>
                    <a:pt x="18704" y="4279"/>
                    <a:pt x="18825" y="4279"/>
                    <a:pt x="18945" y="4075"/>
                  </a:cubicBezTo>
                  <a:cubicBezTo>
                    <a:pt x="19187" y="4075"/>
                    <a:pt x="19307" y="3872"/>
                    <a:pt x="19428" y="3668"/>
                  </a:cubicBezTo>
                  <a:cubicBezTo>
                    <a:pt x="19669" y="3464"/>
                    <a:pt x="19911" y="3260"/>
                    <a:pt x="20273" y="3057"/>
                  </a:cubicBezTo>
                  <a:cubicBezTo>
                    <a:pt x="20635" y="2853"/>
                    <a:pt x="20997" y="2445"/>
                    <a:pt x="21479" y="2242"/>
                  </a:cubicBezTo>
                  <a:cubicBezTo>
                    <a:pt x="21479" y="2242"/>
                    <a:pt x="21600" y="2038"/>
                    <a:pt x="21600" y="2038"/>
                  </a:cubicBezTo>
                  <a:cubicBezTo>
                    <a:pt x="21600" y="2038"/>
                    <a:pt x="21479" y="1834"/>
                    <a:pt x="21479" y="1834"/>
                  </a:cubicBezTo>
                  <a:cubicBezTo>
                    <a:pt x="21238" y="1426"/>
                    <a:pt x="21359" y="1630"/>
                    <a:pt x="20876" y="1019"/>
                  </a:cubicBezTo>
                  <a:cubicBezTo>
                    <a:pt x="20755" y="1019"/>
                    <a:pt x="20635" y="815"/>
                    <a:pt x="20514" y="815"/>
                  </a:cubicBezTo>
                  <a:cubicBezTo>
                    <a:pt x="20393" y="611"/>
                    <a:pt x="20152" y="408"/>
                    <a:pt x="19911" y="204"/>
                  </a:cubicBezTo>
                  <a:cubicBezTo>
                    <a:pt x="19790" y="204"/>
                    <a:pt x="19669" y="204"/>
                    <a:pt x="19549" y="0"/>
                  </a:cubicBezTo>
                  <a:cubicBezTo>
                    <a:pt x="19549" y="0"/>
                    <a:pt x="19428" y="0"/>
                    <a:pt x="19428" y="0"/>
                  </a:cubicBezTo>
                  <a:cubicBezTo>
                    <a:pt x="19066" y="204"/>
                    <a:pt x="18704" y="408"/>
                    <a:pt x="18342" y="611"/>
                  </a:cubicBezTo>
                  <a:cubicBezTo>
                    <a:pt x="18101" y="815"/>
                    <a:pt x="17859" y="1019"/>
                    <a:pt x="17618" y="1223"/>
                  </a:cubicBezTo>
                  <a:cubicBezTo>
                    <a:pt x="17497" y="1426"/>
                    <a:pt x="17256" y="1630"/>
                    <a:pt x="17135" y="1630"/>
                  </a:cubicBezTo>
                  <a:cubicBezTo>
                    <a:pt x="17135" y="1630"/>
                    <a:pt x="17015" y="1834"/>
                    <a:pt x="17015" y="1834"/>
                  </a:cubicBezTo>
                  <a:cubicBezTo>
                    <a:pt x="16653" y="2038"/>
                    <a:pt x="16291" y="2445"/>
                    <a:pt x="15928" y="2649"/>
                  </a:cubicBezTo>
                  <a:cubicBezTo>
                    <a:pt x="15446" y="3057"/>
                    <a:pt x="15084" y="3464"/>
                    <a:pt x="14722" y="3668"/>
                  </a:cubicBezTo>
                  <a:cubicBezTo>
                    <a:pt x="14360" y="4075"/>
                    <a:pt x="14118" y="4279"/>
                    <a:pt x="13877" y="4483"/>
                  </a:cubicBezTo>
                  <a:cubicBezTo>
                    <a:pt x="13756" y="4687"/>
                    <a:pt x="13636" y="4687"/>
                    <a:pt x="13394" y="4891"/>
                  </a:cubicBezTo>
                  <a:cubicBezTo>
                    <a:pt x="13032" y="5298"/>
                    <a:pt x="12550" y="5706"/>
                    <a:pt x="12188" y="6113"/>
                  </a:cubicBezTo>
                  <a:cubicBezTo>
                    <a:pt x="11705" y="6521"/>
                    <a:pt x="11343" y="6928"/>
                    <a:pt x="10860" y="7336"/>
                  </a:cubicBezTo>
                  <a:cubicBezTo>
                    <a:pt x="10860" y="7336"/>
                    <a:pt x="10740" y="7336"/>
                    <a:pt x="10740" y="7540"/>
                  </a:cubicBezTo>
                  <a:cubicBezTo>
                    <a:pt x="10378" y="7947"/>
                    <a:pt x="10016" y="8151"/>
                    <a:pt x="9654" y="8558"/>
                  </a:cubicBezTo>
                  <a:cubicBezTo>
                    <a:pt x="9171" y="8966"/>
                    <a:pt x="8809" y="9577"/>
                    <a:pt x="8326" y="9985"/>
                  </a:cubicBezTo>
                  <a:cubicBezTo>
                    <a:pt x="8085" y="10392"/>
                    <a:pt x="7723" y="10596"/>
                    <a:pt x="7482" y="11004"/>
                  </a:cubicBezTo>
                  <a:cubicBezTo>
                    <a:pt x="7361" y="11208"/>
                    <a:pt x="7240" y="11208"/>
                    <a:pt x="7120" y="11411"/>
                  </a:cubicBezTo>
                  <a:cubicBezTo>
                    <a:pt x="6637" y="12023"/>
                    <a:pt x="6154" y="12430"/>
                    <a:pt x="5792" y="13042"/>
                  </a:cubicBezTo>
                  <a:cubicBezTo>
                    <a:pt x="5309" y="13653"/>
                    <a:pt x="4827" y="14060"/>
                    <a:pt x="4465" y="14672"/>
                  </a:cubicBezTo>
                  <a:cubicBezTo>
                    <a:pt x="4465" y="14672"/>
                    <a:pt x="4465" y="14672"/>
                    <a:pt x="4344" y="14672"/>
                  </a:cubicBezTo>
                  <a:cubicBezTo>
                    <a:pt x="4344" y="14875"/>
                    <a:pt x="4223" y="14875"/>
                    <a:pt x="4223" y="15079"/>
                  </a:cubicBezTo>
                  <a:cubicBezTo>
                    <a:pt x="3861" y="15487"/>
                    <a:pt x="3379" y="16098"/>
                    <a:pt x="3017" y="16709"/>
                  </a:cubicBezTo>
                  <a:cubicBezTo>
                    <a:pt x="2655" y="17321"/>
                    <a:pt x="2172" y="17932"/>
                    <a:pt x="1689" y="18747"/>
                  </a:cubicBezTo>
                  <a:cubicBezTo>
                    <a:pt x="1327" y="19155"/>
                    <a:pt x="1086" y="19766"/>
                    <a:pt x="724" y="20174"/>
                  </a:cubicBezTo>
                  <a:cubicBezTo>
                    <a:pt x="603" y="20581"/>
                    <a:pt x="362" y="20785"/>
                    <a:pt x="241" y="20989"/>
                  </a:cubicBezTo>
                  <a:cubicBezTo>
                    <a:pt x="241" y="21192"/>
                    <a:pt x="121" y="21396"/>
                    <a:pt x="0" y="21396"/>
                  </a:cubicBezTo>
                  <a:cubicBezTo>
                    <a:pt x="121" y="21396"/>
                    <a:pt x="121" y="21396"/>
                    <a:pt x="241" y="21396"/>
                  </a:cubicBezTo>
                  <a:cubicBezTo>
                    <a:pt x="362" y="21600"/>
                    <a:pt x="483" y="21600"/>
                    <a:pt x="603" y="21600"/>
                  </a:cubicBezTo>
                  <a:cubicBezTo>
                    <a:pt x="724" y="21600"/>
                    <a:pt x="845" y="21600"/>
                    <a:pt x="965" y="21600"/>
                  </a:cubicBezTo>
                  <a:cubicBezTo>
                    <a:pt x="1086" y="21600"/>
                    <a:pt x="1207" y="21396"/>
                    <a:pt x="1327" y="21396"/>
                  </a:cubicBezTo>
                  <a:cubicBezTo>
                    <a:pt x="1689" y="21396"/>
                    <a:pt x="2051" y="21192"/>
                    <a:pt x="2413" y="20989"/>
                  </a:cubicBezTo>
                  <a:cubicBezTo>
                    <a:pt x="2534" y="20989"/>
                    <a:pt x="2534" y="20989"/>
                    <a:pt x="2655" y="20989"/>
                  </a:cubicBezTo>
                  <a:cubicBezTo>
                    <a:pt x="2896" y="20785"/>
                    <a:pt x="3137" y="20785"/>
                    <a:pt x="3379" y="20785"/>
                  </a:cubicBezTo>
                  <a:cubicBezTo>
                    <a:pt x="3379" y="20785"/>
                    <a:pt x="3379" y="20785"/>
                    <a:pt x="3379" y="20785"/>
                  </a:cubicBezTo>
                  <a:cubicBezTo>
                    <a:pt x="3499" y="20581"/>
                    <a:pt x="3499" y="20581"/>
                    <a:pt x="3620" y="20377"/>
                  </a:cubicBezTo>
                  <a:cubicBezTo>
                    <a:pt x="4103" y="19766"/>
                    <a:pt x="4585" y="19155"/>
                    <a:pt x="4947" y="18340"/>
                  </a:cubicBezTo>
                  <a:cubicBezTo>
                    <a:pt x="5189" y="18136"/>
                    <a:pt x="5430" y="17728"/>
                    <a:pt x="5672" y="17525"/>
                  </a:cubicBezTo>
                  <a:cubicBezTo>
                    <a:pt x="5913" y="17117"/>
                    <a:pt x="6154" y="16913"/>
                    <a:pt x="6396" y="16709"/>
                  </a:cubicBezTo>
                  <a:cubicBezTo>
                    <a:pt x="6516" y="16506"/>
                    <a:pt x="6637" y="16302"/>
                    <a:pt x="6758" y="16098"/>
                  </a:cubicBezTo>
                  <a:cubicBezTo>
                    <a:pt x="7120" y="15691"/>
                    <a:pt x="7361" y="15283"/>
                    <a:pt x="7602" y="15079"/>
                  </a:cubicBezTo>
                  <a:cubicBezTo>
                    <a:pt x="8085" y="14468"/>
                    <a:pt x="8568" y="14060"/>
                    <a:pt x="8930" y="13449"/>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34" name="Freeform 10"/>
            <p:cNvSpPr/>
            <p:nvPr/>
          </p:nvSpPr>
          <p:spPr>
            <a:xfrm>
              <a:off x="362058" y="341706"/>
              <a:ext cx="212514" cy="46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20" y="2880"/>
                  </a:moveTo>
                  <a:cubicBezTo>
                    <a:pt x="18820" y="2880"/>
                    <a:pt x="18606" y="2880"/>
                    <a:pt x="18392" y="2880"/>
                  </a:cubicBezTo>
                  <a:cubicBezTo>
                    <a:pt x="17750" y="2880"/>
                    <a:pt x="17109" y="2880"/>
                    <a:pt x="16467" y="1440"/>
                  </a:cubicBezTo>
                  <a:cubicBezTo>
                    <a:pt x="15826" y="1440"/>
                    <a:pt x="15184" y="1440"/>
                    <a:pt x="14543" y="1440"/>
                  </a:cubicBezTo>
                  <a:cubicBezTo>
                    <a:pt x="14543" y="1440"/>
                    <a:pt x="14329" y="1440"/>
                    <a:pt x="14115" y="1440"/>
                  </a:cubicBezTo>
                  <a:cubicBezTo>
                    <a:pt x="13687" y="1440"/>
                    <a:pt x="13259" y="1440"/>
                    <a:pt x="12618" y="1440"/>
                  </a:cubicBezTo>
                  <a:cubicBezTo>
                    <a:pt x="11976" y="1440"/>
                    <a:pt x="11335" y="1440"/>
                    <a:pt x="10693" y="1440"/>
                  </a:cubicBezTo>
                  <a:cubicBezTo>
                    <a:pt x="10265" y="1440"/>
                    <a:pt x="9838" y="1440"/>
                    <a:pt x="9196" y="1440"/>
                  </a:cubicBezTo>
                  <a:cubicBezTo>
                    <a:pt x="9196" y="1440"/>
                    <a:pt x="8982" y="1440"/>
                    <a:pt x="8768" y="1440"/>
                  </a:cubicBezTo>
                  <a:cubicBezTo>
                    <a:pt x="8127" y="0"/>
                    <a:pt x="7485" y="0"/>
                    <a:pt x="6844" y="0"/>
                  </a:cubicBezTo>
                  <a:cubicBezTo>
                    <a:pt x="6844" y="0"/>
                    <a:pt x="6630" y="0"/>
                    <a:pt x="6630" y="0"/>
                  </a:cubicBezTo>
                  <a:cubicBezTo>
                    <a:pt x="5988" y="0"/>
                    <a:pt x="5560" y="0"/>
                    <a:pt x="4919" y="0"/>
                  </a:cubicBezTo>
                  <a:cubicBezTo>
                    <a:pt x="4919" y="0"/>
                    <a:pt x="4705" y="0"/>
                    <a:pt x="4491" y="0"/>
                  </a:cubicBezTo>
                  <a:cubicBezTo>
                    <a:pt x="4063" y="0"/>
                    <a:pt x="3636" y="0"/>
                    <a:pt x="2994" y="0"/>
                  </a:cubicBezTo>
                  <a:cubicBezTo>
                    <a:pt x="2352" y="0"/>
                    <a:pt x="1711" y="0"/>
                    <a:pt x="1069" y="0"/>
                  </a:cubicBezTo>
                  <a:cubicBezTo>
                    <a:pt x="1069" y="0"/>
                    <a:pt x="855" y="0"/>
                    <a:pt x="642" y="0"/>
                  </a:cubicBezTo>
                  <a:cubicBezTo>
                    <a:pt x="428" y="5760"/>
                    <a:pt x="214" y="11520"/>
                    <a:pt x="0" y="17280"/>
                  </a:cubicBezTo>
                  <a:cubicBezTo>
                    <a:pt x="214" y="17280"/>
                    <a:pt x="428" y="17280"/>
                    <a:pt x="642" y="17280"/>
                  </a:cubicBezTo>
                  <a:cubicBezTo>
                    <a:pt x="1283" y="17280"/>
                    <a:pt x="1925" y="17280"/>
                    <a:pt x="2566" y="17280"/>
                  </a:cubicBezTo>
                  <a:cubicBezTo>
                    <a:pt x="2994" y="17280"/>
                    <a:pt x="3422" y="17280"/>
                    <a:pt x="3850" y="17280"/>
                  </a:cubicBezTo>
                  <a:cubicBezTo>
                    <a:pt x="4063" y="17280"/>
                    <a:pt x="4277" y="17280"/>
                    <a:pt x="4491" y="17280"/>
                  </a:cubicBezTo>
                  <a:cubicBezTo>
                    <a:pt x="5133" y="17280"/>
                    <a:pt x="5560" y="17280"/>
                    <a:pt x="6416" y="17280"/>
                  </a:cubicBezTo>
                  <a:cubicBezTo>
                    <a:pt x="6416" y="17280"/>
                    <a:pt x="6416" y="17280"/>
                    <a:pt x="6630" y="18720"/>
                  </a:cubicBezTo>
                  <a:cubicBezTo>
                    <a:pt x="7057" y="18720"/>
                    <a:pt x="7699" y="18720"/>
                    <a:pt x="8127" y="18720"/>
                  </a:cubicBezTo>
                  <a:cubicBezTo>
                    <a:pt x="8341" y="18720"/>
                    <a:pt x="8554" y="18720"/>
                    <a:pt x="8768" y="18720"/>
                  </a:cubicBezTo>
                  <a:cubicBezTo>
                    <a:pt x="9196" y="18720"/>
                    <a:pt x="9624" y="18720"/>
                    <a:pt x="10051" y="18720"/>
                  </a:cubicBezTo>
                  <a:cubicBezTo>
                    <a:pt x="10693" y="18720"/>
                    <a:pt x="11335" y="18720"/>
                    <a:pt x="11976" y="18720"/>
                  </a:cubicBezTo>
                  <a:cubicBezTo>
                    <a:pt x="12618" y="18720"/>
                    <a:pt x="13046" y="18720"/>
                    <a:pt x="13473" y="18720"/>
                  </a:cubicBezTo>
                  <a:cubicBezTo>
                    <a:pt x="13687" y="18720"/>
                    <a:pt x="13901" y="18720"/>
                    <a:pt x="13901" y="20160"/>
                  </a:cubicBezTo>
                  <a:cubicBezTo>
                    <a:pt x="14543" y="20160"/>
                    <a:pt x="15184" y="20160"/>
                    <a:pt x="15826" y="20160"/>
                  </a:cubicBezTo>
                  <a:cubicBezTo>
                    <a:pt x="16467" y="20160"/>
                    <a:pt x="17109" y="20160"/>
                    <a:pt x="17750" y="20160"/>
                  </a:cubicBezTo>
                  <a:cubicBezTo>
                    <a:pt x="17964" y="20160"/>
                    <a:pt x="18178" y="20160"/>
                    <a:pt x="18392" y="20160"/>
                  </a:cubicBezTo>
                  <a:cubicBezTo>
                    <a:pt x="18820" y="20160"/>
                    <a:pt x="19248" y="20160"/>
                    <a:pt x="19675" y="20160"/>
                  </a:cubicBezTo>
                  <a:cubicBezTo>
                    <a:pt x="20317" y="20160"/>
                    <a:pt x="20958" y="21600"/>
                    <a:pt x="21386" y="21600"/>
                  </a:cubicBezTo>
                  <a:cubicBezTo>
                    <a:pt x="21386" y="14400"/>
                    <a:pt x="21600" y="8640"/>
                    <a:pt x="21600" y="2880"/>
                  </a:cubicBezTo>
                  <a:cubicBezTo>
                    <a:pt x="21172" y="2880"/>
                    <a:pt x="20745" y="2880"/>
                    <a:pt x="20317" y="2880"/>
                  </a:cubicBezTo>
                  <a:cubicBezTo>
                    <a:pt x="19889" y="2880"/>
                    <a:pt x="19461" y="2880"/>
                    <a:pt x="18820" y="28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35" name="Freeform 11"/>
            <p:cNvSpPr/>
            <p:nvPr/>
          </p:nvSpPr>
          <p:spPr>
            <a:xfrm>
              <a:off x="669021" y="355219"/>
              <a:ext cx="232191" cy="61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4" y="6480"/>
                  </a:moveTo>
                  <a:cubicBezTo>
                    <a:pt x="19459" y="6480"/>
                    <a:pt x="19459" y="6480"/>
                    <a:pt x="19265" y="6480"/>
                  </a:cubicBezTo>
                  <a:cubicBezTo>
                    <a:pt x="18876" y="6480"/>
                    <a:pt x="18292" y="6480"/>
                    <a:pt x="17903" y="6480"/>
                  </a:cubicBezTo>
                  <a:cubicBezTo>
                    <a:pt x="17319" y="6480"/>
                    <a:pt x="16735" y="5400"/>
                    <a:pt x="16151" y="5400"/>
                  </a:cubicBezTo>
                  <a:cubicBezTo>
                    <a:pt x="15762" y="5400"/>
                    <a:pt x="15373" y="5400"/>
                    <a:pt x="14984" y="5400"/>
                  </a:cubicBezTo>
                  <a:cubicBezTo>
                    <a:pt x="14789" y="5400"/>
                    <a:pt x="14595" y="5400"/>
                    <a:pt x="14400" y="5400"/>
                  </a:cubicBezTo>
                  <a:cubicBezTo>
                    <a:pt x="13816" y="5400"/>
                    <a:pt x="13232" y="4320"/>
                    <a:pt x="12649" y="4320"/>
                  </a:cubicBezTo>
                  <a:cubicBezTo>
                    <a:pt x="12065" y="4320"/>
                    <a:pt x="11481" y="4320"/>
                    <a:pt x="10897" y="4320"/>
                  </a:cubicBezTo>
                  <a:cubicBezTo>
                    <a:pt x="10897" y="4320"/>
                    <a:pt x="10703" y="4320"/>
                    <a:pt x="10508" y="3240"/>
                  </a:cubicBezTo>
                  <a:cubicBezTo>
                    <a:pt x="10119" y="3240"/>
                    <a:pt x="9730" y="3240"/>
                    <a:pt x="9146" y="3240"/>
                  </a:cubicBezTo>
                  <a:cubicBezTo>
                    <a:pt x="8562" y="3240"/>
                    <a:pt x="8173" y="3240"/>
                    <a:pt x="7589" y="2160"/>
                  </a:cubicBezTo>
                  <a:cubicBezTo>
                    <a:pt x="7005" y="2160"/>
                    <a:pt x="6616" y="2160"/>
                    <a:pt x="6227" y="2160"/>
                  </a:cubicBezTo>
                  <a:cubicBezTo>
                    <a:pt x="6032" y="2160"/>
                    <a:pt x="5838" y="2160"/>
                    <a:pt x="5838" y="2160"/>
                  </a:cubicBezTo>
                  <a:cubicBezTo>
                    <a:pt x="5254" y="2160"/>
                    <a:pt x="4670" y="1080"/>
                    <a:pt x="4086" y="1080"/>
                  </a:cubicBezTo>
                  <a:cubicBezTo>
                    <a:pt x="3503" y="1080"/>
                    <a:pt x="2919" y="1080"/>
                    <a:pt x="2335" y="1080"/>
                  </a:cubicBezTo>
                  <a:cubicBezTo>
                    <a:pt x="2141" y="1080"/>
                    <a:pt x="1946" y="1080"/>
                    <a:pt x="1946" y="0"/>
                  </a:cubicBezTo>
                  <a:cubicBezTo>
                    <a:pt x="1557" y="0"/>
                    <a:pt x="973" y="0"/>
                    <a:pt x="584" y="0"/>
                  </a:cubicBezTo>
                  <a:cubicBezTo>
                    <a:pt x="584" y="0"/>
                    <a:pt x="584" y="0"/>
                    <a:pt x="584" y="0"/>
                  </a:cubicBezTo>
                  <a:cubicBezTo>
                    <a:pt x="389" y="0"/>
                    <a:pt x="389" y="0"/>
                    <a:pt x="195" y="0"/>
                  </a:cubicBezTo>
                  <a:cubicBezTo>
                    <a:pt x="195" y="4320"/>
                    <a:pt x="0" y="8640"/>
                    <a:pt x="0" y="14040"/>
                  </a:cubicBezTo>
                  <a:cubicBezTo>
                    <a:pt x="0" y="14040"/>
                    <a:pt x="0" y="14040"/>
                    <a:pt x="0" y="14040"/>
                  </a:cubicBezTo>
                  <a:cubicBezTo>
                    <a:pt x="195" y="14040"/>
                    <a:pt x="389" y="14040"/>
                    <a:pt x="389" y="14040"/>
                  </a:cubicBezTo>
                  <a:cubicBezTo>
                    <a:pt x="778" y="14040"/>
                    <a:pt x="973" y="14040"/>
                    <a:pt x="1362" y="14040"/>
                  </a:cubicBezTo>
                  <a:cubicBezTo>
                    <a:pt x="1362" y="14040"/>
                    <a:pt x="1557" y="14040"/>
                    <a:pt x="1751" y="14040"/>
                  </a:cubicBezTo>
                  <a:cubicBezTo>
                    <a:pt x="2335" y="14040"/>
                    <a:pt x="2919" y="15120"/>
                    <a:pt x="3503" y="15120"/>
                  </a:cubicBezTo>
                  <a:cubicBezTo>
                    <a:pt x="4086" y="15120"/>
                    <a:pt x="4670" y="15120"/>
                    <a:pt x="5254" y="15120"/>
                  </a:cubicBezTo>
                  <a:cubicBezTo>
                    <a:pt x="5254" y="16200"/>
                    <a:pt x="5449" y="16200"/>
                    <a:pt x="5643" y="16200"/>
                  </a:cubicBezTo>
                  <a:cubicBezTo>
                    <a:pt x="6032" y="16200"/>
                    <a:pt x="6422" y="16200"/>
                    <a:pt x="7005" y="16200"/>
                  </a:cubicBezTo>
                  <a:cubicBezTo>
                    <a:pt x="7589" y="16200"/>
                    <a:pt x="8173" y="17280"/>
                    <a:pt x="8562" y="17280"/>
                  </a:cubicBezTo>
                  <a:cubicBezTo>
                    <a:pt x="9146" y="17280"/>
                    <a:pt x="9535" y="17280"/>
                    <a:pt x="9924" y="17280"/>
                  </a:cubicBezTo>
                  <a:cubicBezTo>
                    <a:pt x="10119" y="17280"/>
                    <a:pt x="10314" y="17280"/>
                    <a:pt x="10314" y="17280"/>
                  </a:cubicBezTo>
                  <a:cubicBezTo>
                    <a:pt x="10897" y="18360"/>
                    <a:pt x="11481" y="18360"/>
                    <a:pt x="12065" y="18360"/>
                  </a:cubicBezTo>
                  <a:cubicBezTo>
                    <a:pt x="12649" y="18360"/>
                    <a:pt x="13232" y="18360"/>
                    <a:pt x="13816" y="18360"/>
                  </a:cubicBezTo>
                  <a:cubicBezTo>
                    <a:pt x="14011" y="19440"/>
                    <a:pt x="14205" y="19440"/>
                    <a:pt x="14400" y="19440"/>
                  </a:cubicBezTo>
                  <a:cubicBezTo>
                    <a:pt x="14789" y="19440"/>
                    <a:pt x="15178" y="19440"/>
                    <a:pt x="15568" y="19440"/>
                  </a:cubicBezTo>
                  <a:cubicBezTo>
                    <a:pt x="16151" y="19440"/>
                    <a:pt x="16735" y="19440"/>
                    <a:pt x="17319" y="20520"/>
                  </a:cubicBezTo>
                  <a:cubicBezTo>
                    <a:pt x="17708" y="20520"/>
                    <a:pt x="18292" y="20520"/>
                    <a:pt x="18681" y="20520"/>
                  </a:cubicBezTo>
                  <a:cubicBezTo>
                    <a:pt x="18876" y="20520"/>
                    <a:pt x="18876" y="20520"/>
                    <a:pt x="19070" y="20520"/>
                  </a:cubicBezTo>
                  <a:cubicBezTo>
                    <a:pt x="19654" y="20520"/>
                    <a:pt x="20238" y="21600"/>
                    <a:pt x="20822" y="21600"/>
                  </a:cubicBezTo>
                  <a:cubicBezTo>
                    <a:pt x="21016" y="21600"/>
                    <a:pt x="21211" y="21600"/>
                    <a:pt x="21600" y="21600"/>
                  </a:cubicBezTo>
                  <a:cubicBezTo>
                    <a:pt x="21600" y="17280"/>
                    <a:pt x="21600" y="11880"/>
                    <a:pt x="21600" y="7560"/>
                  </a:cubicBezTo>
                  <a:cubicBezTo>
                    <a:pt x="21405" y="7560"/>
                    <a:pt x="21405" y="7560"/>
                    <a:pt x="21405" y="7560"/>
                  </a:cubicBezTo>
                  <a:cubicBezTo>
                    <a:pt x="20822" y="7560"/>
                    <a:pt x="20238" y="6480"/>
                    <a:pt x="19654" y="64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36" name="Freeform 12"/>
            <p:cNvSpPr/>
            <p:nvPr/>
          </p:nvSpPr>
          <p:spPr>
            <a:xfrm>
              <a:off x="1509890" y="2040584"/>
              <a:ext cx="371242" cy="216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0" y="21600"/>
                  </a:moveTo>
                  <a:cubicBezTo>
                    <a:pt x="732" y="21600"/>
                    <a:pt x="732" y="21600"/>
                    <a:pt x="854" y="21291"/>
                  </a:cubicBezTo>
                  <a:cubicBezTo>
                    <a:pt x="854" y="21291"/>
                    <a:pt x="976" y="21291"/>
                    <a:pt x="976" y="21291"/>
                  </a:cubicBezTo>
                  <a:cubicBezTo>
                    <a:pt x="1342" y="20983"/>
                    <a:pt x="1831" y="20674"/>
                    <a:pt x="2197" y="20366"/>
                  </a:cubicBezTo>
                  <a:cubicBezTo>
                    <a:pt x="2563" y="20057"/>
                    <a:pt x="2929" y="19749"/>
                    <a:pt x="3417" y="19440"/>
                  </a:cubicBezTo>
                  <a:cubicBezTo>
                    <a:pt x="3539" y="19131"/>
                    <a:pt x="3661" y="19131"/>
                    <a:pt x="3783" y="18823"/>
                  </a:cubicBezTo>
                  <a:cubicBezTo>
                    <a:pt x="4027" y="18823"/>
                    <a:pt x="4271" y="18514"/>
                    <a:pt x="4515" y="18206"/>
                  </a:cubicBezTo>
                  <a:cubicBezTo>
                    <a:pt x="5003" y="17897"/>
                    <a:pt x="5369" y="17589"/>
                    <a:pt x="5736" y="17280"/>
                  </a:cubicBezTo>
                  <a:cubicBezTo>
                    <a:pt x="6102" y="16971"/>
                    <a:pt x="6468" y="16663"/>
                    <a:pt x="6834" y="16354"/>
                  </a:cubicBezTo>
                  <a:cubicBezTo>
                    <a:pt x="6834" y="16354"/>
                    <a:pt x="6956" y="16354"/>
                    <a:pt x="6956" y="16354"/>
                  </a:cubicBezTo>
                  <a:cubicBezTo>
                    <a:pt x="7322" y="16046"/>
                    <a:pt x="7688" y="15737"/>
                    <a:pt x="8176" y="15429"/>
                  </a:cubicBezTo>
                  <a:cubicBezTo>
                    <a:pt x="8542" y="15120"/>
                    <a:pt x="8908" y="14811"/>
                    <a:pt x="9275" y="14503"/>
                  </a:cubicBezTo>
                  <a:cubicBezTo>
                    <a:pt x="9519" y="14194"/>
                    <a:pt x="9641" y="14194"/>
                    <a:pt x="9763" y="14194"/>
                  </a:cubicBezTo>
                  <a:cubicBezTo>
                    <a:pt x="10007" y="13886"/>
                    <a:pt x="10251" y="13577"/>
                    <a:pt x="10495" y="13577"/>
                  </a:cubicBezTo>
                  <a:cubicBezTo>
                    <a:pt x="10861" y="13269"/>
                    <a:pt x="11349" y="12960"/>
                    <a:pt x="11715" y="12651"/>
                  </a:cubicBezTo>
                  <a:cubicBezTo>
                    <a:pt x="12081" y="12343"/>
                    <a:pt x="12447" y="12034"/>
                    <a:pt x="12814" y="11726"/>
                  </a:cubicBezTo>
                  <a:cubicBezTo>
                    <a:pt x="12814" y="11726"/>
                    <a:pt x="12814" y="11726"/>
                    <a:pt x="12936" y="11726"/>
                  </a:cubicBezTo>
                  <a:cubicBezTo>
                    <a:pt x="13302" y="11417"/>
                    <a:pt x="13668" y="11109"/>
                    <a:pt x="14156" y="10800"/>
                  </a:cubicBezTo>
                  <a:cubicBezTo>
                    <a:pt x="14522" y="10491"/>
                    <a:pt x="14888" y="10183"/>
                    <a:pt x="15254" y="9874"/>
                  </a:cubicBezTo>
                  <a:cubicBezTo>
                    <a:pt x="15498" y="9566"/>
                    <a:pt x="15620" y="9566"/>
                    <a:pt x="15742" y="9257"/>
                  </a:cubicBezTo>
                  <a:cubicBezTo>
                    <a:pt x="15742" y="9257"/>
                    <a:pt x="15864" y="9257"/>
                    <a:pt x="15864" y="9257"/>
                  </a:cubicBezTo>
                  <a:cubicBezTo>
                    <a:pt x="15986" y="9257"/>
                    <a:pt x="16231" y="8949"/>
                    <a:pt x="16475" y="8949"/>
                  </a:cubicBezTo>
                  <a:cubicBezTo>
                    <a:pt x="16841" y="8640"/>
                    <a:pt x="17329" y="8023"/>
                    <a:pt x="17695" y="7714"/>
                  </a:cubicBezTo>
                  <a:cubicBezTo>
                    <a:pt x="18061" y="7714"/>
                    <a:pt x="18427" y="7406"/>
                    <a:pt x="18793" y="7097"/>
                  </a:cubicBezTo>
                  <a:cubicBezTo>
                    <a:pt x="18793" y="7097"/>
                    <a:pt x="18793" y="6789"/>
                    <a:pt x="18915" y="6789"/>
                  </a:cubicBezTo>
                  <a:cubicBezTo>
                    <a:pt x="19281" y="6480"/>
                    <a:pt x="19647" y="6171"/>
                    <a:pt x="20014" y="5863"/>
                  </a:cubicBezTo>
                  <a:cubicBezTo>
                    <a:pt x="20502" y="5554"/>
                    <a:pt x="20868" y="5246"/>
                    <a:pt x="21234" y="4937"/>
                  </a:cubicBezTo>
                  <a:cubicBezTo>
                    <a:pt x="21356" y="4937"/>
                    <a:pt x="21478" y="4629"/>
                    <a:pt x="21600" y="4629"/>
                  </a:cubicBezTo>
                  <a:cubicBezTo>
                    <a:pt x="21600" y="4320"/>
                    <a:pt x="21478" y="3703"/>
                    <a:pt x="21356" y="3394"/>
                  </a:cubicBezTo>
                  <a:cubicBezTo>
                    <a:pt x="21234" y="2160"/>
                    <a:pt x="20990" y="926"/>
                    <a:pt x="20746" y="0"/>
                  </a:cubicBezTo>
                  <a:cubicBezTo>
                    <a:pt x="20746" y="0"/>
                    <a:pt x="20624" y="0"/>
                    <a:pt x="20624" y="0"/>
                  </a:cubicBezTo>
                  <a:cubicBezTo>
                    <a:pt x="20258" y="309"/>
                    <a:pt x="19769" y="617"/>
                    <a:pt x="19403" y="926"/>
                  </a:cubicBezTo>
                  <a:cubicBezTo>
                    <a:pt x="19403" y="926"/>
                    <a:pt x="19281" y="926"/>
                    <a:pt x="19281" y="926"/>
                  </a:cubicBezTo>
                  <a:cubicBezTo>
                    <a:pt x="18915" y="1234"/>
                    <a:pt x="18549" y="1543"/>
                    <a:pt x="18183" y="1851"/>
                  </a:cubicBezTo>
                  <a:cubicBezTo>
                    <a:pt x="17817" y="2160"/>
                    <a:pt x="17451" y="2469"/>
                    <a:pt x="17085" y="2777"/>
                  </a:cubicBezTo>
                  <a:cubicBezTo>
                    <a:pt x="16841" y="3086"/>
                    <a:pt x="16597" y="3394"/>
                    <a:pt x="16353" y="3394"/>
                  </a:cubicBezTo>
                  <a:cubicBezTo>
                    <a:pt x="16108" y="3703"/>
                    <a:pt x="15986" y="3703"/>
                    <a:pt x="15864" y="3703"/>
                  </a:cubicBezTo>
                  <a:cubicBezTo>
                    <a:pt x="15620" y="4011"/>
                    <a:pt x="15376" y="4011"/>
                    <a:pt x="15254" y="4320"/>
                  </a:cubicBezTo>
                  <a:cubicBezTo>
                    <a:pt x="15010" y="4320"/>
                    <a:pt x="14888" y="4629"/>
                    <a:pt x="14644" y="4629"/>
                  </a:cubicBezTo>
                  <a:cubicBezTo>
                    <a:pt x="14278" y="4937"/>
                    <a:pt x="13912" y="5246"/>
                    <a:pt x="13424" y="5554"/>
                  </a:cubicBezTo>
                  <a:cubicBezTo>
                    <a:pt x="13424" y="5863"/>
                    <a:pt x="13424" y="5863"/>
                    <a:pt x="13302" y="5863"/>
                  </a:cubicBezTo>
                  <a:cubicBezTo>
                    <a:pt x="12936" y="6171"/>
                    <a:pt x="12569" y="6480"/>
                    <a:pt x="12325" y="6480"/>
                  </a:cubicBezTo>
                  <a:cubicBezTo>
                    <a:pt x="11837" y="6789"/>
                    <a:pt x="11471" y="7097"/>
                    <a:pt x="11105" y="7406"/>
                  </a:cubicBezTo>
                  <a:cubicBezTo>
                    <a:pt x="10861" y="7714"/>
                    <a:pt x="10617" y="8023"/>
                    <a:pt x="10373" y="8023"/>
                  </a:cubicBezTo>
                  <a:cubicBezTo>
                    <a:pt x="10251" y="8331"/>
                    <a:pt x="10007" y="8331"/>
                    <a:pt x="9885" y="8640"/>
                  </a:cubicBezTo>
                  <a:cubicBezTo>
                    <a:pt x="9519" y="8949"/>
                    <a:pt x="9153" y="9257"/>
                    <a:pt x="8664" y="9566"/>
                  </a:cubicBezTo>
                  <a:cubicBezTo>
                    <a:pt x="8298" y="9874"/>
                    <a:pt x="7932" y="10183"/>
                    <a:pt x="7566" y="10491"/>
                  </a:cubicBezTo>
                  <a:cubicBezTo>
                    <a:pt x="7444" y="10491"/>
                    <a:pt x="7444" y="10491"/>
                    <a:pt x="7322" y="10491"/>
                  </a:cubicBezTo>
                  <a:cubicBezTo>
                    <a:pt x="7078" y="10800"/>
                    <a:pt x="6712" y="11109"/>
                    <a:pt x="6346" y="11417"/>
                  </a:cubicBezTo>
                  <a:cubicBezTo>
                    <a:pt x="5858" y="11726"/>
                    <a:pt x="5492" y="12034"/>
                    <a:pt x="5125" y="12343"/>
                  </a:cubicBezTo>
                  <a:cubicBezTo>
                    <a:pt x="4881" y="12651"/>
                    <a:pt x="4637" y="12651"/>
                    <a:pt x="4393" y="12960"/>
                  </a:cubicBezTo>
                  <a:cubicBezTo>
                    <a:pt x="4271" y="12960"/>
                    <a:pt x="4027" y="13269"/>
                    <a:pt x="3905" y="13269"/>
                  </a:cubicBezTo>
                  <a:cubicBezTo>
                    <a:pt x="3539" y="13577"/>
                    <a:pt x="3173" y="13886"/>
                    <a:pt x="2685" y="14194"/>
                  </a:cubicBezTo>
                  <a:cubicBezTo>
                    <a:pt x="2319" y="14503"/>
                    <a:pt x="1953" y="14811"/>
                    <a:pt x="1586" y="15429"/>
                  </a:cubicBezTo>
                  <a:cubicBezTo>
                    <a:pt x="1464" y="15429"/>
                    <a:pt x="1464" y="15429"/>
                    <a:pt x="1342" y="15429"/>
                  </a:cubicBezTo>
                  <a:cubicBezTo>
                    <a:pt x="1098" y="15737"/>
                    <a:pt x="732" y="16046"/>
                    <a:pt x="366" y="16354"/>
                  </a:cubicBezTo>
                  <a:cubicBezTo>
                    <a:pt x="244" y="16354"/>
                    <a:pt x="122" y="16354"/>
                    <a:pt x="0" y="16663"/>
                  </a:cubicBezTo>
                  <a:cubicBezTo>
                    <a:pt x="0" y="16971"/>
                    <a:pt x="122" y="17589"/>
                    <a:pt x="244" y="17897"/>
                  </a:cubicBezTo>
                  <a:cubicBezTo>
                    <a:pt x="366" y="19131"/>
                    <a:pt x="488" y="20366"/>
                    <a:pt x="61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37" name="Freeform 13"/>
            <p:cNvSpPr/>
            <p:nvPr/>
          </p:nvSpPr>
          <p:spPr>
            <a:xfrm>
              <a:off x="1056004" y="3617837"/>
              <a:ext cx="415845" cy="289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36" y="17464"/>
                  </a:moveTo>
                  <a:cubicBezTo>
                    <a:pt x="20727" y="17464"/>
                    <a:pt x="20727" y="17464"/>
                    <a:pt x="20618" y="17234"/>
                  </a:cubicBezTo>
                  <a:cubicBezTo>
                    <a:pt x="20509" y="17234"/>
                    <a:pt x="20291" y="17004"/>
                    <a:pt x="20073" y="16774"/>
                  </a:cubicBezTo>
                  <a:cubicBezTo>
                    <a:pt x="19745" y="16545"/>
                    <a:pt x="19418" y="16315"/>
                    <a:pt x="19091" y="16085"/>
                  </a:cubicBezTo>
                  <a:cubicBezTo>
                    <a:pt x="18982" y="16085"/>
                    <a:pt x="18764" y="15855"/>
                    <a:pt x="18545" y="15626"/>
                  </a:cubicBezTo>
                  <a:cubicBezTo>
                    <a:pt x="18436" y="15626"/>
                    <a:pt x="18327" y="15396"/>
                    <a:pt x="18218" y="15396"/>
                  </a:cubicBezTo>
                  <a:cubicBezTo>
                    <a:pt x="18109" y="15396"/>
                    <a:pt x="18000" y="15166"/>
                    <a:pt x="17891" y="15166"/>
                  </a:cubicBezTo>
                  <a:cubicBezTo>
                    <a:pt x="17673" y="14936"/>
                    <a:pt x="17455" y="14936"/>
                    <a:pt x="17345" y="14706"/>
                  </a:cubicBezTo>
                  <a:cubicBezTo>
                    <a:pt x="17018" y="14477"/>
                    <a:pt x="16691" y="14247"/>
                    <a:pt x="16364" y="14017"/>
                  </a:cubicBezTo>
                  <a:cubicBezTo>
                    <a:pt x="16364" y="14017"/>
                    <a:pt x="16364" y="14017"/>
                    <a:pt x="16255" y="14017"/>
                  </a:cubicBezTo>
                  <a:cubicBezTo>
                    <a:pt x="16036" y="13787"/>
                    <a:pt x="15818" y="13557"/>
                    <a:pt x="15491" y="13328"/>
                  </a:cubicBezTo>
                  <a:cubicBezTo>
                    <a:pt x="15164" y="13098"/>
                    <a:pt x="14945" y="12868"/>
                    <a:pt x="14618" y="12638"/>
                  </a:cubicBezTo>
                  <a:cubicBezTo>
                    <a:pt x="14400" y="12409"/>
                    <a:pt x="14182" y="12179"/>
                    <a:pt x="14073" y="12179"/>
                  </a:cubicBezTo>
                  <a:cubicBezTo>
                    <a:pt x="13964" y="11949"/>
                    <a:pt x="13855" y="11949"/>
                    <a:pt x="13636" y="11949"/>
                  </a:cubicBezTo>
                  <a:cubicBezTo>
                    <a:pt x="13418" y="11719"/>
                    <a:pt x="13091" y="11489"/>
                    <a:pt x="12764" y="11260"/>
                  </a:cubicBezTo>
                  <a:cubicBezTo>
                    <a:pt x="12436" y="10800"/>
                    <a:pt x="12218" y="10570"/>
                    <a:pt x="11891" y="10340"/>
                  </a:cubicBezTo>
                  <a:cubicBezTo>
                    <a:pt x="11891" y="10340"/>
                    <a:pt x="11782" y="10340"/>
                    <a:pt x="11782" y="10340"/>
                  </a:cubicBezTo>
                  <a:cubicBezTo>
                    <a:pt x="11455" y="10111"/>
                    <a:pt x="11236" y="9881"/>
                    <a:pt x="11018" y="9651"/>
                  </a:cubicBezTo>
                  <a:cubicBezTo>
                    <a:pt x="10691" y="9421"/>
                    <a:pt x="10364" y="9191"/>
                    <a:pt x="10036" y="8962"/>
                  </a:cubicBezTo>
                  <a:cubicBezTo>
                    <a:pt x="9927" y="8732"/>
                    <a:pt x="9709" y="8502"/>
                    <a:pt x="9491" y="8502"/>
                  </a:cubicBezTo>
                  <a:cubicBezTo>
                    <a:pt x="9382" y="8272"/>
                    <a:pt x="9273" y="8272"/>
                    <a:pt x="9164" y="8043"/>
                  </a:cubicBezTo>
                  <a:cubicBezTo>
                    <a:pt x="8836" y="7813"/>
                    <a:pt x="8618" y="7583"/>
                    <a:pt x="8291" y="7353"/>
                  </a:cubicBezTo>
                  <a:cubicBezTo>
                    <a:pt x="7964" y="7123"/>
                    <a:pt x="7745" y="6894"/>
                    <a:pt x="7527" y="6664"/>
                  </a:cubicBezTo>
                  <a:cubicBezTo>
                    <a:pt x="7418" y="6664"/>
                    <a:pt x="7418" y="6664"/>
                    <a:pt x="7418" y="6664"/>
                  </a:cubicBezTo>
                  <a:cubicBezTo>
                    <a:pt x="7309" y="6434"/>
                    <a:pt x="7309" y="6434"/>
                    <a:pt x="7309" y="6434"/>
                  </a:cubicBezTo>
                  <a:cubicBezTo>
                    <a:pt x="6982" y="6204"/>
                    <a:pt x="6764" y="5974"/>
                    <a:pt x="6436" y="5745"/>
                  </a:cubicBezTo>
                  <a:cubicBezTo>
                    <a:pt x="6218" y="5515"/>
                    <a:pt x="5891" y="5055"/>
                    <a:pt x="5564" y="4826"/>
                  </a:cubicBezTo>
                  <a:cubicBezTo>
                    <a:pt x="5455" y="4596"/>
                    <a:pt x="5236" y="4596"/>
                    <a:pt x="5018" y="4366"/>
                  </a:cubicBezTo>
                  <a:cubicBezTo>
                    <a:pt x="4909" y="4136"/>
                    <a:pt x="4800" y="4136"/>
                    <a:pt x="4691" y="3906"/>
                  </a:cubicBezTo>
                  <a:cubicBezTo>
                    <a:pt x="4473" y="3677"/>
                    <a:pt x="4145" y="3447"/>
                    <a:pt x="3818" y="2987"/>
                  </a:cubicBezTo>
                  <a:cubicBezTo>
                    <a:pt x="3491" y="2757"/>
                    <a:pt x="3273" y="2528"/>
                    <a:pt x="2945" y="2068"/>
                  </a:cubicBezTo>
                  <a:cubicBezTo>
                    <a:pt x="2945" y="2068"/>
                    <a:pt x="2836" y="2068"/>
                    <a:pt x="2836" y="2068"/>
                  </a:cubicBezTo>
                  <a:cubicBezTo>
                    <a:pt x="2618" y="1838"/>
                    <a:pt x="2291" y="1379"/>
                    <a:pt x="2073" y="1149"/>
                  </a:cubicBezTo>
                  <a:cubicBezTo>
                    <a:pt x="1745" y="919"/>
                    <a:pt x="1527" y="460"/>
                    <a:pt x="1200" y="230"/>
                  </a:cubicBezTo>
                  <a:cubicBezTo>
                    <a:pt x="1200" y="0"/>
                    <a:pt x="1091" y="0"/>
                    <a:pt x="1091" y="0"/>
                  </a:cubicBezTo>
                  <a:cubicBezTo>
                    <a:pt x="873" y="689"/>
                    <a:pt x="545" y="1379"/>
                    <a:pt x="327" y="2298"/>
                  </a:cubicBezTo>
                  <a:cubicBezTo>
                    <a:pt x="218" y="2528"/>
                    <a:pt x="109" y="2757"/>
                    <a:pt x="0" y="2987"/>
                  </a:cubicBezTo>
                  <a:cubicBezTo>
                    <a:pt x="109" y="3217"/>
                    <a:pt x="109" y="3217"/>
                    <a:pt x="218" y="3217"/>
                  </a:cubicBezTo>
                  <a:cubicBezTo>
                    <a:pt x="436" y="3447"/>
                    <a:pt x="545" y="3677"/>
                    <a:pt x="764" y="3906"/>
                  </a:cubicBezTo>
                  <a:cubicBezTo>
                    <a:pt x="1091" y="4366"/>
                    <a:pt x="1309" y="4596"/>
                    <a:pt x="1636" y="4826"/>
                  </a:cubicBezTo>
                  <a:cubicBezTo>
                    <a:pt x="1855" y="5285"/>
                    <a:pt x="2182" y="5515"/>
                    <a:pt x="2400" y="5745"/>
                  </a:cubicBezTo>
                  <a:cubicBezTo>
                    <a:pt x="2400" y="5745"/>
                    <a:pt x="2509" y="5745"/>
                    <a:pt x="2509" y="5974"/>
                  </a:cubicBezTo>
                  <a:cubicBezTo>
                    <a:pt x="2836" y="6204"/>
                    <a:pt x="3164" y="6434"/>
                    <a:pt x="3382" y="6894"/>
                  </a:cubicBezTo>
                  <a:cubicBezTo>
                    <a:pt x="3709" y="7123"/>
                    <a:pt x="4036" y="7353"/>
                    <a:pt x="4255" y="7813"/>
                  </a:cubicBezTo>
                  <a:cubicBezTo>
                    <a:pt x="4364" y="7813"/>
                    <a:pt x="4473" y="8043"/>
                    <a:pt x="4582" y="8043"/>
                  </a:cubicBezTo>
                  <a:cubicBezTo>
                    <a:pt x="4800" y="8272"/>
                    <a:pt x="5018" y="8502"/>
                    <a:pt x="5127" y="8502"/>
                  </a:cubicBezTo>
                  <a:cubicBezTo>
                    <a:pt x="5455" y="8962"/>
                    <a:pt x="5782" y="9191"/>
                    <a:pt x="6109" y="9421"/>
                  </a:cubicBezTo>
                  <a:cubicBezTo>
                    <a:pt x="6327" y="9651"/>
                    <a:pt x="6545" y="9881"/>
                    <a:pt x="6764" y="10111"/>
                  </a:cubicBezTo>
                  <a:cubicBezTo>
                    <a:pt x="6764" y="10111"/>
                    <a:pt x="6873" y="10111"/>
                    <a:pt x="6873" y="10111"/>
                  </a:cubicBezTo>
                  <a:cubicBezTo>
                    <a:pt x="6873" y="10111"/>
                    <a:pt x="6873" y="10111"/>
                    <a:pt x="6982" y="10340"/>
                  </a:cubicBezTo>
                  <a:cubicBezTo>
                    <a:pt x="7309" y="10570"/>
                    <a:pt x="7527" y="10800"/>
                    <a:pt x="7855" y="11030"/>
                  </a:cubicBezTo>
                  <a:cubicBezTo>
                    <a:pt x="8182" y="11260"/>
                    <a:pt x="8509" y="11489"/>
                    <a:pt x="8727" y="11719"/>
                  </a:cubicBezTo>
                  <a:cubicBezTo>
                    <a:pt x="8836" y="11949"/>
                    <a:pt x="8945" y="11949"/>
                    <a:pt x="9055" y="12179"/>
                  </a:cubicBezTo>
                  <a:cubicBezTo>
                    <a:pt x="9273" y="12179"/>
                    <a:pt x="9491" y="12409"/>
                    <a:pt x="9709" y="12638"/>
                  </a:cubicBezTo>
                  <a:cubicBezTo>
                    <a:pt x="9927" y="12868"/>
                    <a:pt x="10255" y="13098"/>
                    <a:pt x="10582" y="13328"/>
                  </a:cubicBezTo>
                  <a:cubicBezTo>
                    <a:pt x="10800" y="13557"/>
                    <a:pt x="11127" y="13787"/>
                    <a:pt x="11345" y="14017"/>
                  </a:cubicBezTo>
                  <a:cubicBezTo>
                    <a:pt x="11345" y="14017"/>
                    <a:pt x="11455" y="14017"/>
                    <a:pt x="11455" y="14017"/>
                  </a:cubicBezTo>
                  <a:cubicBezTo>
                    <a:pt x="11782" y="14247"/>
                    <a:pt x="12109" y="14477"/>
                    <a:pt x="12327" y="14706"/>
                  </a:cubicBezTo>
                  <a:cubicBezTo>
                    <a:pt x="12655" y="14936"/>
                    <a:pt x="12982" y="15166"/>
                    <a:pt x="13309" y="15396"/>
                  </a:cubicBezTo>
                  <a:cubicBezTo>
                    <a:pt x="13418" y="15626"/>
                    <a:pt x="13527" y="15626"/>
                    <a:pt x="13636" y="15855"/>
                  </a:cubicBezTo>
                  <a:cubicBezTo>
                    <a:pt x="13855" y="15855"/>
                    <a:pt x="13964" y="16085"/>
                    <a:pt x="14182" y="16315"/>
                  </a:cubicBezTo>
                  <a:cubicBezTo>
                    <a:pt x="14509" y="16545"/>
                    <a:pt x="14836" y="16774"/>
                    <a:pt x="15055" y="17004"/>
                  </a:cubicBezTo>
                  <a:cubicBezTo>
                    <a:pt x="15382" y="17234"/>
                    <a:pt x="15600" y="17234"/>
                    <a:pt x="15927" y="17464"/>
                  </a:cubicBezTo>
                  <a:cubicBezTo>
                    <a:pt x="15927" y="17464"/>
                    <a:pt x="15927" y="17694"/>
                    <a:pt x="16036" y="17694"/>
                  </a:cubicBezTo>
                  <a:cubicBezTo>
                    <a:pt x="16364" y="17923"/>
                    <a:pt x="16582" y="18153"/>
                    <a:pt x="16909" y="18383"/>
                  </a:cubicBezTo>
                  <a:cubicBezTo>
                    <a:pt x="17018" y="18383"/>
                    <a:pt x="17127" y="18383"/>
                    <a:pt x="17236" y="18613"/>
                  </a:cubicBezTo>
                  <a:cubicBezTo>
                    <a:pt x="17455" y="18843"/>
                    <a:pt x="17673" y="18843"/>
                    <a:pt x="17782" y="19072"/>
                  </a:cubicBezTo>
                  <a:cubicBezTo>
                    <a:pt x="17891" y="19072"/>
                    <a:pt x="18000" y="19302"/>
                    <a:pt x="18218" y="19302"/>
                  </a:cubicBezTo>
                  <a:cubicBezTo>
                    <a:pt x="18327" y="19532"/>
                    <a:pt x="18545" y="19532"/>
                    <a:pt x="18764" y="19762"/>
                  </a:cubicBezTo>
                  <a:cubicBezTo>
                    <a:pt x="19091" y="19991"/>
                    <a:pt x="19309" y="20221"/>
                    <a:pt x="19636" y="20451"/>
                  </a:cubicBezTo>
                  <a:cubicBezTo>
                    <a:pt x="19745" y="20451"/>
                    <a:pt x="19855" y="20681"/>
                    <a:pt x="19964" y="20681"/>
                  </a:cubicBezTo>
                  <a:cubicBezTo>
                    <a:pt x="20182" y="20911"/>
                    <a:pt x="20291" y="20911"/>
                    <a:pt x="20400" y="21140"/>
                  </a:cubicBezTo>
                  <a:cubicBezTo>
                    <a:pt x="20509" y="21140"/>
                    <a:pt x="20509" y="21140"/>
                    <a:pt x="20509" y="21140"/>
                  </a:cubicBezTo>
                  <a:cubicBezTo>
                    <a:pt x="20836" y="21370"/>
                    <a:pt x="20945" y="21600"/>
                    <a:pt x="20945" y="21600"/>
                  </a:cubicBezTo>
                  <a:cubicBezTo>
                    <a:pt x="21600" y="18153"/>
                    <a:pt x="21600" y="18153"/>
                    <a:pt x="21600" y="18153"/>
                  </a:cubicBezTo>
                  <a:cubicBezTo>
                    <a:pt x="21600" y="18153"/>
                    <a:pt x="21382" y="17923"/>
                    <a:pt x="20945" y="17464"/>
                  </a:cubicBezTo>
                  <a:cubicBezTo>
                    <a:pt x="20945" y="17464"/>
                    <a:pt x="20836" y="17464"/>
                    <a:pt x="20836" y="1746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38" name="Freeform 14"/>
            <p:cNvSpPr/>
            <p:nvPr/>
          </p:nvSpPr>
          <p:spPr>
            <a:xfrm>
              <a:off x="1433805" y="426650"/>
              <a:ext cx="308276" cy="98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7" y="10800"/>
                  </a:moveTo>
                  <a:cubicBezTo>
                    <a:pt x="19837" y="10800"/>
                    <a:pt x="19690" y="10125"/>
                    <a:pt x="19690" y="10125"/>
                  </a:cubicBezTo>
                  <a:cubicBezTo>
                    <a:pt x="19249" y="10125"/>
                    <a:pt x="18955" y="10125"/>
                    <a:pt x="18514" y="9450"/>
                  </a:cubicBezTo>
                  <a:cubicBezTo>
                    <a:pt x="18073" y="9450"/>
                    <a:pt x="17633" y="8775"/>
                    <a:pt x="17192" y="8775"/>
                  </a:cubicBezTo>
                  <a:cubicBezTo>
                    <a:pt x="17045" y="8775"/>
                    <a:pt x="16751" y="8775"/>
                    <a:pt x="16457" y="8100"/>
                  </a:cubicBezTo>
                  <a:cubicBezTo>
                    <a:pt x="16310" y="8100"/>
                    <a:pt x="16163" y="8100"/>
                    <a:pt x="16016" y="8100"/>
                  </a:cubicBezTo>
                  <a:cubicBezTo>
                    <a:pt x="15576" y="8100"/>
                    <a:pt x="15135" y="7425"/>
                    <a:pt x="14694" y="7425"/>
                  </a:cubicBezTo>
                  <a:cubicBezTo>
                    <a:pt x="14253" y="6750"/>
                    <a:pt x="13812" y="6750"/>
                    <a:pt x="13371" y="6750"/>
                  </a:cubicBezTo>
                  <a:cubicBezTo>
                    <a:pt x="13371" y="6750"/>
                    <a:pt x="13224" y="6750"/>
                    <a:pt x="13224" y="6075"/>
                  </a:cubicBezTo>
                  <a:cubicBezTo>
                    <a:pt x="12784" y="6075"/>
                    <a:pt x="12490" y="6075"/>
                    <a:pt x="12049" y="6075"/>
                  </a:cubicBezTo>
                  <a:cubicBezTo>
                    <a:pt x="11608" y="5400"/>
                    <a:pt x="11314" y="5400"/>
                    <a:pt x="10873" y="5400"/>
                  </a:cubicBezTo>
                  <a:cubicBezTo>
                    <a:pt x="10580" y="4725"/>
                    <a:pt x="10286" y="4725"/>
                    <a:pt x="9992" y="4725"/>
                  </a:cubicBezTo>
                  <a:cubicBezTo>
                    <a:pt x="9845" y="4725"/>
                    <a:pt x="9698" y="4725"/>
                    <a:pt x="9551" y="4050"/>
                  </a:cubicBezTo>
                  <a:cubicBezTo>
                    <a:pt x="9110" y="4050"/>
                    <a:pt x="8669" y="4050"/>
                    <a:pt x="8229" y="4050"/>
                  </a:cubicBezTo>
                  <a:cubicBezTo>
                    <a:pt x="7788" y="3375"/>
                    <a:pt x="7347" y="3375"/>
                    <a:pt x="6906" y="3375"/>
                  </a:cubicBezTo>
                  <a:cubicBezTo>
                    <a:pt x="6906" y="3375"/>
                    <a:pt x="6759" y="2700"/>
                    <a:pt x="6759" y="2700"/>
                  </a:cubicBezTo>
                  <a:cubicBezTo>
                    <a:pt x="6318" y="2700"/>
                    <a:pt x="6024" y="2700"/>
                    <a:pt x="5584" y="2700"/>
                  </a:cubicBezTo>
                  <a:cubicBezTo>
                    <a:pt x="5584" y="2700"/>
                    <a:pt x="5437" y="2025"/>
                    <a:pt x="5437" y="2025"/>
                  </a:cubicBezTo>
                  <a:cubicBezTo>
                    <a:pt x="4996" y="2025"/>
                    <a:pt x="4702" y="2025"/>
                    <a:pt x="4408" y="2025"/>
                  </a:cubicBezTo>
                  <a:cubicBezTo>
                    <a:pt x="4114" y="2025"/>
                    <a:pt x="3820" y="1350"/>
                    <a:pt x="3527" y="1350"/>
                  </a:cubicBezTo>
                  <a:cubicBezTo>
                    <a:pt x="3380" y="1350"/>
                    <a:pt x="3233" y="1350"/>
                    <a:pt x="3086" y="1350"/>
                  </a:cubicBezTo>
                  <a:cubicBezTo>
                    <a:pt x="2645" y="1350"/>
                    <a:pt x="2204" y="675"/>
                    <a:pt x="1763" y="675"/>
                  </a:cubicBezTo>
                  <a:cubicBezTo>
                    <a:pt x="1322" y="675"/>
                    <a:pt x="882" y="675"/>
                    <a:pt x="441" y="0"/>
                  </a:cubicBezTo>
                  <a:cubicBezTo>
                    <a:pt x="441" y="0"/>
                    <a:pt x="294" y="0"/>
                    <a:pt x="294" y="0"/>
                  </a:cubicBezTo>
                  <a:cubicBezTo>
                    <a:pt x="147" y="0"/>
                    <a:pt x="0" y="0"/>
                    <a:pt x="0" y="0"/>
                  </a:cubicBezTo>
                  <a:cubicBezTo>
                    <a:pt x="0" y="2025"/>
                    <a:pt x="0" y="3375"/>
                    <a:pt x="0" y="5400"/>
                  </a:cubicBezTo>
                  <a:cubicBezTo>
                    <a:pt x="0" y="6750"/>
                    <a:pt x="0" y="8100"/>
                    <a:pt x="0" y="9450"/>
                  </a:cubicBezTo>
                  <a:cubicBezTo>
                    <a:pt x="0" y="9450"/>
                    <a:pt x="0" y="9450"/>
                    <a:pt x="0" y="9450"/>
                  </a:cubicBezTo>
                  <a:cubicBezTo>
                    <a:pt x="441" y="9450"/>
                    <a:pt x="882" y="10125"/>
                    <a:pt x="1322" y="10125"/>
                  </a:cubicBezTo>
                  <a:cubicBezTo>
                    <a:pt x="1763" y="10125"/>
                    <a:pt x="2057" y="10800"/>
                    <a:pt x="2498" y="10800"/>
                  </a:cubicBezTo>
                  <a:cubicBezTo>
                    <a:pt x="2645" y="10800"/>
                    <a:pt x="2792" y="10800"/>
                    <a:pt x="2939" y="10800"/>
                  </a:cubicBezTo>
                  <a:cubicBezTo>
                    <a:pt x="3233" y="10800"/>
                    <a:pt x="3527" y="10800"/>
                    <a:pt x="3820" y="11475"/>
                  </a:cubicBezTo>
                  <a:cubicBezTo>
                    <a:pt x="4261" y="11475"/>
                    <a:pt x="4702" y="11475"/>
                    <a:pt x="5143" y="12150"/>
                  </a:cubicBezTo>
                  <a:cubicBezTo>
                    <a:pt x="5143" y="12150"/>
                    <a:pt x="5143" y="12150"/>
                    <a:pt x="5143" y="12150"/>
                  </a:cubicBezTo>
                  <a:cubicBezTo>
                    <a:pt x="5584" y="12150"/>
                    <a:pt x="5878" y="12150"/>
                    <a:pt x="6318" y="12150"/>
                  </a:cubicBezTo>
                  <a:cubicBezTo>
                    <a:pt x="6318" y="12150"/>
                    <a:pt x="6318" y="12150"/>
                    <a:pt x="6465" y="12150"/>
                  </a:cubicBezTo>
                  <a:cubicBezTo>
                    <a:pt x="6906" y="12825"/>
                    <a:pt x="7347" y="12825"/>
                    <a:pt x="7788" y="12825"/>
                  </a:cubicBezTo>
                  <a:cubicBezTo>
                    <a:pt x="8229" y="13500"/>
                    <a:pt x="8669" y="13500"/>
                    <a:pt x="8963" y="13500"/>
                  </a:cubicBezTo>
                  <a:cubicBezTo>
                    <a:pt x="9257" y="14175"/>
                    <a:pt x="9404" y="14175"/>
                    <a:pt x="9551" y="14175"/>
                  </a:cubicBezTo>
                  <a:cubicBezTo>
                    <a:pt x="9698" y="14175"/>
                    <a:pt x="9992" y="14175"/>
                    <a:pt x="10286" y="14175"/>
                  </a:cubicBezTo>
                  <a:cubicBezTo>
                    <a:pt x="10727" y="14850"/>
                    <a:pt x="11167" y="14850"/>
                    <a:pt x="11608" y="15525"/>
                  </a:cubicBezTo>
                  <a:cubicBezTo>
                    <a:pt x="12049" y="15525"/>
                    <a:pt x="12343" y="15525"/>
                    <a:pt x="12784" y="16200"/>
                  </a:cubicBezTo>
                  <a:cubicBezTo>
                    <a:pt x="12784" y="16200"/>
                    <a:pt x="12784" y="16200"/>
                    <a:pt x="12931" y="16200"/>
                  </a:cubicBezTo>
                  <a:cubicBezTo>
                    <a:pt x="13371" y="16200"/>
                    <a:pt x="13812" y="16200"/>
                    <a:pt x="14253" y="16875"/>
                  </a:cubicBezTo>
                  <a:cubicBezTo>
                    <a:pt x="14694" y="16875"/>
                    <a:pt x="14988" y="17550"/>
                    <a:pt x="15429" y="17550"/>
                  </a:cubicBezTo>
                  <a:cubicBezTo>
                    <a:pt x="15576" y="17550"/>
                    <a:pt x="15722" y="17550"/>
                    <a:pt x="16016" y="17550"/>
                  </a:cubicBezTo>
                  <a:cubicBezTo>
                    <a:pt x="16163" y="18225"/>
                    <a:pt x="16457" y="18225"/>
                    <a:pt x="16751" y="18225"/>
                  </a:cubicBezTo>
                  <a:cubicBezTo>
                    <a:pt x="17192" y="18900"/>
                    <a:pt x="17633" y="18900"/>
                    <a:pt x="18073" y="18900"/>
                  </a:cubicBezTo>
                  <a:cubicBezTo>
                    <a:pt x="18367" y="19575"/>
                    <a:pt x="18808" y="19575"/>
                    <a:pt x="19102" y="20250"/>
                  </a:cubicBezTo>
                  <a:cubicBezTo>
                    <a:pt x="19249" y="20250"/>
                    <a:pt x="19249" y="20250"/>
                    <a:pt x="19396" y="20250"/>
                  </a:cubicBezTo>
                  <a:cubicBezTo>
                    <a:pt x="19690" y="20250"/>
                    <a:pt x="20131" y="20925"/>
                    <a:pt x="20571" y="20925"/>
                  </a:cubicBezTo>
                  <a:cubicBezTo>
                    <a:pt x="20865" y="20925"/>
                    <a:pt x="21012" y="20925"/>
                    <a:pt x="21159" y="21600"/>
                  </a:cubicBezTo>
                  <a:cubicBezTo>
                    <a:pt x="21306" y="18225"/>
                    <a:pt x="21453" y="14850"/>
                    <a:pt x="21600" y="11475"/>
                  </a:cubicBezTo>
                  <a:cubicBezTo>
                    <a:pt x="21453" y="11475"/>
                    <a:pt x="21306" y="11475"/>
                    <a:pt x="21159" y="11475"/>
                  </a:cubicBezTo>
                  <a:cubicBezTo>
                    <a:pt x="20718" y="10800"/>
                    <a:pt x="20278" y="10800"/>
                    <a:pt x="19837" y="108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39" name="Freeform 15"/>
            <p:cNvSpPr/>
            <p:nvPr/>
          </p:nvSpPr>
          <p:spPr>
            <a:xfrm>
              <a:off x="998285" y="382247"/>
              <a:ext cx="339759" cy="752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67" y="8100"/>
                  </a:moveTo>
                  <a:cubicBezTo>
                    <a:pt x="19600" y="8100"/>
                    <a:pt x="19333" y="8100"/>
                    <a:pt x="19067" y="8100"/>
                  </a:cubicBezTo>
                  <a:cubicBezTo>
                    <a:pt x="18933" y="8100"/>
                    <a:pt x="18800" y="8100"/>
                    <a:pt x="18667" y="8100"/>
                  </a:cubicBezTo>
                  <a:cubicBezTo>
                    <a:pt x="18267" y="8100"/>
                    <a:pt x="17867" y="7200"/>
                    <a:pt x="17467" y="7200"/>
                  </a:cubicBezTo>
                  <a:cubicBezTo>
                    <a:pt x="17067" y="7200"/>
                    <a:pt x="16667" y="7200"/>
                    <a:pt x="16267" y="7200"/>
                  </a:cubicBezTo>
                  <a:cubicBezTo>
                    <a:pt x="16267" y="7200"/>
                    <a:pt x="16133" y="6300"/>
                    <a:pt x="16133" y="6300"/>
                  </a:cubicBezTo>
                  <a:cubicBezTo>
                    <a:pt x="15733" y="6300"/>
                    <a:pt x="15467" y="6300"/>
                    <a:pt x="15067" y="6300"/>
                  </a:cubicBezTo>
                  <a:cubicBezTo>
                    <a:pt x="14667" y="6300"/>
                    <a:pt x="14267" y="6300"/>
                    <a:pt x="13867" y="5400"/>
                  </a:cubicBezTo>
                  <a:cubicBezTo>
                    <a:pt x="13600" y="5400"/>
                    <a:pt x="13333" y="5400"/>
                    <a:pt x="13067" y="5400"/>
                  </a:cubicBezTo>
                  <a:cubicBezTo>
                    <a:pt x="12933" y="5400"/>
                    <a:pt x="12800" y="5400"/>
                    <a:pt x="12800" y="5400"/>
                  </a:cubicBezTo>
                  <a:cubicBezTo>
                    <a:pt x="12400" y="5400"/>
                    <a:pt x="12000" y="4500"/>
                    <a:pt x="11600" y="4500"/>
                  </a:cubicBezTo>
                  <a:cubicBezTo>
                    <a:pt x="11200" y="4500"/>
                    <a:pt x="10800" y="4500"/>
                    <a:pt x="10400" y="4500"/>
                  </a:cubicBezTo>
                  <a:cubicBezTo>
                    <a:pt x="10267" y="4500"/>
                    <a:pt x="10267" y="4500"/>
                    <a:pt x="10133" y="4500"/>
                  </a:cubicBezTo>
                  <a:cubicBezTo>
                    <a:pt x="9867" y="4500"/>
                    <a:pt x="9467" y="3600"/>
                    <a:pt x="9200" y="3600"/>
                  </a:cubicBezTo>
                  <a:cubicBezTo>
                    <a:pt x="8800" y="3600"/>
                    <a:pt x="8400" y="3600"/>
                    <a:pt x="8000" y="3600"/>
                  </a:cubicBezTo>
                  <a:cubicBezTo>
                    <a:pt x="7733" y="3600"/>
                    <a:pt x="7467" y="3600"/>
                    <a:pt x="7200" y="2700"/>
                  </a:cubicBezTo>
                  <a:cubicBezTo>
                    <a:pt x="7067" y="2700"/>
                    <a:pt x="6933" y="2700"/>
                    <a:pt x="6800" y="2700"/>
                  </a:cubicBezTo>
                  <a:cubicBezTo>
                    <a:pt x="6400" y="2700"/>
                    <a:pt x="6000" y="2700"/>
                    <a:pt x="5600" y="2700"/>
                  </a:cubicBezTo>
                  <a:cubicBezTo>
                    <a:pt x="5200" y="2700"/>
                    <a:pt x="4800" y="1800"/>
                    <a:pt x="4400" y="1800"/>
                  </a:cubicBezTo>
                  <a:cubicBezTo>
                    <a:pt x="4400" y="1800"/>
                    <a:pt x="4267" y="1800"/>
                    <a:pt x="4133" y="1800"/>
                  </a:cubicBezTo>
                  <a:cubicBezTo>
                    <a:pt x="3867" y="1800"/>
                    <a:pt x="3600" y="1800"/>
                    <a:pt x="3200" y="1800"/>
                  </a:cubicBezTo>
                  <a:cubicBezTo>
                    <a:pt x="2800" y="1800"/>
                    <a:pt x="2400" y="900"/>
                    <a:pt x="2000" y="900"/>
                  </a:cubicBezTo>
                  <a:cubicBezTo>
                    <a:pt x="1733" y="900"/>
                    <a:pt x="1467" y="900"/>
                    <a:pt x="1200" y="900"/>
                  </a:cubicBezTo>
                  <a:cubicBezTo>
                    <a:pt x="1067" y="900"/>
                    <a:pt x="933" y="900"/>
                    <a:pt x="800" y="900"/>
                  </a:cubicBezTo>
                  <a:cubicBezTo>
                    <a:pt x="533" y="900"/>
                    <a:pt x="267" y="900"/>
                    <a:pt x="0" y="0"/>
                  </a:cubicBezTo>
                  <a:cubicBezTo>
                    <a:pt x="0" y="4500"/>
                    <a:pt x="0" y="8100"/>
                    <a:pt x="0" y="12600"/>
                  </a:cubicBezTo>
                  <a:cubicBezTo>
                    <a:pt x="133" y="12600"/>
                    <a:pt x="267" y="12600"/>
                    <a:pt x="400" y="12600"/>
                  </a:cubicBezTo>
                  <a:cubicBezTo>
                    <a:pt x="533" y="12600"/>
                    <a:pt x="667" y="12600"/>
                    <a:pt x="800" y="12600"/>
                  </a:cubicBezTo>
                  <a:cubicBezTo>
                    <a:pt x="1067" y="12600"/>
                    <a:pt x="1333" y="12600"/>
                    <a:pt x="1600" y="12600"/>
                  </a:cubicBezTo>
                  <a:cubicBezTo>
                    <a:pt x="2000" y="13500"/>
                    <a:pt x="2400" y="13500"/>
                    <a:pt x="2800" y="13500"/>
                  </a:cubicBezTo>
                  <a:cubicBezTo>
                    <a:pt x="3067" y="13500"/>
                    <a:pt x="3467" y="13500"/>
                    <a:pt x="3733" y="13500"/>
                  </a:cubicBezTo>
                  <a:cubicBezTo>
                    <a:pt x="3867" y="13500"/>
                    <a:pt x="3867" y="13500"/>
                    <a:pt x="4000" y="13500"/>
                  </a:cubicBezTo>
                  <a:cubicBezTo>
                    <a:pt x="4400" y="14400"/>
                    <a:pt x="4800" y="14400"/>
                    <a:pt x="5200" y="14400"/>
                  </a:cubicBezTo>
                  <a:cubicBezTo>
                    <a:pt x="5600" y="14400"/>
                    <a:pt x="6000" y="14400"/>
                    <a:pt x="6400" y="15300"/>
                  </a:cubicBezTo>
                  <a:cubicBezTo>
                    <a:pt x="6533" y="15300"/>
                    <a:pt x="6667" y="15300"/>
                    <a:pt x="6800" y="15300"/>
                  </a:cubicBezTo>
                  <a:cubicBezTo>
                    <a:pt x="7067" y="15300"/>
                    <a:pt x="7333" y="15300"/>
                    <a:pt x="7600" y="15300"/>
                  </a:cubicBezTo>
                  <a:cubicBezTo>
                    <a:pt x="8000" y="15300"/>
                    <a:pt x="8400" y="15300"/>
                    <a:pt x="8800" y="16200"/>
                  </a:cubicBezTo>
                  <a:cubicBezTo>
                    <a:pt x="9067" y="16200"/>
                    <a:pt x="9333" y="16200"/>
                    <a:pt x="9733" y="16200"/>
                  </a:cubicBezTo>
                  <a:cubicBezTo>
                    <a:pt x="9733" y="16200"/>
                    <a:pt x="9867" y="16200"/>
                    <a:pt x="10000" y="16200"/>
                  </a:cubicBezTo>
                  <a:cubicBezTo>
                    <a:pt x="10400" y="16200"/>
                    <a:pt x="10667" y="17100"/>
                    <a:pt x="11067" y="17100"/>
                  </a:cubicBezTo>
                  <a:cubicBezTo>
                    <a:pt x="11467" y="17100"/>
                    <a:pt x="11867" y="17100"/>
                    <a:pt x="12267" y="17100"/>
                  </a:cubicBezTo>
                  <a:cubicBezTo>
                    <a:pt x="12400" y="17100"/>
                    <a:pt x="12533" y="17100"/>
                    <a:pt x="12667" y="17100"/>
                  </a:cubicBezTo>
                  <a:cubicBezTo>
                    <a:pt x="12933" y="18000"/>
                    <a:pt x="13200" y="18000"/>
                    <a:pt x="13467" y="18000"/>
                  </a:cubicBezTo>
                  <a:cubicBezTo>
                    <a:pt x="13867" y="18000"/>
                    <a:pt x="14267" y="18000"/>
                    <a:pt x="14667" y="18000"/>
                  </a:cubicBezTo>
                  <a:cubicBezTo>
                    <a:pt x="15067" y="18900"/>
                    <a:pt x="15333" y="18900"/>
                    <a:pt x="15600" y="18900"/>
                  </a:cubicBezTo>
                  <a:cubicBezTo>
                    <a:pt x="15733" y="18900"/>
                    <a:pt x="15733" y="18900"/>
                    <a:pt x="15867" y="18900"/>
                  </a:cubicBezTo>
                  <a:cubicBezTo>
                    <a:pt x="16267" y="18900"/>
                    <a:pt x="16667" y="18900"/>
                    <a:pt x="17067" y="19800"/>
                  </a:cubicBezTo>
                  <a:cubicBezTo>
                    <a:pt x="17467" y="19800"/>
                    <a:pt x="17867" y="19800"/>
                    <a:pt x="18267" y="19800"/>
                  </a:cubicBezTo>
                  <a:cubicBezTo>
                    <a:pt x="18400" y="19800"/>
                    <a:pt x="18533" y="19800"/>
                    <a:pt x="18667" y="20700"/>
                  </a:cubicBezTo>
                  <a:cubicBezTo>
                    <a:pt x="18933" y="20700"/>
                    <a:pt x="19200" y="20700"/>
                    <a:pt x="19467" y="20700"/>
                  </a:cubicBezTo>
                  <a:cubicBezTo>
                    <a:pt x="19867" y="20700"/>
                    <a:pt x="20267" y="20700"/>
                    <a:pt x="20667" y="21600"/>
                  </a:cubicBezTo>
                  <a:cubicBezTo>
                    <a:pt x="20933" y="21600"/>
                    <a:pt x="21200" y="21600"/>
                    <a:pt x="21600" y="21600"/>
                  </a:cubicBezTo>
                  <a:cubicBezTo>
                    <a:pt x="21600" y="18000"/>
                    <a:pt x="21600" y="13500"/>
                    <a:pt x="21600" y="9000"/>
                  </a:cubicBezTo>
                  <a:cubicBezTo>
                    <a:pt x="21333" y="9000"/>
                    <a:pt x="21200" y="9000"/>
                    <a:pt x="21067" y="9000"/>
                  </a:cubicBezTo>
                  <a:cubicBezTo>
                    <a:pt x="20667" y="9000"/>
                    <a:pt x="20267" y="9000"/>
                    <a:pt x="19867" y="81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40" name="Freeform 16"/>
            <p:cNvSpPr/>
            <p:nvPr/>
          </p:nvSpPr>
          <p:spPr>
            <a:xfrm>
              <a:off x="1832594" y="503872"/>
              <a:ext cx="362060" cy="166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7" y="14000"/>
                  </a:moveTo>
                  <a:cubicBezTo>
                    <a:pt x="19977" y="14000"/>
                    <a:pt x="19977" y="14000"/>
                    <a:pt x="19977" y="14000"/>
                  </a:cubicBezTo>
                  <a:cubicBezTo>
                    <a:pt x="19602" y="13600"/>
                    <a:pt x="19228" y="13600"/>
                    <a:pt x="18978" y="13200"/>
                  </a:cubicBezTo>
                  <a:cubicBezTo>
                    <a:pt x="18603" y="12800"/>
                    <a:pt x="18229" y="12400"/>
                    <a:pt x="17854" y="12400"/>
                  </a:cubicBezTo>
                  <a:cubicBezTo>
                    <a:pt x="17729" y="12000"/>
                    <a:pt x="17480" y="12000"/>
                    <a:pt x="17230" y="11600"/>
                  </a:cubicBezTo>
                  <a:cubicBezTo>
                    <a:pt x="17105" y="11600"/>
                    <a:pt x="16980" y="11200"/>
                    <a:pt x="16855" y="11200"/>
                  </a:cubicBezTo>
                  <a:cubicBezTo>
                    <a:pt x="16855" y="11200"/>
                    <a:pt x="16855" y="11200"/>
                    <a:pt x="16855" y="11200"/>
                  </a:cubicBezTo>
                  <a:cubicBezTo>
                    <a:pt x="16481" y="10800"/>
                    <a:pt x="16106" y="10800"/>
                    <a:pt x="15732" y="10400"/>
                  </a:cubicBezTo>
                  <a:cubicBezTo>
                    <a:pt x="15482" y="10000"/>
                    <a:pt x="15108" y="9600"/>
                    <a:pt x="14733" y="9600"/>
                  </a:cubicBezTo>
                  <a:cubicBezTo>
                    <a:pt x="14733" y="9600"/>
                    <a:pt x="14608" y="9600"/>
                    <a:pt x="14608" y="9600"/>
                  </a:cubicBezTo>
                  <a:cubicBezTo>
                    <a:pt x="14234" y="9200"/>
                    <a:pt x="13984" y="8800"/>
                    <a:pt x="13609" y="8800"/>
                  </a:cubicBezTo>
                  <a:cubicBezTo>
                    <a:pt x="13235" y="8400"/>
                    <a:pt x="12985" y="8000"/>
                    <a:pt x="12610" y="8000"/>
                  </a:cubicBezTo>
                  <a:cubicBezTo>
                    <a:pt x="12361" y="7600"/>
                    <a:pt x="12111" y="7600"/>
                    <a:pt x="11986" y="7200"/>
                  </a:cubicBezTo>
                  <a:cubicBezTo>
                    <a:pt x="11736" y="7200"/>
                    <a:pt x="11612" y="7200"/>
                    <a:pt x="11487" y="7200"/>
                  </a:cubicBezTo>
                  <a:cubicBezTo>
                    <a:pt x="11112" y="6800"/>
                    <a:pt x="10738" y="6400"/>
                    <a:pt x="10488" y="6400"/>
                  </a:cubicBezTo>
                  <a:cubicBezTo>
                    <a:pt x="10113" y="6000"/>
                    <a:pt x="9739" y="5600"/>
                    <a:pt x="9364" y="5600"/>
                  </a:cubicBezTo>
                  <a:cubicBezTo>
                    <a:pt x="9364" y="5600"/>
                    <a:pt x="9239" y="5600"/>
                    <a:pt x="9239" y="5600"/>
                  </a:cubicBezTo>
                  <a:cubicBezTo>
                    <a:pt x="8990" y="5200"/>
                    <a:pt x="8615" y="4800"/>
                    <a:pt x="8240" y="4800"/>
                  </a:cubicBezTo>
                  <a:cubicBezTo>
                    <a:pt x="7991" y="4400"/>
                    <a:pt x="7616" y="4400"/>
                    <a:pt x="7242" y="4000"/>
                  </a:cubicBezTo>
                  <a:cubicBezTo>
                    <a:pt x="6992" y="4000"/>
                    <a:pt x="6742" y="3600"/>
                    <a:pt x="6617" y="3600"/>
                  </a:cubicBezTo>
                  <a:cubicBezTo>
                    <a:pt x="6368" y="3600"/>
                    <a:pt x="6243" y="3600"/>
                    <a:pt x="6118" y="3200"/>
                  </a:cubicBezTo>
                  <a:cubicBezTo>
                    <a:pt x="5743" y="3200"/>
                    <a:pt x="5369" y="2800"/>
                    <a:pt x="5119" y="2800"/>
                  </a:cubicBezTo>
                  <a:cubicBezTo>
                    <a:pt x="4745" y="2400"/>
                    <a:pt x="4370" y="2400"/>
                    <a:pt x="3995" y="2000"/>
                  </a:cubicBezTo>
                  <a:cubicBezTo>
                    <a:pt x="3995" y="2000"/>
                    <a:pt x="3871" y="2000"/>
                    <a:pt x="3871" y="2000"/>
                  </a:cubicBezTo>
                  <a:cubicBezTo>
                    <a:pt x="3496" y="1600"/>
                    <a:pt x="3246" y="1600"/>
                    <a:pt x="2872" y="1200"/>
                  </a:cubicBezTo>
                  <a:cubicBezTo>
                    <a:pt x="2497" y="1200"/>
                    <a:pt x="2123" y="800"/>
                    <a:pt x="1873" y="800"/>
                  </a:cubicBezTo>
                  <a:cubicBezTo>
                    <a:pt x="1623" y="400"/>
                    <a:pt x="1373" y="400"/>
                    <a:pt x="1124" y="400"/>
                  </a:cubicBezTo>
                  <a:cubicBezTo>
                    <a:pt x="999" y="400"/>
                    <a:pt x="874" y="0"/>
                    <a:pt x="749" y="0"/>
                  </a:cubicBezTo>
                  <a:cubicBezTo>
                    <a:pt x="624" y="0"/>
                    <a:pt x="499" y="0"/>
                    <a:pt x="250" y="0"/>
                  </a:cubicBezTo>
                  <a:cubicBezTo>
                    <a:pt x="250" y="1600"/>
                    <a:pt x="125" y="3600"/>
                    <a:pt x="0" y="5600"/>
                  </a:cubicBezTo>
                  <a:cubicBezTo>
                    <a:pt x="125" y="5600"/>
                    <a:pt x="250" y="5600"/>
                    <a:pt x="375" y="6000"/>
                  </a:cubicBezTo>
                  <a:cubicBezTo>
                    <a:pt x="499" y="6000"/>
                    <a:pt x="624" y="6000"/>
                    <a:pt x="749" y="6000"/>
                  </a:cubicBezTo>
                  <a:cubicBezTo>
                    <a:pt x="999" y="6400"/>
                    <a:pt x="1124" y="6400"/>
                    <a:pt x="1373" y="6400"/>
                  </a:cubicBezTo>
                  <a:cubicBezTo>
                    <a:pt x="1748" y="6800"/>
                    <a:pt x="2123" y="6800"/>
                    <a:pt x="2497" y="7200"/>
                  </a:cubicBezTo>
                  <a:cubicBezTo>
                    <a:pt x="2747" y="7200"/>
                    <a:pt x="3121" y="7600"/>
                    <a:pt x="3371" y="7600"/>
                  </a:cubicBezTo>
                  <a:cubicBezTo>
                    <a:pt x="3496" y="7600"/>
                    <a:pt x="3496" y="7600"/>
                    <a:pt x="3496" y="7600"/>
                  </a:cubicBezTo>
                  <a:cubicBezTo>
                    <a:pt x="3871" y="8000"/>
                    <a:pt x="4245" y="8400"/>
                    <a:pt x="4620" y="8400"/>
                  </a:cubicBezTo>
                  <a:cubicBezTo>
                    <a:pt x="4994" y="8800"/>
                    <a:pt x="5369" y="8800"/>
                    <a:pt x="5743" y="9200"/>
                  </a:cubicBezTo>
                  <a:cubicBezTo>
                    <a:pt x="5868" y="9200"/>
                    <a:pt x="5993" y="9200"/>
                    <a:pt x="6118" y="9600"/>
                  </a:cubicBezTo>
                  <a:cubicBezTo>
                    <a:pt x="6368" y="9600"/>
                    <a:pt x="6617" y="9600"/>
                    <a:pt x="6742" y="10000"/>
                  </a:cubicBezTo>
                  <a:cubicBezTo>
                    <a:pt x="7117" y="10000"/>
                    <a:pt x="7491" y="10400"/>
                    <a:pt x="7866" y="10400"/>
                  </a:cubicBezTo>
                  <a:cubicBezTo>
                    <a:pt x="8240" y="10800"/>
                    <a:pt x="8490" y="11200"/>
                    <a:pt x="8865" y="11200"/>
                  </a:cubicBezTo>
                  <a:cubicBezTo>
                    <a:pt x="8865" y="11200"/>
                    <a:pt x="8865" y="11200"/>
                    <a:pt x="8990" y="11200"/>
                  </a:cubicBezTo>
                  <a:cubicBezTo>
                    <a:pt x="9239" y="11600"/>
                    <a:pt x="9614" y="12000"/>
                    <a:pt x="9988" y="12000"/>
                  </a:cubicBezTo>
                  <a:cubicBezTo>
                    <a:pt x="10363" y="12400"/>
                    <a:pt x="10738" y="12800"/>
                    <a:pt x="11112" y="12800"/>
                  </a:cubicBezTo>
                  <a:cubicBezTo>
                    <a:pt x="11237" y="13200"/>
                    <a:pt x="11362" y="13200"/>
                    <a:pt x="11487" y="13200"/>
                  </a:cubicBezTo>
                  <a:cubicBezTo>
                    <a:pt x="11736" y="13200"/>
                    <a:pt x="11986" y="13600"/>
                    <a:pt x="12111" y="13600"/>
                  </a:cubicBezTo>
                  <a:cubicBezTo>
                    <a:pt x="12486" y="14000"/>
                    <a:pt x="12860" y="14400"/>
                    <a:pt x="13235" y="14400"/>
                  </a:cubicBezTo>
                  <a:cubicBezTo>
                    <a:pt x="13484" y="14800"/>
                    <a:pt x="13859" y="15200"/>
                    <a:pt x="14234" y="15200"/>
                  </a:cubicBezTo>
                  <a:cubicBezTo>
                    <a:pt x="14234" y="15200"/>
                    <a:pt x="14234" y="15200"/>
                    <a:pt x="14234" y="15600"/>
                  </a:cubicBezTo>
                  <a:cubicBezTo>
                    <a:pt x="14608" y="15600"/>
                    <a:pt x="14983" y="16000"/>
                    <a:pt x="15357" y="16400"/>
                  </a:cubicBezTo>
                  <a:cubicBezTo>
                    <a:pt x="15732" y="16400"/>
                    <a:pt x="15982" y="16800"/>
                    <a:pt x="16356" y="17200"/>
                  </a:cubicBezTo>
                  <a:cubicBezTo>
                    <a:pt x="16356" y="17200"/>
                    <a:pt x="16356" y="17200"/>
                    <a:pt x="16356" y="17200"/>
                  </a:cubicBezTo>
                  <a:cubicBezTo>
                    <a:pt x="16606" y="17200"/>
                    <a:pt x="16731" y="17600"/>
                    <a:pt x="16855" y="17600"/>
                  </a:cubicBezTo>
                  <a:cubicBezTo>
                    <a:pt x="17105" y="17600"/>
                    <a:pt x="17230" y="18000"/>
                    <a:pt x="17480" y="18000"/>
                  </a:cubicBezTo>
                  <a:cubicBezTo>
                    <a:pt x="17854" y="18400"/>
                    <a:pt x="18104" y="18800"/>
                    <a:pt x="18479" y="19200"/>
                  </a:cubicBezTo>
                  <a:cubicBezTo>
                    <a:pt x="18853" y="19600"/>
                    <a:pt x="19103" y="19600"/>
                    <a:pt x="19477" y="20000"/>
                  </a:cubicBezTo>
                  <a:cubicBezTo>
                    <a:pt x="19477" y="20000"/>
                    <a:pt x="19602" y="20000"/>
                    <a:pt x="19602" y="20000"/>
                  </a:cubicBezTo>
                  <a:cubicBezTo>
                    <a:pt x="19977" y="20400"/>
                    <a:pt x="20227" y="20800"/>
                    <a:pt x="20601" y="21200"/>
                  </a:cubicBezTo>
                  <a:cubicBezTo>
                    <a:pt x="20851" y="21200"/>
                    <a:pt x="20976" y="21600"/>
                    <a:pt x="21225" y="21600"/>
                  </a:cubicBezTo>
                  <a:cubicBezTo>
                    <a:pt x="21350" y="19600"/>
                    <a:pt x="21475" y="17600"/>
                    <a:pt x="21600" y="15600"/>
                  </a:cubicBezTo>
                  <a:cubicBezTo>
                    <a:pt x="21475" y="15600"/>
                    <a:pt x="21225" y="15200"/>
                    <a:pt x="21101" y="15200"/>
                  </a:cubicBezTo>
                  <a:cubicBezTo>
                    <a:pt x="20726" y="14800"/>
                    <a:pt x="20351" y="14400"/>
                    <a:pt x="19977" y="140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41" name="Freeform 17"/>
            <p:cNvSpPr/>
            <p:nvPr/>
          </p:nvSpPr>
          <p:spPr>
            <a:xfrm>
              <a:off x="2043794" y="1752932"/>
              <a:ext cx="333200" cy="2432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2" y="18046"/>
                  </a:moveTo>
                  <a:cubicBezTo>
                    <a:pt x="543" y="19139"/>
                    <a:pt x="815" y="20233"/>
                    <a:pt x="1087" y="21327"/>
                  </a:cubicBezTo>
                  <a:cubicBezTo>
                    <a:pt x="1087" y="21327"/>
                    <a:pt x="1087" y="21327"/>
                    <a:pt x="1087" y="21600"/>
                  </a:cubicBezTo>
                  <a:cubicBezTo>
                    <a:pt x="1358" y="21327"/>
                    <a:pt x="1494" y="21327"/>
                    <a:pt x="1630" y="21053"/>
                  </a:cubicBezTo>
                  <a:cubicBezTo>
                    <a:pt x="1902" y="21053"/>
                    <a:pt x="2174" y="20780"/>
                    <a:pt x="2309" y="20506"/>
                  </a:cubicBezTo>
                  <a:cubicBezTo>
                    <a:pt x="2581" y="20506"/>
                    <a:pt x="2717" y="20233"/>
                    <a:pt x="2989" y="20233"/>
                  </a:cubicBezTo>
                  <a:cubicBezTo>
                    <a:pt x="3260" y="19959"/>
                    <a:pt x="3532" y="19686"/>
                    <a:pt x="3668" y="19413"/>
                  </a:cubicBezTo>
                  <a:cubicBezTo>
                    <a:pt x="4211" y="19139"/>
                    <a:pt x="4619" y="18866"/>
                    <a:pt x="5026" y="18319"/>
                  </a:cubicBezTo>
                  <a:cubicBezTo>
                    <a:pt x="5570" y="18046"/>
                    <a:pt x="5977" y="17772"/>
                    <a:pt x="6385" y="17499"/>
                  </a:cubicBezTo>
                  <a:cubicBezTo>
                    <a:pt x="6385" y="17499"/>
                    <a:pt x="6385" y="17225"/>
                    <a:pt x="6385" y="17225"/>
                  </a:cubicBezTo>
                  <a:cubicBezTo>
                    <a:pt x="6928" y="16952"/>
                    <a:pt x="7336" y="16678"/>
                    <a:pt x="7743" y="16132"/>
                  </a:cubicBezTo>
                  <a:cubicBezTo>
                    <a:pt x="8287" y="15858"/>
                    <a:pt x="8694" y="15311"/>
                    <a:pt x="9102" y="15038"/>
                  </a:cubicBezTo>
                  <a:cubicBezTo>
                    <a:pt x="9374" y="14765"/>
                    <a:pt x="9509" y="14491"/>
                    <a:pt x="9781" y="14491"/>
                  </a:cubicBezTo>
                  <a:cubicBezTo>
                    <a:pt x="10053" y="14218"/>
                    <a:pt x="10325" y="13944"/>
                    <a:pt x="10596" y="13671"/>
                  </a:cubicBezTo>
                  <a:cubicBezTo>
                    <a:pt x="11004" y="13397"/>
                    <a:pt x="11411" y="12851"/>
                    <a:pt x="11955" y="12577"/>
                  </a:cubicBezTo>
                  <a:cubicBezTo>
                    <a:pt x="12362" y="12030"/>
                    <a:pt x="12770" y="11757"/>
                    <a:pt x="13177" y="11210"/>
                  </a:cubicBezTo>
                  <a:cubicBezTo>
                    <a:pt x="13177" y="11210"/>
                    <a:pt x="13313" y="11210"/>
                    <a:pt x="13313" y="11210"/>
                  </a:cubicBezTo>
                  <a:cubicBezTo>
                    <a:pt x="13721" y="10663"/>
                    <a:pt x="14264" y="10390"/>
                    <a:pt x="14672" y="9843"/>
                  </a:cubicBezTo>
                  <a:cubicBezTo>
                    <a:pt x="15079" y="9296"/>
                    <a:pt x="15623" y="9023"/>
                    <a:pt x="16030" y="8476"/>
                  </a:cubicBezTo>
                  <a:cubicBezTo>
                    <a:pt x="16302" y="8203"/>
                    <a:pt x="16438" y="7929"/>
                    <a:pt x="16709" y="7929"/>
                  </a:cubicBezTo>
                  <a:cubicBezTo>
                    <a:pt x="16981" y="7656"/>
                    <a:pt x="17253" y="7382"/>
                    <a:pt x="17525" y="7109"/>
                  </a:cubicBezTo>
                  <a:cubicBezTo>
                    <a:pt x="17932" y="6562"/>
                    <a:pt x="18340" y="6015"/>
                    <a:pt x="18883" y="5468"/>
                  </a:cubicBezTo>
                  <a:cubicBezTo>
                    <a:pt x="19291" y="5195"/>
                    <a:pt x="19562" y="4648"/>
                    <a:pt x="19970" y="4375"/>
                  </a:cubicBezTo>
                  <a:cubicBezTo>
                    <a:pt x="20106" y="4101"/>
                    <a:pt x="20106" y="4101"/>
                    <a:pt x="20242" y="4101"/>
                  </a:cubicBezTo>
                  <a:cubicBezTo>
                    <a:pt x="20242" y="4101"/>
                    <a:pt x="20242" y="3828"/>
                    <a:pt x="20242" y="3828"/>
                  </a:cubicBezTo>
                  <a:cubicBezTo>
                    <a:pt x="20649" y="3554"/>
                    <a:pt x="21192" y="3008"/>
                    <a:pt x="21600" y="2461"/>
                  </a:cubicBezTo>
                  <a:cubicBezTo>
                    <a:pt x="21192" y="2187"/>
                    <a:pt x="20921" y="1641"/>
                    <a:pt x="20649" y="1367"/>
                  </a:cubicBezTo>
                  <a:cubicBezTo>
                    <a:pt x="20513" y="1367"/>
                    <a:pt x="20513" y="1367"/>
                    <a:pt x="20513" y="1367"/>
                  </a:cubicBezTo>
                  <a:cubicBezTo>
                    <a:pt x="20242" y="1094"/>
                    <a:pt x="19834" y="547"/>
                    <a:pt x="19562" y="273"/>
                  </a:cubicBezTo>
                  <a:cubicBezTo>
                    <a:pt x="19426" y="0"/>
                    <a:pt x="19291" y="0"/>
                    <a:pt x="19291" y="0"/>
                  </a:cubicBezTo>
                  <a:cubicBezTo>
                    <a:pt x="19155" y="0"/>
                    <a:pt x="19019" y="273"/>
                    <a:pt x="18883" y="273"/>
                  </a:cubicBezTo>
                  <a:cubicBezTo>
                    <a:pt x="18611" y="547"/>
                    <a:pt x="18340" y="820"/>
                    <a:pt x="18204" y="1094"/>
                  </a:cubicBezTo>
                  <a:cubicBezTo>
                    <a:pt x="17932" y="1367"/>
                    <a:pt x="17660" y="1641"/>
                    <a:pt x="17389" y="1914"/>
                  </a:cubicBezTo>
                  <a:cubicBezTo>
                    <a:pt x="17117" y="2187"/>
                    <a:pt x="16981" y="2461"/>
                    <a:pt x="16709" y="2734"/>
                  </a:cubicBezTo>
                  <a:cubicBezTo>
                    <a:pt x="16302" y="3008"/>
                    <a:pt x="15758" y="3554"/>
                    <a:pt x="15351" y="4101"/>
                  </a:cubicBezTo>
                  <a:cubicBezTo>
                    <a:pt x="14943" y="4648"/>
                    <a:pt x="14400" y="4922"/>
                    <a:pt x="13992" y="5468"/>
                  </a:cubicBezTo>
                  <a:cubicBezTo>
                    <a:pt x="13992" y="5468"/>
                    <a:pt x="13857" y="5468"/>
                    <a:pt x="13857" y="5468"/>
                  </a:cubicBezTo>
                  <a:cubicBezTo>
                    <a:pt x="13449" y="6015"/>
                    <a:pt x="13042" y="6562"/>
                    <a:pt x="12634" y="6835"/>
                  </a:cubicBezTo>
                  <a:cubicBezTo>
                    <a:pt x="12091" y="7382"/>
                    <a:pt x="11683" y="7656"/>
                    <a:pt x="11140" y="8203"/>
                  </a:cubicBezTo>
                  <a:cubicBezTo>
                    <a:pt x="11004" y="8476"/>
                    <a:pt x="10732" y="8749"/>
                    <a:pt x="10460" y="8749"/>
                  </a:cubicBezTo>
                  <a:cubicBezTo>
                    <a:pt x="10189" y="9023"/>
                    <a:pt x="10053" y="9296"/>
                    <a:pt x="9781" y="9296"/>
                  </a:cubicBezTo>
                  <a:cubicBezTo>
                    <a:pt x="9374" y="9843"/>
                    <a:pt x="8966" y="10116"/>
                    <a:pt x="8423" y="10663"/>
                  </a:cubicBezTo>
                  <a:cubicBezTo>
                    <a:pt x="8015" y="10937"/>
                    <a:pt x="7472" y="11484"/>
                    <a:pt x="7064" y="11757"/>
                  </a:cubicBezTo>
                  <a:cubicBezTo>
                    <a:pt x="7064" y="11757"/>
                    <a:pt x="7064" y="11757"/>
                    <a:pt x="6928" y="11757"/>
                  </a:cubicBezTo>
                  <a:cubicBezTo>
                    <a:pt x="6521" y="12304"/>
                    <a:pt x="6113" y="12577"/>
                    <a:pt x="5706" y="12851"/>
                  </a:cubicBezTo>
                  <a:cubicBezTo>
                    <a:pt x="5298" y="13397"/>
                    <a:pt x="4755" y="13671"/>
                    <a:pt x="4347" y="13944"/>
                  </a:cubicBezTo>
                  <a:cubicBezTo>
                    <a:pt x="4075" y="14218"/>
                    <a:pt x="3804" y="14491"/>
                    <a:pt x="3532" y="14765"/>
                  </a:cubicBezTo>
                  <a:cubicBezTo>
                    <a:pt x="3396" y="14765"/>
                    <a:pt x="3260" y="15038"/>
                    <a:pt x="2989" y="15038"/>
                  </a:cubicBezTo>
                  <a:cubicBezTo>
                    <a:pt x="2581" y="15585"/>
                    <a:pt x="2174" y="15858"/>
                    <a:pt x="1630" y="16132"/>
                  </a:cubicBezTo>
                  <a:cubicBezTo>
                    <a:pt x="1358" y="16405"/>
                    <a:pt x="1087" y="16678"/>
                    <a:pt x="815" y="16952"/>
                  </a:cubicBezTo>
                  <a:cubicBezTo>
                    <a:pt x="679" y="16952"/>
                    <a:pt x="543" y="17225"/>
                    <a:pt x="272" y="17225"/>
                  </a:cubicBezTo>
                  <a:cubicBezTo>
                    <a:pt x="272" y="17225"/>
                    <a:pt x="272" y="17225"/>
                    <a:pt x="272" y="17225"/>
                  </a:cubicBezTo>
                  <a:cubicBezTo>
                    <a:pt x="136" y="17225"/>
                    <a:pt x="136" y="17499"/>
                    <a:pt x="0" y="17499"/>
                  </a:cubicBezTo>
                  <a:cubicBezTo>
                    <a:pt x="0" y="17499"/>
                    <a:pt x="136" y="17772"/>
                    <a:pt x="136" y="17772"/>
                  </a:cubicBezTo>
                  <a:cubicBezTo>
                    <a:pt x="136" y="18046"/>
                    <a:pt x="136" y="18046"/>
                    <a:pt x="272" y="1804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42" name="Freeform 18"/>
            <p:cNvSpPr/>
            <p:nvPr/>
          </p:nvSpPr>
          <p:spPr>
            <a:xfrm>
              <a:off x="2470132" y="1274158"/>
              <a:ext cx="211202" cy="384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01" y="8884"/>
                  </a:moveTo>
                  <a:cubicBezTo>
                    <a:pt x="13687" y="8884"/>
                    <a:pt x="13687" y="9058"/>
                    <a:pt x="13687" y="9058"/>
                  </a:cubicBezTo>
                  <a:cubicBezTo>
                    <a:pt x="13046" y="10103"/>
                    <a:pt x="12190" y="10974"/>
                    <a:pt x="11335" y="12019"/>
                  </a:cubicBezTo>
                  <a:cubicBezTo>
                    <a:pt x="11121" y="12019"/>
                    <a:pt x="11121" y="12194"/>
                    <a:pt x="10907" y="12368"/>
                  </a:cubicBezTo>
                  <a:cubicBezTo>
                    <a:pt x="10051" y="13065"/>
                    <a:pt x="9196" y="13935"/>
                    <a:pt x="8341" y="14632"/>
                  </a:cubicBezTo>
                  <a:cubicBezTo>
                    <a:pt x="7913" y="14981"/>
                    <a:pt x="7485" y="15329"/>
                    <a:pt x="6844" y="15677"/>
                  </a:cubicBezTo>
                  <a:cubicBezTo>
                    <a:pt x="6630" y="16026"/>
                    <a:pt x="6202" y="16374"/>
                    <a:pt x="5774" y="16548"/>
                  </a:cubicBezTo>
                  <a:cubicBezTo>
                    <a:pt x="4919" y="17071"/>
                    <a:pt x="4277" y="17768"/>
                    <a:pt x="3422" y="18290"/>
                  </a:cubicBezTo>
                  <a:cubicBezTo>
                    <a:pt x="2566" y="18639"/>
                    <a:pt x="1925" y="19161"/>
                    <a:pt x="1069" y="19684"/>
                  </a:cubicBezTo>
                  <a:cubicBezTo>
                    <a:pt x="1069" y="19684"/>
                    <a:pt x="1069" y="19684"/>
                    <a:pt x="855" y="19684"/>
                  </a:cubicBezTo>
                  <a:cubicBezTo>
                    <a:pt x="642" y="19858"/>
                    <a:pt x="214" y="20206"/>
                    <a:pt x="0" y="20381"/>
                  </a:cubicBezTo>
                  <a:cubicBezTo>
                    <a:pt x="214" y="20381"/>
                    <a:pt x="428" y="20555"/>
                    <a:pt x="642" y="20555"/>
                  </a:cubicBezTo>
                  <a:cubicBezTo>
                    <a:pt x="642" y="20555"/>
                    <a:pt x="855" y="20555"/>
                    <a:pt x="855" y="20555"/>
                  </a:cubicBezTo>
                  <a:cubicBezTo>
                    <a:pt x="1283" y="20729"/>
                    <a:pt x="1925" y="20903"/>
                    <a:pt x="2566" y="21077"/>
                  </a:cubicBezTo>
                  <a:cubicBezTo>
                    <a:pt x="2994" y="21252"/>
                    <a:pt x="3208" y="21252"/>
                    <a:pt x="3636" y="21426"/>
                  </a:cubicBezTo>
                  <a:cubicBezTo>
                    <a:pt x="3636" y="21426"/>
                    <a:pt x="3850" y="21426"/>
                    <a:pt x="3850" y="21600"/>
                  </a:cubicBezTo>
                  <a:cubicBezTo>
                    <a:pt x="4063" y="21426"/>
                    <a:pt x="4277" y="21252"/>
                    <a:pt x="4491" y="21252"/>
                  </a:cubicBezTo>
                  <a:cubicBezTo>
                    <a:pt x="4919" y="20903"/>
                    <a:pt x="5133" y="20729"/>
                    <a:pt x="5560" y="20555"/>
                  </a:cubicBezTo>
                  <a:cubicBezTo>
                    <a:pt x="5988" y="20206"/>
                    <a:pt x="6416" y="19858"/>
                    <a:pt x="6844" y="19684"/>
                  </a:cubicBezTo>
                  <a:cubicBezTo>
                    <a:pt x="7699" y="18987"/>
                    <a:pt x="8554" y="18465"/>
                    <a:pt x="9196" y="17942"/>
                  </a:cubicBezTo>
                  <a:cubicBezTo>
                    <a:pt x="10051" y="17245"/>
                    <a:pt x="10907" y="16548"/>
                    <a:pt x="11762" y="15852"/>
                  </a:cubicBezTo>
                  <a:cubicBezTo>
                    <a:pt x="11762" y="15852"/>
                    <a:pt x="11762" y="15852"/>
                    <a:pt x="11762" y="15852"/>
                  </a:cubicBezTo>
                  <a:cubicBezTo>
                    <a:pt x="12618" y="15155"/>
                    <a:pt x="13259" y="14458"/>
                    <a:pt x="14115" y="13761"/>
                  </a:cubicBezTo>
                  <a:cubicBezTo>
                    <a:pt x="14115" y="13587"/>
                    <a:pt x="14329" y="13413"/>
                    <a:pt x="14543" y="13239"/>
                  </a:cubicBezTo>
                  <a:cubicBezTo>
                    <a:pt x="15612" y="12019"/>
                    <a:pt x="16681" y="10626"/>
                    <a:pt x="17537" y="9232"/>
                  </a:cubicBezTo>
                  <a:cubicBezTo>
                    <a:pt x="17964" y="8884"/>
                    <a:pt x="18178" y="8361"/>
                    <a:pt x="18392" y="7839"/>
                  </a:cubicBezTo>
                  <a:cubicBezTo>
                    <a:pt x="18820" y="7316"/>
                    <a:pt x="19034" y="6794"/>
                    <a:pt x="19461" y="6097"/>
                  </a:cubicBezTo>
                  <a:cubicBezTo>
                    <a:pt x="20103" y="4703"/>
                    <a:pt x="20745" y="2961"/>
                    <a:pt x="21172" y="1394"/>
                  </a:cubicBezTo>
                  <a:cubicBezTo>
                    <a:pt x="21386" y="871"/>
                    <a:pt x="21600" y="523"/>
                    <a:pt x="21600" y="0"/>
                  </a:cubicBezTo>
                  <a:cubicBezTo>
                    <a:pt x="21386" y="0"/>
                    <a:pt x="21386" y="0"/>
                    <a:pt x="21172" y="0"/>
                  </a:cubicBezTo>
                  <a:cubicBezTo>
                    <a:pt x="21172" y="0"/>
                    <a:pt x="21172" y="0"/>
                    <a:pt x="21172" y="0"/>
                  </a:cubicBezTo>
                  <a:cubicBezTo>
                    <a:pt x="20745" y="0"/>
                    <a:pt x="20531" y="0"/>
                    <a:pt x="20317" y="0"/>
                  </a:cubicBezTo>
                  <a:cubicBezTo>
                    <a:pt x="19675" y="0"/>
                    <a:pt x="19034" y="0"/>
                    <a:pt x="18392" y="0"/>
                  </a:cubicBezTo>
                  <a:cubicBezTo>
                    <a:pt x="18178" y="0"/>
                    <a:pt x="18178" y="0"/>
                    <a:pt x="17964" y="0"/>
                  </a:cubicBezTo>
                  <a:cubicBezTo>
                    <a:pt x="17964" y="348"/>
                    <a:pt x="17964" y="523"/>
                    <a:pt x="17964" y="697"/>
                  </a:cubicBezTo>
                  <a:cubicBezTo>
                    <a:pt x="17323" y="2787"/>
                    <a:pt x="16467" y="4703"/>
                    <a:pt x="15398" y="6619"/>
                  </a:cubicBezTo>
                  <a:cubicBezTo>
                    <a:pt x="14756" y="7490"/>
                    <a:pt x="14329" y="8187"/>
                    <a:pt x="13901" y="888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43" name="Freeform 19"/>
            <p:cNvSpPr/>
            <p:nvPr/>
          </p:nvSpPr>
          <p:spPr>
            <a:xfrm>
              <a:off x="2329768" y="694995"/>
              <a:ext cx="309588" cy="316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8" y="3775"/>
                  </a:moveTo>
                  <a:cubicBezTo>
                    <a:pt x="876" y="3984"/>
                    <a:pt x="1314" y="4194"/>
                    <a:pt x="1605" y="4404"/>
                  </a:cubicBezTo>
                  <a:cubicBezTo>
                    <a:pt x="2043" y="4614"/>
                    <a:pt x="2481" y="4823"/>
                    <a:pt x="2919" y="5243"/>
                  </a:cubicBezTo>
                  <a:cubicBezTo>
                    <a:pt x="3065" y="5243"/>
                    <a:pt x="3211" y="5452"/>
                    <a:pt x="3357" y="5452"/>
                  </a:cubicBezTo>
                  <a:cubicBezTo>
                    <a:pt x="3649" y="5662"/>
                    <a:pt x="3795" y="5872"/>
                    <a:pt x="4086" y="5872"/>
                  </a:cubicBezTo>
                  <a:cubicBezTo>
                    <a:pt x="4378" y="6082"/>
                    <a:pt x="4670" y="6291"/>
                    <a:pt x="4962" y="6501"/>
                  </a:cubicBezTo>
                  <a:cubicBezTo>
                    <a:pt x="4962" y="6711"/>
                    <a:pt x="5108" y="6711"/>
                    <a:pt x="5254" y="6711"/>
                  </a:cubicBezTo>
                  <a:cubicBezTo>
                    <a:pt x="5546" y="7130"/>
                    <a:pt x="5984" y="7340"/>
                    <a:pt x="6276" y="7550"/>
                  </a:cubicBezTo>
                  <a:cubicBezTo>
                    <a:pt x="6422" y="7550"/>
                    <a:pt x="6422" y="7550"/>
                    <a:pt x="6422" y="7550"/>
                  </a:cubicBezTo>
                  <a:cubicBezTo>
                    <a:pt x="6859" y="7969"/>
                    <a:pt x="7151" y="8179"/>
                    <a:pt x="7589" y="8598"/>
                  </a:cubicBezTo>
                  <a:cubicBezTo>
                    <a:pt x="8027" y="8808"/>
                    <a:pt x="8319" y="9227"/>
                    <a:pt x="8757" y="9437"/>
                  </a:cubicBezTo>
                  <a:cubicBezTo>
                    <a:pt x="8903" y="9647"/>
                    <a:pt x="9049" y="9856"/>
                    <a:pt x="9195" y="9856"/>
                  </a:cubicBezTo>
                  <a:cubicBezTo>
                    <a:pt x="9486" y="10066"/>
                    <a:pt x="9632" y="10276"/>
                    <a:pt x="9924" y="10485"/>
                  </a:cubicBezTo>
                  <a:cubicBezTo>
                    <a:pt x="10216" y="10905"/>
                    <a:pt x="10654" y="11115"/>
                    <a:pt x="11092" y="11534"/>
                  </a:cubicBezTo>
                  <a:cubicBezTo>
                    <a:pt x="11384" y="11953"/>
                    <a:pt x="11822" y="12163"/>
                    <a:pt x="12114" y="12583"/>
                  </a:cubicBezTo>
                  <a:cubicBezTo>
                    <a:pt x="12114" y="12583"/>
                    <a:pt x="12114" y="12583"/>
                    <a:pt x="12114" y="12583"/>
                  </a:cubicBezTo>
                  <a:cubicBezTo>
                    <a:pt x="12551" y="13002"/>
                    <a:pt x="12989" y="13421"/>
                    <a:pt x="13281" y="13841"/>
                  </a:cubicBezTo>
                  <a:cubicBezTo>
                    <a:pt x="13573" y="14050"/>
                    <a:pt x="13865" y="14260"/>
                    <a:pt x="14011" y="14680"/>
                  </a:cubicBezTo>
                  <a:cubicBezTo>
                    <a:pt x="14157" y="14680"/>
                    <a:pt x="14303" y="14889"/>
                    <a:pt x="14449" y="15099"/>
                  </a:cubicBezTo>
                  <a:cubicBezTo>
                    <a:pt x="14595" y="15309"/>
                    <a:pt x="14741" y="15518"/>
                    <a:pt x="14886" y="15728"/>
                  </a:cubicBezTo>
                  <a:cubicBezTo>
                    <a:pt x="15178" y="15938"/>
                    <a:pt x="15324" y="16148"/>
                    <a:pt x="15470" y="16357"/>
                  </a:cubicBezTo>
                  <a:cubicBezTo>
                    <a:pt x="15908" y="16777"/>
                    <a:pt x="16200" y="17406"/>
                    <a:pt x="16638" y="17825"/>
                  </a:cubicBezTo>
                  <a:cubicBezTo>
                    <a:pt x="16930" y="18245"/>
                    <a:pt x="17368" y="18874"/>
                    <a:pt x="17659" y="19293"/>
                  </a:cubicBezTo>
                  <a:cubicBezTo>
                    <a:pt x="17659" y="19293"/>
                    <a:pt x="17659" y="19293"/>
                    <a:pt x="17659" y="19503"/>
                  </a:cubicBezTo>
                  <a:cubicBezTo>
                    <a:pt x="17951" y="19922"/>
                    <a:pt x="18389" y="20551"/>
                    <a:pt x="18681" y="21181"/>
                  </a:cubicBezTo>
                  <a:cubicBezTo>
                    <a:pt x="18827" y="21390"/>
                    <a:pt x="18827" y="21390"/>
                    <a:pt x="18827" y="21600"/>
                  </a:cubicBezTo>
                  <a:cubicBezTo>
                    <a:pt x="19265" y="21390"/>
                    <a:pt x="19557" y="21390"/>
                    <a:pt x="19995" y="21390"/>
                  </a:cubicBezTo>
                  <a:cubicBezTo>
                    <a:pt x="20141" y="21390"/>
                    <a:pt x="20432" y="21390"/>
                    <a:pt x="20578" y="21390"/>
                  </a:cubicBezTo>
                  <a:cubicBezTo>
                    <a:pt x="20870" y="21181"/>
                    <a:pt x="21162" y="21181"/>
                    <a:pt x="21308" y="21181"/>
                  </a:cubicBezTo>
                  <a:cubicBezTo>
                    <a:pt x="21454" y="21181"/>
                    <a:pt x="21454" y="21181"/>
                    <a:pt x="21600" y="21181"/>
                  </a:cubicBezTo>
                  <a:cubicBezTo>
                    <a:pt x="21600" y="20971"/>
                    <a:pt x="21454" y="20761"/>
                    <a:pt x="21454" y="20761"/>
                  </a:cubicBezTo>
                  <a:cubicBezTo>
                    <a:pt x="21162" y="20342"/>
                    <a:pt x="21016" y="19922"/>
                    <a:pt x="20870" y="19713"/>
                  </a:cubicBezTo>
                  <a:cubicBezTo>
                    <a:pt x="20724" y="19293"/>
                    <a:pt x="20578" y="19083"/>
                    <a:pt x="20432" y="18874"/>
                  </a:cubicBezTo>
                  <a:cubicBezTo>
                    <a:pt x="20141" y="18245"/>
                    <a:pt x="19703" y="17616"/>
                    <a:pt x="19411" y="16986"/>
                  </a:cubicBezTo>
                  <a:cubicBezTo>
                    <a:pt x="18973" y="16567"/>
                    <a:pt x="18681" y="15938"/>
                    <a:pt x="18243" y="15518"/>
                  </a:cubicBezTo>
                  <a:cubicBezTo>
                    <a:pt x="18243" y="15518"/>
                    <a:pt x="18243" y="15518"/>
                    <a:pt x="18243" y="15518"/>
                  </a:cubicBezTo>
                  <a:cubicBezTo>
                    <a:pt x="17951" y="14889"/>
                    <a:pt x="17514" y="14470"/>
                    <a:pt x="17222" y="14050"/>
                  </a:cubicBezTo>
                  <a:cubicBezTo>
                    <a:pt x="16930" y="13631"/>
                    <a:pt x="16492" y="13212"/>
                    <a:pt x="16200" y="12792"/>
                  </a:cubicBezTo>
                  <a:cubicBezTo>
                    <a:pt x="15908" y="12373"/>
                    <a:pt x="15762" y="12163"/>
                    <a:pt x="15470" y="11953"/>
                  </a:cubicBezTo>
                  <a:cubicBezTo>
                    <a:pt x="15470" y="11953"/>
                    <a:pt x="15470" y="11953"/>
                    <a:pt x="15470" y="11953"/>
                  </a:cubicBezTo>
                  <a:cubicBezTo>
                    <a:pt x="15324" y="11744"/>
                    <a:pt x="15178" y="11534"/>
                    <a:pt x="15032" y="11534"/>
                  </a:cubicBezTo>
                  <a:cubicBezTo>
                    <a:pt x="14595" y="11115"/>
                    <a:pt x="14303" y="10695"/>
                    <a:pt x="13865" y="10276"/>
                  </a:cubicBezTo>
                  <a:cubicBezTo>
                    <a:pt x="13573" y="9856"/>
                    <a:pt x="13135" y="9437"/>
                    <a:pt x="12697" y="9227"/>
                  </a:cubicBezTo>
                  <a:cubicBezTo>
                    <a:pt x="12697" y="9017"/>
                    <a:pt x="12697" y="9017"/>
                    <a:pt x="12697" y="9017"/>
                  </a:cubicBezTo>
                  <a:cubicBezTo>
                    <a:pt x="12405" y="8808"/>
                    <a:pt x="11968" y="8388"/>
                    <a:pt x="11676" y="7969"/>
                  </a:cubicBezTo>
                  <a:cubicBezTo>
                    <a:pt x="11238" y="7759"/>
                    <a:pt x="10800" y="7340"/>
                    <a:pt x="10508" y="7130"/>
                  </a:cubicBezTo>
                  <a:cubicBezTo>
                    <a:pt x="10216" y="6920"/>
                    <a:pt x="10070" y="6711"/>
                    <a:pt x="9778" y="6501"/>
                  </a:cubicBezTo>
                  <a:cubicBezTo>
                    <a:pt x="9632" y="6291"/>
                    <a:pt x="9486" y="6291"/>
                    <a:pt x="9341" y="6082"/>
                  </a:cubicBezTo>
                  <a:cubicBezTo>
                    <a:pt x="8903" y="5872"/>
                    <a:pt x="8465" y="5452"/>
                    <a:pt x="8173" y="5243"/>
                  </a:cubicBezTo>
                  <a:cubicBezTo>
                    <a:pt x="7735" y="4823"/>
                    <a:pt x="7297" y="4614"/>
                    <a:pt x="7005" y="4404"/>
                  </a:cubicBezTo>
                  <a:cubicBezTo>
                    <a:pt x="7005" y="4404"/>
                    <a:pt x="6859" y="4194"/>
                    <a:pt x="6859" y="4194"/>
                  </a:cubicBezTo>
                  <a:cubicBezTo>
                    <a:pt x="6568" y="3984"/>
                    <a:pt x="6276" y="3775"/>
                    <a:pt x="5838" y="3565"/>
                  </a:cubicBezTo>
                  <a:cubicBezTo>
                    <a:pt x="5838" y="3565"/>
                    <a:pt x="5838" y="3565"/>
                    <a:pt x="5838" y="3565"/>
                  </a:cubicBezTo>
                  <a:cubicBezTo>
                    <a:pt x="5400" y="3146"/>
                    <a:pt x="4962" y="2936"/>
                    <a:pt x="4524" y="2726"/>
                  </a:cubicBezTo>
                  <a:cubicBezTo>
                    <a:pt x="4378" y="2517"/>
                    <a:pt x="4086" y="2307"/>
                    <a:pt x="3941" y="2307"/>
                  </a:cubicBezTo>
                  <a:cubicBezTo>
                    <a:pt x="3795" y="2097"/>
                    <a:pt x="3503" y="2097"/>
                    <a:pt x="3357" y="1887"/>
                  </a:cubicBezTo>
                  <a:cubicBezTo>
                    <a:pt x="3065" y="1678"/>
                    <a:pt x="2627" y="1468"/>
                    <a:pt x="2189" y="1258"/>
                  </a:cubicBezTo>
                  <a:cubicBezTo>
                    <a:pt x="1751" y="839"/>
                    <a:pt x="1459" y="629"/>
                    <a:pt x="1022" y="419"/>
                  </a:cubicBezTo>
                  <a:cubicBezTo>
                    <a:pt x="1022" y="419"/>
                    <a:pt x="876" y="419"/>
                    <a:pt x="876" y="419"/>
                  </a:cubicBezTo>
                  <a:cubicBezTo>
                    <a:pt x="730" y="210"/>
                    <a:pt x="584" y="210"/>
                    <a:pt x="292" y="0"/>
                  </a:cubicBezTo>
                  <a:cubicBezTo>
                    <a:pt x="292" y="1258"/>
                    <a:pt x="146" y="2307"/>
                    <a:pt x="0" y="3355"/>
                  </a:cubicBezTo>
                  <a:cubicBezTo>
                    <a:pt x="146" y="3565"/>
                    <a:pt x="292" y="3565"/>
                    <a:pt x="438" y="3565"/>
                  </a:cubicBezTo>
                  <a:cubicBezTo>
                    <a:pt x="438" y="3565"/>
                    <a:pt x="438" y="3565"/>
                    <a:pt x="438" y="377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44" name="Freeform 20"/>
            <p:cNvSpPr/>
            <p:nvPr/>
          </p:nvSpPr>
          <p:spPr>
            <a:xfrm>
              <a:off x="5678811" y="5608227"/>
              <a:ext cx="213826" cy="617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94" y="17388"/>
                  </a:moveTo>
                  <a:cubicBezTo>
                    <a:pt x="19482" y="16956"/>
                    <a:pt x="19271" y="16416"/>
                    <a:pt x="18847" y="15768"/>
                  </a:cubicBezTo>
                  <a:cubicBezTo>
                    <a:pt x="18635" y="15552"/>
                    <a:pt x="18635" y="15228"/>
                    <a:pt x="18424" y="14904"/>
                  </a:cubicBezTo>
                  <a:cubicBezTo>
                    <a:pt x="18212" y="14688"/>
                    <a:pt x="18000" y="14364"/>
                    <a:pt x="17788" y="14148"/>
                  </a:cubicBezTo>
                  <a:cubicBezTo>
                    <a:pt x="17788" y="14040"/>
                    <a:pt x="17788" y="14040"/>
                    <a:pt x="17788" y="13932"/>
                  </a:cubicBezTo>
                  <a:cubicBezTo>
                    <a:pt x="16941" y="12744"/>
                    <a:pt x="16094" y="11340"/>
                    <a:pt x="15035" y="10044"/>
                  </a:cubicBezTo>
                  <a:cubicBezTo>
                    <a:pt x="15035" y="10044"/>
                    <a:pt x="15035" y="10044"/>
                    <a:pt x="15035" y="10044"/>
                  </a:cubicBezTo>
                  <a:cubicBezTo>
                    <a:pt x="13976" y="8748"/>
                    <a:pt x="12918" y="7452"/>
                    <a:pt x="11859" y="6372"/>
                  </a:cubicBezTo>
                  <a:cubicBezTo>
                    <a:pt x="10800" y="5076"/>
                    <a:pt x="9741" y="3996"/>
                    <a:pt x="8682" y="3024"/>
                  </a:cubicBezTo>
                  <a:cubicBezTo>
                    <a:pt x="8682" y="3024"/>
                    <a:pt x="8682" y="3024"/>
                    <a:pt x="8682" y="2916"/>
                  </a:cubicBezTo>
                  <a:cubicBezTo>
                    <a:pt x="7835" y="2052"/>
                    <a:pt x="6988" y="1296"/>
                    <a:pt x="6353" y="756"/>
                  </a:cubicBezTo>
                  <a:cubicBezTo>
                    <a:pt x="5718" y="216"/>
                    <a:pt x="5506" y="0"/>
                    <a:pt x="5506" y="0"/>
                  </a:cubicBezTo>
                  <a:cubicBezTo>
                    <a:pt x="5294" y="0"/>
                    <a:pt x="5294" y="0"/>
                    <a:pt x="5294" y="0"/>
                  </a:cubicBezTo>
                  <a:cubicBezTo>
                    <a:pt x="0" y="1620"/>
                    <a:pt x="0" y="1620"/>
                    <a:pt x="0" y="1620"/>
                  </a:cubicBezTo>
                  <a:cubicBezTo>
                    <a:pt x="0" y="1620"/>
                    <a:pt x="212" y="1836"/>
                    <a:pt x="847" y="2376"/>
                  </a:cubicBezTo>
                  <a:cubicBezTo>
                    <a:pt x="1482" y="2916"/>
                    <a:pt x="2118" y="3672"/>
                    <a:pt x="3176" y="4536"/>
                  </a:cubicBezTo>
                  <a:cubicBezTo>
                    <a:pt x="3176" y="4536"/>
                    <a:pt x="3176" y="4536"/>
                    <a:pt x="3176" y="4536"/>
                  </a:cubicBezTo>
                  <a:cubicBezTo>
                    <a:pt x="4024" y="5508"/>
                    <a:pt x="5294" y="6696"/>
                    <a:pt x="6353" y="7992"/>
                  </a:cubicBezTo>
                  <a:cubicBezTo>
                    <a:pt x="7200" y="9072"/>
                    <a:pt x="8259" y="10152"/>
                    <a:pt x="9106" y="11232"/>
                  </a:cubicBezTo>
                  <a:cubicBezTo>
                    <a:pt x="9106" y="11448"/>
                    <a:pt x="9318" y="11556"/>
                    <a:pt x="9318" y="11772"/>
                  </a:cubicBezTo>
                  <a:cubicBezTo>
                    <a:pt x="10165" y="12852"/>
                    <a:pt x="11012" y="13932"/>
                    <a:pt x="11647" y="15012"/>
                  </a:cubicBezTo>
                  <a:cubicBezTo>
                    <a:pt x="11859" y="15336"/>
                    <a:pt x="11859" y="15552"/>
                    <a:pt x="12071" y="15876"/>
                  </a:cubicBezTo>
                  <a:cubicBezTo>
                    <a:pt x="12071" y="15876"/>
                    <a:pt x="12282" y="15984"/>
                    <a:pt x="12282" y="15984"/>
                  </a:cubicBezTo>
                  <a:cubicBezTo>
                    <a:pt x="12282" y="16200"/>
                    <a:pt x="12494" y="16524"/>
                    <a:pt x="12706" y="16740"/>
                  </a:cubicBezTo>
                  <a:cubicBezTo>
                    <a:pt x="12918" y="17280"/>
                    <a:pt x="13341" y="17820"/>
                    <a:pt x="13553" y="18360"/>
                  </a:cubicBezTo>
                  <a:cubicBezTo>
                    <a:pt x="13976" y="19332"/>
                    <a:pt x="14612" y="20088"/>
                    <a:pt x="14824" y="20628"/>
                  </a:cubicBezTo>
                  <a:cubicBezTo>
                    <a:pt x="15247" y="21276"/>
                    <a:pt x="15459" y="21600"/>
                    <a:pt x="15459" y="21600"/>
                  </a:cubicBezTo>
                  <a:cubicBezTo>
                    <a:pt x="19482" y="21060"/>
                    <a:pt x="19482" y="21060"/>
                    <a:pt x="19482" y="21060"/>
                  </a:cubicBezTo>
                  <a:cubicBezTo>
                    <a:pt x="21600" y="20736"/>
                    <a:pt x="21600" y="20736"/>
                    <a:pt x="21600" y="20736"/>
                  </a:cubicBezTo>
                  <a:cubicBezTo>
                    <a:pt x="21600" y="20736"/>
                    <a:pt x="21176" y="19980"/>
                    <a:pt x="20541" y="18684"/>
                  </a:cubicBezTo>
                  <a:cubicBezTo>
                    <a:pt x="20329" y="18360"/>
                    <a:pt x="20118" y="17928"/>
                    <a:pt x="19694" y="1738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45" name="Freeform 21"/>
            <p:cNvSpPr/>
            <p:nvPr/>
          </p:nvSpPr>
          <p:spPr>
            <a:xfrm>
              <a:off x="5064886" y="4762649"/>
              <a:ext cx="388296" cy="418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49" y="16994"/>
                  </a:moveTo>
                  <a:cubicBezTo>
                    <a:pt x="20082" y="16359"/>
                    <a:pt x="19498" y="15724"/>
                    <a:pt x="18681" y="14929"/>
                  </a:cubicBezTo>
                  <a:cubicBezTo>
                    <a:pt x="18564" y="14771"/>
                    <a:pt x="18448" y="14612"/>
                    <a:pt x="18331" y="14453"/>
                  </a:cubicBezTo>
                  <a:cubicBezTo>
                    <a:pt x="17630" y="13818"/>
                    <a:pt x="16930" y="13024"/>
                    <a:pt x="16112" y="12229"/>
                  </a:cubicBezTo>
                  <a:cubicBezTo>
                    <a:pt x="15412" y="11435"/>
                    <a:pt x="14595" y="10641"/>
                    <a:pt x="13894" y="10006"/>
                  </a:cubicBezTo>
                  <a:cubicBezTo>
                    <a:pt x="13194" y="9371"/>
                    <a:pt x="12610" y="8735"/>
                    <a:pt x="11909" y="8259"/>
                  </a:cubicBezTo>
                  <a:cubicBezTo>
                    <a:pt x="11792" y="8100"/>
                    <a:pt x="11676" y="7941"/>
                    <a:pt x="11559" y="7941"/>
                  </a:cubicBezTo>
                  <a:cubicBezTo>
                    <a:pt x="10742" y="7147"/>
                    <a:pt x="10041" y="6512"/>
                    <a:pt x="9224" y="5876"/>
                  </a:cubicBezTo>
                  <a:cubicBezTo>
                    <a:pt x="8523" y="5241"/>
                    <a:pt x="7706" y="4606"/>
                    <a:pt x="7005" y="3971"/>
                  </a:cubicBezTo>
                  <a:cubicBezTo>
                    <a:pt x="6188" y="3335"/>
                    <a:pt x="5488" y="2859"/>
                    <a:pt x="4787" y="2382"/>
                  </a:cubicBezTo>
                  <a:cubicBezTo>
                    <a:pt x="4787" y="2382"/>
                    <a:pt x="4670" y="2224"/>
                    <a:pt x="4670" y="2224"/>
                  </a:cubicBezTo>
                  <a:cubicBezTo>
                    <a:pt x="3736" y="1588"/>
                    <a:pt x="2919" y="953"/>
                    <a:pt x="2452" y="635"/>
                  </a:cubicBezTo>
                  <a:cubicBezTo>
                    <a:pt x="2335" y="635"/>
                    <a:pt x="2335" y="476"/>
                    <a:pt x="2335" y="476"/>
                  </a:cubicBezTo>
                  <a:cubicBezTo>
                    <a:pt x="1751" y="159"/>
                    <a:pt x="1518" y="0"/>
                    <a:pt x="1518" y="0"/>
                  </a:cubicBezTo>
                  <a:cubicBezTo>
                    <a:pt x="0" y="3971"/>
                    <a:pt x="0" y="3971"/>
                    <a:pt x="0" y="3971"/>
                  </a:cubicBezTo>
                  <a:cubicBezTo>
                    <a:pt x="0" y="3971"/>
                    <a:pt x="350" y="4129"/>
                    <a:pt x="934" y="4606"/>
                  </a:cubicBezTo>
                  <a:cubicBezTo>
                    <a:pt x="1051" y="4606"/>
                    <a:pt x="1284" y="4765"/>
                    <a:pt x="1518" y="4924"/>
                  </a:cubicBezTo>
                  <a:cubicBezTo>
                    <a:pt x="1985" y="5400"/>
                    <a:pt x="2569" y="5718"/>
                    <a:pt x="3269" y="6353"/>
                  </a:cubicBezTo>
                  <a:cubicBezTo>
                    <a:pt x="3386" y="6512"/>
                    <a:pt x="3619" y="6671"/>
                    <a:pt x="3853" y="6829"/>
                  </a:cubicBezTo>
                  <a:cubicBezTo>
                    <a:pt x="4554" y="7306"/>
                    <a:pt x="5371" y="7941"/>
                    <a:pt x="6188" y="8576"/>
                  </a:cubicBezTo>
                  <a:cubicBezTo>
                    <a:pt x="6889" y="9212"/>
                    <a:pt x="7706" y="9847"/>
                    <a:pt x="8406" y="10482"/>
                  </a:cubicBezTo>
                  <a:cubicBezTo>
                    <a:pt x="8990" y="10959"/>
                    <a:pt x="9574" y="11435"/>
                    <a:pt x="10158" y="12071"/>
                  </a:cubicBezTo>
                  <a:cubicBezTo>
                    <a:pt x="10275" y="12229"/>
                    <a:pt x="10508" y="12388"/>
                    <a:pt x="10742" y="12547"/>
                  </a:cubicBezTo>
                  <a:cubicBezTo>
                    <a:pt x="11559" y="13341"/>
                    <a:pt x="12259" y="13976"/>
                    <a:pt x="13077" y="14771"/>
                  </a:cubicBezTo>
                  <a:cubicBezTo>
                    <a:pt x="13777" y="15565"/>
                    <a:pt x="14595" y="16359"/>
                    <a:pt x="15295" y="16994"/>
                  </a:cubicBezTo>
                  <a:cubicBezTo>
                    <a:pt x="15762" y="17471"/>
                    <a:pt x="16229" y="17947"/>
                    <a:pt x="16579" y="18424"/>
                  </a:cubicBezTo>
                  <a:cubicBezTo>
                    <a:pt x="16930" y="18741"/>
                    <a:pt x="17163" y="19059"/>
                    <a:pt x="17514" y="19376"/>
                  </a:cubicBezTo>
                  <a:cubicBezTo>
                    <a:pt x="17981" y="20012"/>
                    <a:pt x="18331" y="20329"/>
                    <a:pt x="18681" y="20806"/>
                  </a:cubicBezTo>
                  <a:cubicBezTo>
                    <a:pt x="19148" y="21282"/>
                    <a:pt x="19382" y="21600"/>
                    <a:pt x="19382" y="21600"/>
                  </a:cubicBezTo>
                  <a:cubicBezTo>
                    <a:pt x="19849" y="20806"/>
                    <a:pt x="19849" y="20806"/>
                    <a:pt x="19849" y="20806"/>
                  </a:cubicBezTo>
                  <a:cubicBezTo>
                    <a:pt x="21600" y="18106"/>
                    <a:pt x="21600" y="18106"/>
                    <a:pt x="21600" y="18106"/>
                  </a:cubicBezTo>
                  <a:cubicBezTo>
                    <a:pt x="21600" y="18106"/>
                    <a:pt x="21366" y="17788"/>
                    <a:pt x="20783" y="17312"/>
                  </a:cubicBezTo>
                  <a:cubicBezTo>
                    <a:pt x="20783" y="17153"/>
                    <a:pt x="20666" y="16994"/>
                    <a:pt x="20549" y="1699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46" name="Freeform 22"/>
            <p:cNvSpPr/>
            <p:nvPr/>
          </p:nvSpPr>
          <p:spPr>
            <a:xfrm>
              <a:off x="4269931" y="4324416"/>
              <a:ext cx="426338" cy="268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08" y="12662"/>
                  </a:moveTo>
                  <a:cubicBezTo>
                    <a:pt x="18301" y="12662"/>
                    <a:pt x="18301" y="12662"/>
                    <a:pt x="18301" y="12662"/>
                  </a:cubicBezTo>
                  <a:cubicBezTo>
                    <a:pt x="17663" y="11917"/>
                    <a:pt x="16812" y="11421"/>
                    <a:pt x="16067" y="10924"/>
                  </a:cubicBezTo>
                  <a:cubicBezTo>
                    <a:pt x="15322" y="10179"/>
                    <a:pt x="14577" y="9683"/>
                    <a:pt x="13833" y="9186"/>
                  </a:cubicBezTo>
                  <a:cubicBezTo>
                    <a:pt x="13088" y="8690"/>
                    <a:pt x="12343" y="7945"/>
                    <a:pt x="11598" y="7448"/>
                  </a:cubicBezTo>
                  <a:cubicBezTo>
                    <a:pt x="11492" y="7448"/>
                    <a:pt x="11385" y="7200"/>
                    <a:pt x="11279" y="7200"/>
                  </a:cubicBezTo>
                  <a:cubicBezTo>
                    <a:pt x="10640" y="6703"/>
                    <a:pt x="10002" y="6207"/>
                    <a:pt x="9364" y="5959"/>
                  </a:cubicBezTo>
                  <a:cubicBezTo>
                    <a:pt x="8725" y="5462"/>
                    <a:pt x="8087" y="4966"/>
                    <a:pt x="7448" y="4469"/>
                  </a:cubicBezTo>
                  <a:cubicBezTo>
                    <a:pt x="7342" y="4469"/>
                    <a:pt x="7235" y="4221"/>
                    <a:pt x="7129" y="4221"/>
                  </a:cubicBezTo>
                  <a:cubicBezTo>
                    <a:pt x="6597" y="3972"/>
                    <a:pt x="6065" y="3476"/>
                    <a:pt x="5639" y="3228"/>
                  </a:cubicBezTo>
                  <a:cubicBezTo>
                    <a:pt x="5320" y="2979"/>
                    <a:pt x="5107" y="2979"/>
                    <a:pt x="4788" y="2731"/>
                  </a:cubicBezTo>
                  <a:cubicBezTo>
                    <a:pt x="4575" y="2483"/>
                    <a:pt x="4256" y="2234"/>
                    <a:pt x="4043" y="2234"/>
                  </a:cubicBezTo>
                  <a:cubicBezTo>
                    <a:pt x="3511" y="1738"/>
                    <a:pt x="2979" y="1490"/>
                    <a:pt x="2554" y="1241"/>
                  </a:cubicBezTo>
                  <a:cubicBezTo>
                    <a:pt x="1490" y="497"/>
                    <a:pt x="851" y="0"/>
                    <a:pt x="851" y="0"/>
                  </a:cubicBezTo>
                  <a:cubicBezTo>
                    <a:pt x="0" y="6207"/>
                    <a:pt x="0" y="6207"/>
                    <a:pt x="0" y="6207"/>
                  </a:cubicBezTo>
                  <a:cubicBezTo>
                    <a:pt x="0" y="6207"/>
                    <a:pt x="745" y="6703"/>
                    <a:pt x="1915" y="7448"/>
                  </a:cubicBezTo>
                  <a:cubicBezTo>
                    <a:pt x="2341" y="7945"/>
                    <a:pt x="2767" y="8193"/>
                    <a:pt x="3299" y="8441"/>
                  </a:cubicBezTo>
                  <a:cubicBezTo>
                    <a:pt x="3618" y="8690"/>
                    <a:pt x="3831" y="8938"/>
                    <a:pt x="4150" y="9186"/>
                  </a:cubicBezTo>
                  <a:cubicBezTo>
                    <a:pt x="4363" y="9186"/>
                    <a:pt x="4682" y="9434"/>
                    <a:pt x="4895" y="9434"/>
                  </a:cubicBezTo>
                  <a:cubicBezTo>
                    <a:pt x="5320" y="9931"/>
                    <a:pt x="5852" y="10179"/>
                    <a:pt x="6384" y="10676"/>
                  </a:cubicBezTo>
                  <a:cubicBezTo>
                    <a:pt x="6491" y="10676"/>
                    <a:pt x="6491" y="10676"/>
                    <a:pt x="6597" y="10676"/>
                  </a:cubicBezTo>
                  <a:cubicBezTo>
                    <a:pt x="7235" y="11172"/>
                    <a:pt x="7980" y="11669"/>
                    <a:pt x="8725" y="12414"/>
                  </a:cubicBezTo>
                  <a:cubicBezTo>
                    <a:pt x="9257" y="12662"/>
                    <a:pt x="9789" y="13159"/>
                    <a:pt x="10428" y="13655"/>
                  </a:cubicBezTo>
                  <a:cubicBezTo>
                    <a:pt x="10534" y="13655"/>
                    <a:pt x="10747" y="13903"/>
                    <a:pt x="10960" y="13903"/>
                  </a:cubicBezTo>
                  <a:cubicBezTo>
                    <a:pt x="11704" y="14400"/>
                    <a:pt x="12449" y="15145"/>
                    <a:pt x="13194" y="15641"/>
                  </a:cubicBezTo>
                  <a:cubicBezTo>
                    <a:pt x="13939" y="16138"/>
                    <a:pt x="14684" y="16883"/>
                    <a:pt x="15429" y="17379"/>
                  </a:cubicBezTo>
                  <a:cubicBezTo>
                    <a:pt x="16173" y="17876"/>
                    <a:pt x="16812" y="18372"/>
                    <a:pt x="17450" y="18869"/>
                  </a:cubicBezTo>
                  <a:cubicBezTo>
                    <a:pt x="17450" y="19117"/>
                    <a:pt x="17557" y="19117"/>
                    <a:pt x="17663" y="19117"/>
                  </a:cubicBezTo>
                  <a:cubicBezTo>
                    <a:pt x="18514" y="19862"/>
                    <a:pt x="19366" y="20607"/>
                    <a:pt x="19898" y="20855"/>
                  </a:cubicBezTo>
                  <a:cubicBezTo>
                    <a:pt x="20323" y="21352"/>
                    <a:pt x="20642" y="21600"/>
                    <a:pt x="20642" y="21600"/>
                  </a:cubicBezTo>
                  <a:cubicBezTo>
                    <a:pt x="21600" y="15145"/>
                    <a:pt x="21600" y="15145"/>
                    <a:pt x="21600" y="15145"/>
                  </a:cubicBezTo>
                  <a:cubicBezTo>
                    <a:pt x="21600" y="15145"/>
                    <a:pt x="21174" y="14897"/>
                    <a:pt x="20536" y="14400"/>
                  </a:cubicBezTo>
                  <a:cubicBezTo>
                    <a:pt x="20004" y="13903"/>
                    <a:pt x="19259" y="13407"/>
                    <a:pt x="18408" y="12662"/>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47" name="Freeform 23"/>
            <p:cNvSpPr/>
            <p:nvPr/>
          </p:nvSpPr>
          <p:spPr>
            <a:xfrm>
              <a:off x="3435622" y="4096612"/>
              <a:ext cx="430273" cy="166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34" y="9600"/>
                  </a:moveTo>
                  <a:cubicBezTo>
                    <a:pt x="18018" y="9200"/>
                    <a:pt x="17596" y="9200"/>
                    <a:pt x="17280" y="8800"/>
                  </a:cubicBezTo>
                  <a:cubicBezTo>
                    <a:pt x="16542" y="8400"/>
                    <a:pt x="15805" y="8000"/>
                    <a:pt x="14962" y="7600"/>
                  </a:cubicBezTo>
                  <a:cubicBezTo>
                    <a:pt x="14224" y="7200"/>
                    <a:pt x="13487" y="6800"/>
                    <a:pt x="12644" y="6400"/>
                  </a:cubicBezTo>
                  <a:cubicBezTo>
                    <a:pt x="12117" y="6000"/>
                    <a:pt x="11590" y="5600"/>
                    <a:pt x="10958" y="5200"/>
                  </a:cubicBezTo>
                  <a:cubicBezTo>
                    <a:pt x="10747" y="5200"/>
                    <a:pt x="10537" y="5200"/>
                    <a:pt x="10326" y="4800"/>
                  </a:cubicBezTo>
                  <a:cubicBezTo>
                    <a:pt x="9588" y="4400"/>
                    <a:pt x="8851" y="4000"/>
                    <a:pt x="8008" y="3600"/>
                  </a:cubicBezTo>
                  <a:cubicBezTo>
                    <a:pt x="7270" y="3200"/>
                    <a:pt x="6427" y="2800"/>
                    <a:pt x="5690" y="2400"/>
                  </a:cubicBezTo>
                  <a:cubicBezTo>
                    <a:pt x="4952" y="2400"/>
                    <a:pt x="4320" y="2000"/>
                    <a:pt x="3688" y="1600"/>
                  </a:cubicBezTo>
                  <a:cubicBezTo>
                    <a:pt x="3582" y="1600"/>
                    <a:pt x="3477" y="1600"/>
                    <a:pt x="3477" y="1600"/>
                  </a:cubicBezTo>
                  <a:cubicBezTo>
                    <a:pt x="2423" y="1200"/>
                    <a:pt x="1686" y="800"/>
                    <a:pt x="1054" y="400"/>
                  </a:cubicBezTo>
                  <a:cubicBezTo>
                    <a:pt x="632" y="0"/>
                    <a:pt x="316" y="0"/>
                    <a:pt x="316" y="0"/>
                  </a:cubicBezTo>
                  <a:cubicBezTo>
                    <a:pt x="0" y="9600"/>
                    <a:pt x="0" y="9600"/>
                    <a:pt x="0" y="9600"/>
                  </a:cubicBezTo>
                  <a:cubicBezTo>
                    <a:pt x="0" y="9600"/>
                    <a:pt x="211" y="10000"/>
                    <a:pt x="527" y="10000"/>
                  </a:cubicBezTo>
                  <a:cubicBezTo>
                    <a:pt x="948" y="10000"/>
                    <a:pt x="1791" y="10400"/>
                    <a:pt x="2845" y="11200"/>
                  </a:cubicBezTo>
                  <a:cubicBezTo>
                    <a:pt x="2950" y="11200"/>
                    <a:pt x="3161" y="11200"/>
                    <a:pt x="3372" y="11200"/>
                  </a:cubicBezTo>
                  <a:cubicBezTo>
                    <a:pt x="3899" y="11600"/>
                    <a:pt x="4531" y="12000"/>
                    <a:pt x="5163" y="12000"/>
                  </a:cubicBezTo>
                  <a:cubicBezTo>
                    <a:pt x="5900" y="12400"/>
                    <a:pt x="6638" y="12800"/>
                    <a:pt x="7481" y="13200"/>
                  </a:cubicBezTo>
                  <a:cubicBezTo>
                    <a:pt x="8219" y="13600"/>
                    <a:pt x="8956" y="14000"/>
                    <a:pt x="9799" y="14800"/>
                  </a:cubicBezTo>
                  <a:cubicBezTo>
                    <a:pt x="10010" y="14800"/>
                    <a:pt x="10326" y="14800"/>
                    <a:pt x="10642" y="15200"/>
                  </a:cubicBezTo>
                  <a:cubicBezTo>
                    <a:pt x="11063" y="15200"/>
                    <a:pt x="11590" y="15600"/>
                    <a:pt x="12117" y="16000"/>
                  </a:cubicBezTo>
                  <a:cubicBezTo>
                    <a:pt x="12855" y="16400"/>
                    <a:pt x="13592" y="16800"/>
                    <a:pt x="14330" y="17200"/>
                  </a:cubicBezTo>
                  <a:cubicBezTo>
                    <a:pt x="15173" y="17600"/>
                    <a:pt x="15910" y="18400"/>
                    <a:pt x="16648" y="18800"/>
                  </a:cubicBezTo>
                  <a:cubicBezTo>
                    <a:pt x="17069" y="18800"/>
                    <a:pt x="17491" y="19200"/>
                    <a:pt x="17912" y="19600"/>
                  </a:cubicBezTo>
                  <a:cubicBezTo>
                    <a:pt x="18228" y="19600"/>
                    <a:pt x="18650" y="20000"/>
                    <a:pt x="18966" y="20400"/>
                  </a:cubicBezTo>
                  <a:cubicBezTo>
                    <a:pt x="20336" y="21200"/>
                    <a:pt x="21179" y="21600"/>
                    <a:pt x="21179" y="21600"/>
                  </a:cubicBezTo>
                  <a:cubicBezTo>
                    <a:pt x="21600" y="11600"/>
                    <a:pt x="21600" y="11600"/>
                    <a:pt x="21600" y="11600"/>
                  </a:cubicBezTo>
                  <a:cubicBezTo>
                    <a:pt x="21600" y="11600"/>
                    <a:pt x="20862" y="11200"/>
                    <a:pt x="19598" y="10400"/>
                  </a:cubicBezTo>
                  <a:cubicBezTo>
                    <a:pt x="19177" y="10000"/>
                    <a:pt x="18755" y="10000"/>
                    <a:pt x="18334" y="9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48" name="Freeform 24"/>
            <p:cNvSpPr/>
            <p:nvPr/>
          </p:nvSpPr>
          <p:spPr>
            <a:xfrm>
              <a:off x="2584259" y="3994293"/>
              <a:ext cx="430273" cy="113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41" y="6956"/>
                  </a:moveTo>
                  <a:lnTo>
                    <a:pt x="15805" y="5858"/>
                  </a:lnTo>
                  <a:lnTo>
                    <a:pt x="13500" y="5125"/>
                  </a:lnTo>
                  <a:lnTo>
                    <a:pt x="11195" y="4027"/>
                  </a:lnTo>
                  <a:lnTo>
                    <a:pt x="8890" y="3295"/>
                  </a:lnTo>
                  <a:lnTo>
                    <a:pt x="6454" y="2197"/>
                  </a:lnTo>
                  <a:lnTo>
                    <a:pt x="4149" y="1831"/>
                  </a:lnTo>
                  <a:lnTo>
                    <a:pt x="1844" y="366"/>
                  </a:lnTo>
                  <a:lnTo>
                    <a:pt x="263" y="0"/>
                  </a:lnTo>
                  <a:lnTo>
                    <a:pt x="0" y="13546"/>
                  </a:lnTo>
                  <a:lnTo>
                    <a:pt x="1317" y="13912"/>
                  </a:lnTo>
                  <a:lnTo>
                    <a:pt x="3622" y="14644"/>
                  </a:lnTo>
                  <a:lnTo>
                    <a:pt x="5927" y="15742"/>
                  </a:lnTo>
                  <a:lnTo>
                    <a:pt x="8232" y="16475"/>
                  </a:lnTo>
                  <a:lnTo>
                    <a:pt x="10668" y="17573"/>
                  </a:lnTo>
                  <a:lnTo>
                    <a:pt x="12973" y="18671"/>
                  </a:lnTo>
                  <a:lnTo>
                    <a:pt x="15278" y="19403"/>
                  </a:lnTo>
                  <a:lnTo>
                    <a:pt x="17583" y="20502"/>
                  </a:lnTo>
                  <a:lnTo>
                    <a:pt x="20020" y="20868"/>
                  </a:lnTo>
                  <a:lnTo>
                    <a:pt x="21468" y="21600"/>
                  </a:lnTo>
                  <a:lnTo>
                    <a:pt x="21600" y="8054"/>
                  </a:lnTo>
                  <a:lnTo>
                    <a:pt x="20546" y="7688"/>
                  </a:lnTo>
                  <a:lnTo>
                    <a:pt x="18241" y="6956"/>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49" name="Freeform 25"/>
            <p:cNvSpPr/>
            <p:nvPr/>
          </p:nvSpPr>
          <p:spPr>
            <a:xfrm>
              <a:off x="1734208" y="3919001"/>
              <a:ext cx="428962" cy="1003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73" y="7425"/>
                  </a:moveTo>
                  <a:cubicBezTo>
                    <a:pt x="20968" y="7425"/>
                    <a:pt x="20757" y="6750"/>
                    <a:pt x="20652" y="6750"/>
                  </a:cubicBezTo>
                  <a:cubicBezTo>
                    <a:pt x="20652" y="6750"/>
                    <a:pt x="20652" y="6750"/>
                    <a:pt x="20652" y="6750"/>
                  </a:cubicBezTo>
                  <a:cubicBezTo>
                    <a:pt x="20336" y="6750"/>
                    <a:pt x="20020" y="6750"/>
                    <a:pt x="19703" y="6750"/>
                  </a:cubicBezTo>
                  <a:cubicBezTo>
                    <a:pt x="19387" y="6750"/>
                    <a:pt x="19071" y="6075"/>
                    <a:pt x="18755" y="6075"/>
                  </a:cubicBezTo>
                  <a:cubicBezTo>
                    <a:pt x="18755" y="6075"/>
                    <a:pt x="18755" y="6075"/>
                    <a:pt x="18755" y="6075"/>
                  </a:cubicBezTo>
                  <a:cubicBezTo>
                    <a:pt x="18544" y="6075"/>
                    <a:pt x="18334" y="6075"/>
                    <a:pt x="18228" y="6075"/>
                  </a:cubicBezTo>
                  <a:cubicBezTo>
                    <a:pt x="18123" y="6075"/>
                    <a:pt x="17912" y="6075"/>
                    <a:pt x="17807" y="6075"/>
                  </a:cubicBezTo>
                  <a:cubicBezTo>
                    <a:pt x="17491" y="5400"/>
                    <a:pt x="17175" y="5400"/>
                    <a:pt x="16859" y="5400"/>
                  </a:cubicBezTo>
                  <a:cubicBezTo>
                    <a:pt x="16753" y="5400"/>
                    <a:pt x="16542" y="5400"/>
                    <a:pt x="16332" y="5400"/>
                  </a:cubicBezTo>
                  <a:cubicBezTo>
                    <a:pt x="16226" y="5400"/>
                    <a:pt x="16121" y="5400"/>
                    <a:pt x="15910" y="5400"/>
                  </a:cubicBezTo>
                  <a:cubicBezTo>
                    <a:pt x="15594" y="4725"/>
                    <a:pt x="15278" y="4725"/>
                    <a:pt x="14962" y="4725"/>
                  </a:cubicBezTo>
                  <a:cubicBezTo>
                    <a:pt x="14646" y="4725"/>
                    <a:pt x="14330" y="4725"/>
                    <a:pt x="14014" y="4725"/>
                  </a:cubicBezTo>
                  <a:cubicBezTo>
                    <a:pt x="14014" y="4725"/>
                    <a:pt x="14014" y="4725"/>
                    <a:pt x="14014" y="4725"/>
                  </a:cubicBezTo>
                  <a:cubicBezTo>
                    <a:pt x="13698" y="4725"/>
                    <a:pt x="13381" y="4050"/>
                    <a:pt x="13065" y="4050"/>
                  </a:cubicBezTo>
                  <a:cubicBezTo>
                    <a:pt x="12749" y="4050"/>
                    <a:pt x="12433" y="4050"/>
                    <a:pt x="12117" y="4050"/>
                  </a:cubicBezTo>
                  <a:cubicBezTo>
                    <a:pt x="12012" y="4050"/>
                    <a:pt x="11801" y="4050"/>
                    <a:pt x="11696" y="4050"/>
                  </a:cubicBezTo>
                  <a:cubicBezTo>
                    <a:pt x="11485" y="4050"/>
                    <a:pt x="11380" y="4050"/>
                    <a:pt x="11169" y="3375"/>
                  </a:cubicBezTo>
                  <a:cubicBezTo>
                    <a:pt x="11063" y="3375"/>
                    <a:pt x="10958" y="3375"/>
                    <a:pt x="10853" y="3375"/>
                  </a:cubicBezTo>
                  <a:cubicBezTo>
                    <a:pt x="10642" y="3375"/>
                    <a:pt x="10431" y="3375"/>
                    <a:pt x="10326" y="3375"/>
                  </a:cubicBezTo>
                  <a:cubicBezTo>
                    <a:pt x="10010" y="3375"/>
                    <a:pt x="9694" y="3375"/>
                    <a:pt x="9378" y="3375"/>
                  </a:cubicBezTo>
                  <a:cubicBezTo>
                    <a:pt x="9272" y="3375"/>
                    <a:pt x="9272" y="3375"/>
                    <a:pt x="9272" y="3375"/>
                  </a:cubicBezTo>
                  <a:cubicBezTo>
                    <a:pt x="8956" y="3375"/>
                    <a:pt x="8640" y="2700"/>
                    <a:pt x="8429" y="2700"/>
                  </a:cubicBezTo>
                  <a:cubicBezTo>
                    <a:pt x="8113" y="2700"/>
                    <a:pt x="7797" y="2700"/>
                    <a:pt x="7481" y="2700"/>
                  </a:cubicBezTo>
                  <a:cubicBezTo>
                    <a:pt x="7270" y="2700"/>
                    <a:pt x="7060" y="2700"/>
                    <a:pt x="6954" y="2700"/>
                  </a:cubicBezTo>
                  <a:cubicBezTo>
                    <a:pt x="6743" y="2700"/>
                    <a:pt x="6638" y="2700"/>
                    <a:pt x="6533" y="2700"/>
                  </a:cubicBezTo>
                  <a:cubicBezTo>
                    <a:pt x="6217" y="2025"/>
                    <a:pt x="5900" y="2025"/>
                    <a:pt x="5584" y="2025"/>
                  </a:cubicBezTo>
                  <a:cubicBezTo>
                    <a:pt x="5268" y="2025"/>
                    <a:pt x="4952" y="2025"/>
                    <a:pt x="4636" y="2025"/>
                  </a:cubicBezTo>
                  <a:cubicBezTo>
                    <a:pt x="4636" y="2025"/>
                    <a:pt x="4531" y="2025"/>
                    <a:pt x="4531" y="2025"/>
                  </a:cubicBezTo>
                  <a:cubicBezTo>
                    <a:pt x="4215" y="2025"/>
                    <a:pt x="4004" y="1350"/>
                    <a:pt x="3688" y="1350"/>
                  </a:cubicBezTo>
                  <a:cubicBezTo>
                    <a:pt x="3582" y="1350"/>
                    <a:pt x="3477" y="1350"/>
                    <a:pt x="3477" y="1350"/>
                  </a:cubicBezTo>
                  <a:cubicBezTo>
                    <a:pt x="3161" y="1350"/>
                    <a:pt x="2950" y="1350"/>
                    <a:pt x="2740" y="1350"/>
                  </a:cubicBezTo>
                  <a:cubicBezTo>
                    <a:pt x="2529" y="1350"/>
                    <a:pt x="2423" y="1350"/>
                    <a:pt x="2213" y="1350"/>
                  </a:cubicBezTo>
                  <a:cubicBezTo>
                    <a:pt x="2107" y="675"/>
                    <a:pt x="1897" y="675"/>
                    <a:pt x="1791" y="675"/>
                  </a:cubicBezTo>
                  <a:cubicBezTo>
                    <a:pt x="1475" y="675"/>
                    <a:pt x="1159" y="675"/>
                    <a:pt x="843" y="675"/>
                  </a:cubicBezTo>
                  <a:cubicBezTo>
                    <a:pt x="421" y="675"/>
                    <a:pt x="105" y="0"/>
                    <a:pt x="105" y="0"/>
                  </a:cubicBezTo>
                  <a:cubicBezTo>
                    <a:pt x="0" y="14175"/>
                    <a:pt x="0" y="14175"/>
                    <a:pt x="0" y="14175"/>
                  </a:cubicBezTo>
                  <a:cubicBezTo>
                    <a:pt x="0" y="14175"/>
                    <a:pt x="105" y="14175"/>
                    <a:pt x="316" y="14175"/>
                  </a:cubicBezTo>
                  <a:cubicBezTo>
                    <a:pt x="632" y="14175"/>
                    <a:pt x="948" y="14850"/>
                    <a:pt x="1264" y="14850"/>
                  </a:cubicBezTo>
                  <a:cubicBezTo>
                    <a:pt x="1370" y="14850"/>
                    <a:pt x="1580" y="14850"/>
                    <a:pt x="1686" y="14850"/>
                  </a:cubicBezTo>
                  <a:cubicBezTo>
                    <a:pt x="1897" y="14850"/>
                    <a:pt x="2002" y="14850"/>
                    <a:pt x="2213" y="14850"/>
                  </a:cubicBezTo>
                  <a:cubicBezTo>
                    <a:pt x="2529" y="14850"/>
                    <a:pt x="2845" y="15525"/>
                    <a:pt x="3161" y="15525"/>
                  </a:cubicBezTo>
                  <a:cubicBezTo>
                    <a:pt x="3266" y="15525"/>
                    <a:pt x="3266" y="15525"/>
                    <a:pt x="3372" y="15525"/>
                  </a:cubicBezTo>
                  <a:cubicBezTo>
                    <a:pt x="3582" y="15525"/>
                    <a:pt x="3793" y="15525"/>
                    <a:pt x="4004" y="15525"/>
                  </a:cubicBezTo>
                  <a:cubicBezTo>
                    <a:pt x="4109" y="15525"/>
                    <a:pt x="4109" y="15525"/>
                    <a:pt x="4109" y="15525"/>
                  </a:cubicBezTo>
                  <a:cubicBezTo>
                    <a:pt x="4425" y="15525"/>
                    <a:pt x="4741" y="16200"/>
                    <a:pt x="5058" y="16200"/>
                  </a:cubicBezTo>
                  <a:cubicBezTo>
                    <a:pt x="5374" y="16200"/>
                    <a:pt x="5690" y="16200"/>
                    <a:pt x="6006" y="16200"/>
                  </a:cubicBezTo>
                  <a:cubicBezTo>
                    <a:pt x="6111" y="16200"/>
                    <a:pt x="6322" y="16200"/>
                    <a:pt x="6427" y="16200"/>
                  </a:cubicBezTo>
                  <a:cubicBezTo>
                    <a:pt x="6533" y="16875"/>
                    <a:pt x="6743" y="16875"/>
                    <a:pt x="6954" y="16875"/>
                  </a:cubicBezTo>
                  <a:cubicBezTo>
                    <a:pt x="7270" y="16875"/>
                    <a:pt x="7586" y="16875"/>
                    <a:pt x="7902" y="16875"/>
                  </a:cubicBezTo>
                  <a:cubicBezTo>
                    <a:pt x="8219" y="16875"/>
                    <a:pt x="8429" y="16875"/>
                    <a:pt x="8745" y="17550"/>
                  </a:cubicBezTo>
                  <a:cubicBezTo>
                    <a:pt x="8745" y="17550"/>
                    <a:pt x="8851" y="17550"/>
                    <a:pt x="8851" y="17550"/>
                  </a:cubicBezTo>
                  <a:cubicBezTo>
                    <a:pt x="9167" y="17550"/>
                    <a:pt x="9483" y="17550"/>
                    <a:pt x="9799" y="17550"/>
                  </a:cubicBezTo>
                  <a:cubicBezTo>
                    <a:pt x="10115" y="17550"/>
                    <a:pt x="10431" y="17550"/>
                    <a:pt x="10747" y="17550"/>
                  </a:cubicBezTo>
                  <a:cubicBezTo>
                    <a:pt x="10747" y="17550"/>
                    <a:pt x="10747" y="17550"/>
                    <a:pt x="10747" y="17550"/>
                  </a:cubicBezTo>
                  <a:cubicBezTo>
                    <a:pt x="10853" y="17550"/>
                    <a:pt x="10958" y="17550"/>
                    <a:pt x="11169" y="18225"/>
                  </a:cubicBezTo>
                  <a:cubicBezTo>
                    <a:pt x="11274" y="18225"/>
                    <a:pt x="11485" y="18225"/>
                    <a:pt x="11696" y="18225"/>
                  </a:cubicBezTo>
                  <a:cubicBezTo>
                    <a:pt x="11906" y="18225"/>
                    <a:pt x="12222" y="18225"/>
                    <a:pt x="12539" y="18225"/>
                  </a:cubicBezTo>
                  <a:cubicBezTo>
                    <a:pt x="12855" y="18225"/>
                    <a:pt x="13171" y="18225"/>
                    <a:pt x="13487" y="18900"/>
                  </a:cubicBezTo>
                  <a:cubicBezTo>
                    <a:pt x="13487" y="18900"/>
                    <a:pt x="13487" y="18900"/>
                    <a:pt x="13487" y="18900"/>
                  </a:cubicBezTo>
                  <a:cubicBezTo>
                    <a:pt x="13803" y="18900"/>
                    <a:pt x="14119" y="18900"/>
                    <a:pt x="14435" y="18900"/>
                  </a:cubicBezTo>
                  <a:cubicBezTo>
                    <a:pt x="14751" y="18900"/>
                    <a:pt x="15067" y="18900"/>
                    <a:pt x="15383" y="19575"/>
                  </a:cubicBezTo>
                  <a:cubicBezTo>
                    <a:pt x="15594" y="19575"/>
                    <a:pt x="15700" y="19575"/>
                    <a:pt x="15805" y="19575"/>
                  </a:cubicBezTo>
                  <a:cubicBezTo>
                    <a:pt x="16016" y="19575"/>
                    <a:pt x="16226" y="19575"/>
                    <a:pt x="16332" y="19575"/>
                  </a:cubicBezTo>
                  <a:cubicBezTo>
                    <a:pt x="16648" y="19575"/>
                    <a:pt x="16964" y="19575"/>
                    <a:pt x="17280" y="20250"/>
                  </a:cubicBezTo>
                  <a:cubicBezTo>
                    <a:pt x="17596" y="20250"/>
                    <a:pt x="17807" y="20250"/>
                    <a:pt x="18018" y="20250"/>
                  </a:cubicBezTo>
                  <a:cubicBezTo>
                    <a:pt x="18123" y="20250"/>
                    <a:pt x="18123" y="20250"/>
                    <a:pt x="18228" y="20250"/>
                  </a:cubicBezTo>
                  <a:cubicBezTo>
                    <a:pt x="18228" y="20250"/>
                    <a:pt x="18228" y="20250"/>
                    <a:pt x="18228" y="20250"/>
                  </a:cubicBezTo>
                  <a:cubicBezTo>
                    <a:pt x="18544" y="20250"/>
                    <a:pt x="18860" y="20925"/>
                    <a:pt x="19177" y="20925"/>
                  </a:cubicBezTo>
                  <a:cubicBezTo>
                    <a:pt x="19493" y="20925"/>
                    <a:pt x="19809" y="20925"/>
                    <a:pt x="20125" y="20925"/>
                  </a:cubicBezTo>
                  <a:cubicBezTo>
                    <a:pt x="20230" y="21600"/>
                    <a:pt x="20336" y="21600"/>
                    <a:pt x="20441" y="21600"/>
                  </a:cubicBezTo>
                  <a:cubicBezTo>
                    <a:pt x="20441" y="21600"/>
                    <a:pt x="20546" y="21600"/>
                    <a:pt x="20546" y="21600"/>
                  </a:cubicBezTo>
                  <a:cubicBezTo>
                    <a:pt x="20757" y="21600"/>
                    <a:pt x="20862" y="21600"/>
                    <a:pt x="21073" y="21600"/>
                  </a:cubicBezTo>
                  <a:cubicBezTo>
                    <a:pt x="21284" y="21600"/>
                    <a:pt x="21389" y="21600"/>
                    <a:pt x="21389" y="21600"/>
                  </a:cubicBezTo>
                  <a:cubicBezTo>
                    <a:pt x="21600" y="7425"/>
                    <a:pt x="21600" y="7425"/>
                    <a:pt x="21600" y="7425"/>
                  </a:cubicBezTo>
                  <a:cubicBezTo>
                    <a:pt x="21600" y="7425"/>
                    <a:pt x="21600" y="7425"/>
                    <a:pt x="21600" y="7425"/>
                  </a:cubicBezTo>
                  <a:cubicBezTo>
                    <a:pt x="21600" y="7425"/>
                    <a:pt x="21389" y="7425"/>
                    <a:pt x="21073" y="742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50" name="Freeform 26"/>
            <p:cNvSpPr/>
            <p:nvPr/>
          </p:nvSpPr>
          <p:spPr>
            <a:xfrm>
              <a:off x="69526" y="330123"/>
              <a:ext cx="136429" cy="42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086"/>
                  </a:moveTo>
                  <a:cubicBezTo>
                    <a:pt x="20603" y="3086"/>
                    <a:pt x="19606" y="3086"/>
                    <a:pt x="18609" y="3086"/>
                  </a:cubicBezTo>
                  <a:cubicBezTo>
                    <a:pt x="17612" y="3086"/>
                    <a:pt x="16948" y="3086"/>
                    <a:pt x="15951" y="3086"/>
                  </a:cubicBezTo>
                  <a:cubicBezTo>
                    <a:pt x="15951" y="1543"/>
                    <a:pt x="15618" y="1543"/>
                    <a:pt x="15618" y="1543"/>
                  </a:cubicBezTo>
                  <a:cubicBezTo>
                    <a:pt x="14622" y="1543"/>
                    <a:pt x="13625" y="1543"/>
                    <a:pt x="12628" y="1543"/>
                  </a:cubicBezTo>
                  <a:cubicBezTo>
                    <a:pt x="11631" y="1543"/>
                    <a:pt x="10634" y="1543"/>
                    <a:pt x="9637" y="1543"/>
                  </a:cubicBezTo>
                  <a:cubicBezTo>
                    <a:pt x="9305" y="1543"/>
                    <a:pt x="8972" y="1543"/>
                    <a:pt x="8640" y="1543"/>
                  </a:cubicBezTo>
                  <a:cubicBezTo>
                    <a:pt x="7975" y="1543"/>
                    <a:pt x="7311" y="1543"/>
                    <a:pt x="6646" y="1543"/>
                  </a:cubicBezTo>
                  <a:cubicBezTo>
                    <a:pt x="5649" y="1543"/>
                    <a:pt x="4652" y="1543"/>
                    <a:pt x="3655" y="1543"/>
                  </a:cubicBezTo>
                  <a:cubicBezTo>
                    <a:pt x="2658" y="1543"/>
                    <a:pt x="1994" y="1543"/>
                    <a:pt x="997" y="1543"/>
                  </a:cubicBezTo>
                  <a:cubicBezTo>
                    <a:pt x="997" y="0"/>
                    <a:pt x="665" y="0"/>
                    <a:pt x="665" y="0"/>
                  </a:cubicBezTo>
                  <a:cubicBezTo>
                    <a:pt x="332" y="0"/>
                    <a:pt x="332" y="0"/>
                    <a:pt x="0" y="0"/>
                  </a:cubicBezTo>
                  <a:cubicBezTo>
                    <a:pt x="332" y="3086"/>
                    <a:pt x="332" y="4629"/>
                    <a:pt x="332" y="6171"/>
                  </a:cubicBezTo>
                  <a:cubicBezTo>
                    <a:pt x="332" y="9257"/>
                    <a:pt x="332" y="10800"/>
                    <a:pt x="332" y="13886"/>
                  </a:cubicBezTo>
                  <a:cubicBezTo>
                    <a:pt x="332" y="15429"/>
                    <a:pt x="332" y="16971"/>
                    <a:pt x="665" y="18514"/>
                  </a:cubicBezTo>
                  <a:cubicBezTo>
                    <a:pt x="1329" y="18514"/>
                    <a:pt x="1994" y="18514"/>
                    <a:pt x="2658" y="18514"/>
                  </a:cubicBezTo>
                  <a:cubicBezTo>
                    <a:pt x="3655" y="18514"/>
                    <a:pt x="4652" y="18514"/>
                    <a:pt x="5649" y="20057"/>
                  </a:cubicBezTo>
                  <a:cubicBezTo>
                    <a:pt x="6314" y="20057"/>
                    <a:pt x="6978" y="20057"/>
                    <a:pt x="7643" y="20057"/>
                  </a:cubicBezTo>
                  <a:cubicBezTo>
                    <a:pt x="7975" y="20057"/>
                    <a:pt x="8308" y="20057"/>
                    <a:pt x="8640" y="20057"/>
                  </a:cubicBezTo>
                  <a:cubicBezTo>
                    <a:pt x="9637" y="20057"/>
                    <a:pt x="10634" y="20057"/>
                    <a:pt x="11631" y="20057"/>
                  </a:cubicBezTo>
                  <a:cubicBezTo>
                    <a:pt x="12628" y="20057"/>
                    <a:pt x="13625" y="20057"/>
                    <a:pt x="14622" y="20057"/>
                  </a:cubicBezTo>
                  <a:cubicBezTo>
                    <a:pt x="14622" y="20057"/>
                    <a:pt x="14954" y="20057"/>
                    <a:pt x="15286" y="20057"/>
                  </a:cubicBezTo>
                  <a:cubicBezTo>
                    <a:pt x="15951" y="20057"/>
                    <a:pt x="16615" y="20057"/>
                    <a:pt x="17612" y="20057"/>
                  </a:cubicBezTo>
                  <a:cubicBezTo>
                    <a:pt x="18609" y="21600"/>
                    <a:pt x="19606" y="21600"/>
                    <a:pt x="20603" y="21600"/>
                  </a:cubicBezTo>
                  <a:cubicBezTo>
                    <a:pt x="20935" y="21600"/>
                    <a:pt x="21268" y="21600"/>
                    <a:pt x="21600" y="21600"/>
                  </a:cubicBezTo>
                  <a:cubicBezTo>
                    <a:pt x="21600" y="3086"/>
                    <a:pt x="21600" y="3086"/>
                    <a:pt x="21600" y="3086"/>
                  </a:cubicBezTo>
                  <a:cubicBezTo>
                    <a:pt x="21600" y="3086"/>
                    <a:pt x="21600" y="3086"/>
                    <a:pt x="21600" y="308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851" name="Freeform 27"/>
            <p:cNvSpPr/>
            <p:nvPr/>
          </p:nvSpPr>
          <p:spPr>
            <a:xfrm>
              <a:off x="3035520" y="1009674"/>
              <a:ext cx="90516" cy="249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591" y="16800"/>
                    <a:pt x="16074" y="12533"/>
                    <a:pt x="12056" y="8267"/>
                  </a:cubicBezTo>
                  <a:cubicBezTo>
                    <a:pt x="9042" y="5333"/>
                    <a:pt x="4019" y="2667"/>
                    <a:pt x="0" y="0"/>
                  </a:cubicBezTo>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grpSp>
      <p:grpSp>
        <p:nvGrpSpPr>
          <p:cNvPr id="859" name="グループ"/>
          <p:cNvGrpSpPr/>
          <p:nvPr/>
        </p:nvGrpSpPr>
        <p:grpSpPr>
          <a:xfrm>
            <a:off x="2181689" y="1911113"/>
            <a:ext cx="1211657" cy="1761724"/>
            <a:chOff x="0" y="0"/>
            <a:chExt cx="1211655" cy="1761723"/>
          </a:xfrm>
        </p:grpSpPr>
        <p:grpSp>
          <p:nvGrpSpPr>
            <p:cNvPr id="857" name="Group 64"/>
            <p:cNvGrpSpPr/>
            <p:nvPr/>
          </p:nvGrpSpPr>
          <p:grpSpPr>
            <a:xfrm>
              <a:off x="0" y="-1"/>
              <a:ext cx="1211656" cy="1761725"/>
              <a:chOff x="0" y="0"/>
              <a:chExt cx="1211655" cy="1761723"/>
            </a:xfrm>
          </p:grpSpPr>
          <p:sp>
            <p:nvSpPr>
              <p:cNvPr id="853" name="Rectangle 69"/>
              <p:cNvSpPr/>
              <p:nvPr/>
            </p:nvSpPr>
            <p:spPr>
              <a:xfrm>
                <a:off x="552012" y="1176978"/>
                <a:ext cx="119164" cy="58474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856" name="Group 70"/>
              <p:cNvGrpSpPr/>
              <p:nvPr/>
            </p:nvGrpSpPr>
            <p:grpSpPr>
              <a:xfrm>
                <a:off x="0" y="-1"/>
                <a:ext cx="1211656" cy="1209818"/>
                <a:chOff x="0" y="0"/>
                <a:chExt cx="1211655" cy="1209816"/>
              </a:xfrm>
            </p:grpSpPr>
            <p:sp>
              <p:nvSpPr>
                <p:cNvPr id="854" name="Freeform 25"/>
                <p:cNvSpPr/>
                <p:nvPr/>
              </p:nvSpPr>
              <p:spPr>
                <a:xfrm>
                  <a:off x="0" y="-1"/>
                  <a:ext cx="1211656" cy="1209818"/>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855" name="Freeform 26"/>
                <p:cNvSpPr/>
                <p:nvPr/>
              </p:nvSpPr>
              <p:spPr>
                <a:xfrm>
                  <a:off x="103935" y="103931"/>
                  <a:ext cx="1003786" cy="1005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858" name="TextBox 65"/>
            <p:cNvSpPr txBox="1"/>
            <p:nvPr/>
          </p:nvSpPr>
          <p:spPr>
            <a:xfrm>
              <a:off x="65302" y="427733"/>
              <a:ext cx="1081051"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1800">
                  <a:latin typeface="Arial"/>
                  <a:ea typeface="Arial"/>
                  <a:cs typeface="Arial"/>
                  <a:sym typeface="Arial"/>
                </a:defRPr>
              </a:lvl1pPr>
            </a:lstStyle>
            <a:p>
              <a:pPr/>
              <a:r>
                <a:t>Step 1</a:t>
              </a:r>
            </a:p>
          </p:txBody>
        </p:sp>
      </p:grpSp>
      <p:grpSp>
        <p:nvGrpSpPr>
          <p:cNvPr id="866" name="Group 81"/>
          <p:cNvGrpSpPr/>
          <p:nvPr/>
        </p:nvGrpSpPr>
        <p:grpSpPr>
          <a:xfrm>
            <a:off x="2873521" y="3275751"/>
            <a:ext cx="1332822" cy="1937897"/>
            <a:chOff x="0" y="0"/>
            <a:chExt cx="1332821" cy="1937895"/>
          </a:xfrm>
        </p:grpSpPr>
        <p:grpSp>
          <p:nvGrpSpPr>
            <p:cNvPr id="864" name="Group 82"/>
            <p:cNvGrpSpPr/>
            <p:nvPr/>
          </p:nvGrpSpPr>
          <p:grpSpPr>
            <a:xfrm>
              <a:off x="0" y="-1"/>
              <a:ext cx="1332822" cy="1937897"/>
              <a:chOff x="0" y="0"/>
              <a:chExt cx="1332821" cy="1937895"/>
            </a:xfrm>
          </p:grpSpPr>
          <p:sp>
            <p:nvSpPr>
              <p:cNvPr id="860" name="Rectangle 84"/>
              <p:cNvSpPr/>
              <p:nvPr/>
            </p:nvSpPr>
            <p:spPr>
              <a:xfrm>
                <a:off x="607213" y="1294676"/>
                <a:ext cx="131080" cy="643220"/>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863" name="Group 85"/>
              <p:cNvGrpSpPr/>
              <p:nvPr/>
            </p:nvGrpSpPr>
            <p:grpSpPr>
              <a:xfrm>
                <a:off x="0" y="-1"/>
                <a:ext cx="1332822" cy="1330800"/>
                <a:chOff x="0" y="0"/>
                <a:chExt cx="1332821" cy="1330798"/>
              </a:xfrm>
            </p:grpSpPr>
            <p:sp>
              <p:nvSpPr>
                <p:cNvPr id="861" name="Freeform 25"/>
                <p:cNvSpPr/>
                <p:nvPr/>
              </p:nvSpPr>
              <p:spPr>
                <a:xfrm>
                  <a:off x="0" y="0"/>
                  <a:ext cx="1332822" cy="1330799"/>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862" name="Freeform 26"/>
                <p:cNvSpPr/>
                <p:nvPr/>
              </p:nvSpPr>
              <p:spPr>
                <a:xfrm>
                  <a:off x="114328" y="114324"/>
                  <a:ext cx="1104165" cy="11055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865" name="TextBox 83"/>
            <p:cNvSpPr txBox="1"/>
            <p:nvPr/>
          </p:nvSpPr>
          <p:spPr>
            <a:xfrm>
              <a:off x="71832" y="461879"/>
              <a:ext cx="1189157" cy="3875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2100">
                  <a:latin typeface="Arial"/>
                  <a:ea typeface="Arial"/>
                  <a:cs typeface="Arial"/>
                  <a:sym typeface="Arial"/>
                </a:defRPr>
              </a:lvl1pPr>
            </a:lstStyle>
            <a:p>
              <a:pPr/>
              <a:r>
                <a:t>Step 2</a:t>
              </a:r>
            </a:p>
          </p:txBody>
        </p:sp>
      </p:grpSp>
      <p:grpSp>
        <p:nvGrpSpPr>
          <p:cNvPr id="873" name="Group 88"/>
          <p:cNvGrpSpPr/>
          <p:nvPr/>
        </p:nvGrpSpPr>
        <p:grpSpPr>
          <a:xfrm>
            <a:off x="4556000" y="4449969"/>
            <a:ext cx="1612715" cy="2344856"/>
            <a:chOff x="0" y="0"/>
            <a:chExt cx="1612713" cy="2344855"/>
          </a:xfrm>
        </p:grpSpPr>
        <p:grpSp>
          <p:nvGrpSpPr>
            <p:cNvPr id="871" name="Group 89"/>
            <p:cNvGrpSpPr/>
            <p:nvPr/>
          </p:nvGrpSpPr>
          <p:grpSpPr>
            <a:xfrm>
              <a:off x="0" y="-1"/>
              <a:ext cx="1612714" cy="2344857"/>
              <a:chOff x="0" y="0"/>
              <a:chExt cx="1612713" cy="2344855"/>
            </a:xfrm>
          </p:grpSpPr>
          <p:sp>
            <p:nvSpPr>
              <p:cNvPr id="867" name="Rectangle 91"/>
              <p:cNvSpPr/>
              <p:nvPr/>
            </p:nvSpPr>
            <p:spPr>
              <a:xfrm>
                <a:off x="734728" y="1566559"/>
                <a:ext cx="158607" cy="778297"/>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870" name="Group 92"/>
              <p:cNvGrpSpPr/>
              <p:nvPr/>
            </p:nvGrpSpPr>
            <p:grpSpPr>
              <a:xfrm>
                <a:off x="0" y="-1"/>
                <a:ext cx="1612714" cy="1610268"/>
                <a:chOff x="0" y="0"/>
                <a:chExt cx="1612713" cy="1610266"/>
              </a:xfrm>
            </p:grpSpPr>
            <p:sp>
              <p:nvSpPr>
                <p:cNvPr id="868" name="Freeform 25"/>
                <p:cNvSpPr/>
                <p:nvPr/>
              </p:nvSpPr>
              <p:spPr>
                <a:xfrm>
                  <a:off x="0" y="0"/>
                  <a:ext cx="1612714" cy="1610267"/>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869" name="Freeform 26"/>
                <p:cNvSpPr/>
                <p:nvPr/>
              </p:nvSpPr>
              <p:spPr>
                <a:xfrm>
                  <a:off x="138337" y="138332"/>
                  <a:ext cx="1336040" cy="1337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872" name="TextBox 90"/>
            <p:cNvSpPr txBox="1"/>
            <p:nvPr/>
          </p:nvSpPr>
          <p:spPr>
            <a:xfrm>
              <a:off x="86917" y="577738"/>
              <a:ext cx="1438879" cy="449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2500">
                  <a:latin typeface="Arial"/>
                  <a:ea typeface="Arial"/>
                  <a:cs typeface="Arial"/>
                  <a:sym typeface="Arial"/>
                </a:defRPr>
              </a:lvl1pPr>
            </a:lstStyle>
            <a:p>
              <a:pPr/>
              <a:r>
                <a:t>Step3</a:t>
              </a:r>
            </a:p>
          </p:txBody>
        </p:sp>
      </p:grpSp>
      <p:sp>
        <p:nvSpPr>
          <p:cNvPr id="874" name="半導体スズと超伝導体スズの…"/>
          <p:cNvSpPr txBox="1"/>
          <p:nvPr/>
        </p:nvSpPr>
        <p:spPr>
          <a:xfrm>
            <a:off x="6308819" y="4758356"/>
            <a:ext cx="6696033" cy="10541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3000">
                <a:solidFill>
                  <a:schemeClr val="accent5">
                    <a:hueOff val="-82419"/>
                    <a:satOff val="-9513"/>
                    <a:lumOff val="-16343"/>
                  </a:schemeClr>
                </a:solidFill>
                <a:latin typeface="Arial"/>
                <a:ea typeface="Arial"/>
                <a:cs typeface="Arial"/>
                <a:sym typeface="Arial"/>
              </a:defRPr>
            </a:pPr>
            <a:r>
              <a:t>半導体スズと超伝導体スズの</a:t>
            </a:r>
          </a:p>
          <a:p>
            <a:pPr algn="l" defTabSz="457200">
              <a:defRPr b="1" sz="3000">
                <a:solidFill>
                  <a:schemeClr val="accent5">
                    <a:hueOff val="-82419"/>
                    <a:satOff val="-9513"/>
                    <a:lumOff val="-16343"/>
                  </a:schemeClr>
                </a:solidFill>
                <a:latin typeface="Arial"/>
                <a:ea typeface="Arial"/>
                <a:cs typeface="Arial"/>
                <a:sym typeface="Arial"/>
              </a:defRPr>
            </a:pPr>
            <a:r>
              <a:t>局所変換</a:t>
            </a:r>
          </a:p>
        </p:txBody>
      </p:sp>
      <p:sp>
        <p:nvSpPr>
          <p:cNvPr id="875" name="パルス加熱・急冷を用いた半導体スズと…"/>
          <p:cNvSpPr txBox="1"/>
          <p:nvPr/>
        </p:nvSpPr>
        <p:spPr>
          <a:xfrm>
            <a:off x="4355924" y="3297498"/>
            <a:ext cx="8933719" cy="15274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3000">
                <a:latin typeface="Arial"/>
                <a:ea typeface="Arial"/>
                <a:cs typeface="Arial"/>
                <a:sym typeface="Arial"/>
              </a:defRPr>
            </a:pPr>
            <a:r>
              <a:t>パルス加熱・急冷を用いた半導体スズと</a:t>
            </a:r>
          </a:p>
          <a:p>
            <a:pPr algn="l" defTabSz="457200">
              <a:defRPr b="1" sz="3000">
                <a:latin typeface="Arial"/>
                <a:ea typeface="Arial"/>
                <a:cs typeface="Arial"/>
                <a:sym typeface="Arial"/>
              </a:defRPr>
            </a:pPr>
            <a:r>
              <a:t>超伝導スズの変換</a:t>
            </a:r>
          </a:p>
        </p:txBody>
      </p:sp>
      <p:sp>
        <p:nvSpPr>
          <p:cNvPr id="876" name="タクシー"/>
          <p:cNvSpPr/>
          <p:nvPr/>
        </p:nvSpPr>
        <p:spPr>
          <a:xfrm>
            <a:off x="1680759" y="3987710"/>
            <a:ext cx="1369626" cy="1151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44" y="0"/>
                </a:moveTo>
                <a:cubicBezTo>
                  <a:pt x="8777" y="0"/>
                  <a:pt x="8642" y="160"/>
                  <a:pt x="8642" y="359"/>
                </a:cubicBezTo>
                <a:lnTo>
                  <a:pt x="8642" y="1331"/>
                </a:lnTo>
                <a:lnTo>
                  <a:pt x="4191" y="1331"/>
                </a:lnTo>
                <a:cubicBezTo>
                  <a:pt x="4024" y="1331"/>
                  <a:pt x="3847" y="1484"/>
                  <a:pt x="3793" y="1670"/>
                </a:cubicBezTo>
                <a:lnTo>
                  <a:pt x="1740" y="8743"/>
                </a:lnTo>
                <a:cubicBezTo>
                  <a:pt x="1724" y="8795"/>
                  <a:pt x="1723" y="8846"/>
                  <a:pt x="1728" y="8898"/>
                </a:cubicBezTo>
                <a:cubicBezTo>
                  <a:pt x="697" y="9662"/>
                  <a:pt x="0" y="11017"/>
                  <a:pt x="0" y="12566"/>
                </a:cubicBezTo>
                <a:lnTo>
                  <a:pt x="0" y="13260"/>
                </a:lnTo>
                <a:cubicBezTo>
                  <a:pt x="0" y="14584"/>
                  <a:pt x="507" y="15766"/>
                  <a:pt x="1301" y="16563"/>
                </a:cubicBezTo>
                <a:lnTo>
                  <a:pt x="1301" y="19440"/>
                </a:lnTo>
                <a:cubicBezTo>
                  <a:pt x="1301" y="20628"/>
                  <a:pt x="2113" y="21600"/>
                  <a:pt x="3118" y="21600"/>
                </a:cubicBezTo>
                <a:cubicBezTo>
                  <a:pt x="4117" y="21600"/>
                  <a:pt x="4932" y="20635"/>
                  <a:pt x="4932" y="19440"/>
                </a:cubicBezTo>
                <a:lnTo>
                  <a:pt x="4932" y="17577"/>
                </a:lnTo>
                <a:lnTo>
                  <a:pt x="16680" y="17577"/>
                </a:lnTo>
                <a:lnTo>
                  <a:pt x="16680" y="19440"/>
                </a:lnTo>
                <a:cubicBezTo>
                  <a:pt x="16680" y="20628"/>
                  <a:pt x="17490" y="21600"/>
                  <a:pt x="18494" y="21600"/>
                </a:cubicBezTo>
                <a:cubicBezTo>
                  <a:pt x="19494" y="21600"/>
                  <a:pt x="20309" y="20635"/>
                  <a:pt x="20309" y="19440"/>
                </a:cubicBezTo>
                <a:lnTo>
                  <a:pt x="20309" y="16563"/>
                </a:lnTo>
                <a:cubicBezTo>
                  <a:pt x="21092" y="15766"/>
                  <a:pt x="21600" y="14577"/>
                  <a:pt x="21600" y="13260"/>
                </a:cubicBezTo>
                <a:lnTo>
                  <a:pt x="21600" y="12566"/>
                </a:lnTo>
                <a:cubicBezTo>
                  <a:pt x="21600" y="11017"/>
                  <a:pt x="20903" y="9656"/>
                  <a:pt x="19872" y="8898"/>
                </a:cubicBezTo>
                <a:cubicBezTo>
                  <a:pt x="19877" y="8846"/>
                  <a:pt x="19878" y="8795"/>
                  <a:pt x="19861" y="8743"/>
                </a:cubicBezTo>
                <a:lnTo>
                  <a:pt x="17809" y="1670"/>
                </a:lnTo>
                <a:cubicBezTo>
                  <a:pt x="17755" y="1484"/>
                  <a:pt x="17576" y="1331"/>
                  <a:pt x="17409" y="1331"/>
                </a:cubicBezTo>
                <a:lnTo>
                  <a:pt x="12958" y="1331"/>
                </a:lnTo>
                <a:lnTo>
                  <a:pt x="12958" y="359"/>
                </a:lnTo>
                <a:cubicBezTo>
                  <a:pt x="12958" y="160"/>
                  <a:pt x="12823" y="0"/>
                  <a:pt x="12656" y="0"/>
                </a:cubicBezTo>
                <a:lnTo>
                  <a:pt x="8944" y="0"/>
                </a:lnTo>
                <a:close/>
                <a:moveTo>
                  <a:pt x="5283" y="2815"/>
                </a:moveTo>
                <a:lnTo>
                  <a:pt x="10797" y="2815"/>
                </a:lnTo>
                <a:lnTo>
                  <a:pt x="16312" y="2815"/>
                </a:lnTo>
                <a:lnTo>
                  <a:pt x="17802" y="8693"/>
                </a:lnTo>
                <a:lnTo>
                  <a:pt x="10797" y="8693"/>
                </a:lnTo>
                <a:lnTo>
                  <a:pt x="3793" y="8693"/>
                </a:lnTo>
                <a:lnTo>
                  <a:pt x="5283" y="2815"/>
                </a:lnTo>
                <a:close/>
                <a:moveTo>
                  <a:pt x="3938" y="10042"/>
                </a:moveTo>
                <a:cubicBezTo>
                  <a:pt x="4743" y="10042"/>
                  <a:pt x="5391" y="10820"/>
                  <a:pt x="5391" y="11771"/>
                </a:cubicBezTo>
                <a:cubicBezTo>
                  <a:pt x="5397" y="12728"/>
                  <a:pt x="4743" y="13497"/>
                  <a:pt x="3938" y="13497"/>
                </a:cubicBezTo>
                <a:cubicBezTo>
                  <a:pt x="3133" y="13497"/>
                  <a:pt x="2485" y="12721"/>
                  <a:pt x="2485" y="11771"/>
                </a:cubicBezTo>
                <a:cubicBezTo>
                  <a:pt x="2485" y="10813"/>
                  <a:pt x="3138" y="10042"/>
                  <a:pt x="3938" y="10042"/>
                </a:cubicBezTo>
                <a:close/>
                <a:moveTo>
                  <a:pt x="17652" y="10042"/>
                </a:moveTo>
                <a:cubicBezTo>
                  <a:pt x="18457" y="10042"/>
                  <a:pt x="19105" y="10820"/>
                  <a:pt x="19105" y="11771"/>
                </a:cubicBezTo>
                <a:cubicBezTo>
                  <a:pt x="19105" y="12728"/>
                  <a:pt x="18451" y="13497"/>
                  <a:pt x="17652" y="13497"/>
                </a:cubicBezTo>
                <a:cubicBezTo>
                  <a:pt x="16853" y="13497"/>
                  <a:pt x="16199" y="12728"/>
                  <a:pt x="16199" y="11771"/>
                </a:cubicBezTo>
                <a:cubicBezTo>
                  <a:pt x="16199" y="10813"/>
                  <a:pt x="16853" y="10042"/>
                  <a:pt x="17652" y="10042"/>
                </a:cubicBezTo>
                <a:close/>
              </a:path>
            </a:pathLst>
          </a:custGeom>
          <a:solidFill>
            <a:schemeClr val="accent3">
              <a:hueOff val="362282"/>
              <a:satOff val="31803"/>
              <a:lumOff val="-18242"/>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877" name="半導体スズ試料の作成"/>
          <p:cNvSpPr txBox="1"/>
          <p:nvPr/>
        </p:nvSpPr>
        <p:spPr>
          <a:xfrm>
            <a:off x="3648355" y="2310065"/>
            <a:ext cx="6010228" cy="737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3000">
                <a:solidFill>
                  <a:srgbClr val="222222"/>
                </a:solidFill>
                <a:latin typeface="Arial"/>
                <a:ea typeface="Arial"/>
                <a:cs typeface="Arial"/>
                <a:sym typeface="Arial"/>
              </a:defRPr>
            </a:lvl1pPr>
          </a:lstStyle>
          <a:p>
            <a:pPr/>
            <a:r>
              <a:t>半導体スズ試料の作成</a:t>
            </a:r>
          </a:p>
        </p:txBody>
      </p:sp>
      <p:grpSp>
        <p:nvGrpSpPr>
          <p:cNvPr id="884" name="Group 74"/>
          <p:cNvGrpSpPr/>
          <p:nvPr/>
        </p:nvGrpSpPr>
        <p:grpSpPr>
          <a:xfrm>
            <a:off x="5615407" y="7071005"/>
            <a:ext cx="1773986" cy="2579341"/>
            <a:chOff x="0" y="0"/>
            <a:chExt cx="1773985" cy="2579340"/>
          </a:xfrm>
        </p:grpSpPr>
        <p:grpSp>
          <p:nvGrpSpPr>
            <p:cNvPr id="882" name="Group 75"/>
            <p:cNvGrpSpPr/>
            <p:nvPr/>
          </p:nvGrpSpPr>
          <p:grpSpPr>
            <a:xfrm>
              <a:off x="-1" y="-1"/>
              <a:ext cx="1773987" cy="2579341"/>
              <a:chOff x="0" y="0"/>
              <a:chExt cx="1773985" cy="2579339"/>
            </a:xfrm>
          </p:grpSpPr>
          <p:sp>
            <p:nvSpPr>
              <p:cNvPr id="878" name="Rectangle 77"/>
              <p:cNvSpPr/>
              <p:nvPr/>
            </p:nvSpPr>
            <p:spPr>
              <a:xfrm>
                <a:off x="808201" y="1723214"/>
                <a:ext cx="174468" cy="85612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881" name="Group 78"/>
              <p:cNvGrpSpPr/>
              <p:nvPr/>
            </p:nvGrpSpPr>
            <p:grpSpPr>
              <a:xfrm>
                <a:off x="-1" y="-1"/>
                <a:ext cx="1773987" cy="1771295"/>
                <a:chOff x="0" y="0"/>
                <a:chExt cx="1773985" cy="1771293"/>
              </a:xfrm>
            </p:grpSpPr>
            <p:sp>
              <p:nvSpPr>
                <p:cNvPr id="879" name="Freeform 25"/>
                <p:cNvSpPr/>
                <p:nvPr/>
              </p:nvSpPr>
              <p:spPr>
                <a:xfrm>
                  <a:off x="-1" y="-1"/>
                  <a:ext cx="1773987" cy="1771295"/>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880" name="Freeform 26"/>
                <p:cNvSpPr/>
                <p:nvPr/>
              </p:nvSpPr>
              <p:spPr>
                <a:xfrm>
                  <a:off x="152171" y="152165"/>
                  <a:ext cx="1469643" cy="1471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883" name="TextBox 76"/>
            <p:cNvSpPr txBox="1"/>
            <p:nvPr/>
          </p:nvSpPr>
          <p:spPr>
            <a:xfrm>
              <a:off x="95609" y="605464"/>
              <a:ext cx="1582767" cy="548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3200">
                  <a:latin typeface="Arial"/>
                  <a:ea typeface="Arial"/>
                  <a:cs typeface="Arial"/>
                  <a:sym typeface="Arial"/>
                </a:defRPr>
              </a:lvl1pPr>
            </a:lstStyle>
            <a:p>
              <a:pPr/>
              <a:r>
                <a:t>Goal</a:t>
              </a:r>
            </a:p>
          </p:txBody>
        </p:sp>
      </p:grpSp>
      <p:sp>
        <p:nvSpPr>
          <p:cNvPr id="885" name="新奇な超伝導エレクトロニクス…"/>
          <p:cNvSpPr txBox="1"/>
          <p:nvPr/>
        </p:nvSpPr>
        <p:spPr>
          <a:xfrm>
            <a:off x="7549723" y="7412526"/>
            <a:ext cx="6204792" cy="10541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3000">
                <a:solidFill>
                  <a:srgbClr val="222222"/>
                </a:solidFill>
                <a:latin typeface="Arial"/>
                <a:ea typeface="Arial"/>
                <a:cs typeface="Arial"/>
                <a:sym typeface="Arial"/>
              </a:defRPr>
            </a:pPr>
            <a:r>
              <a:t>新奇な超伝導エレクトロニクス</a:t>
            </a:r>
          </a:p>
          <a:p>
            <a:pPr algn="l" defTabSz="457200">
              <a:defRPr b="1" sz="3000">
                <a:solidFill>
                  <a:srgbClr val="222222"/>
                </a:solidFill>
                <a:latin typeface="Arial"/>
                <a:ea typeface="Arial"/>
                <a:cs typeface="Arial"/>
                <a:sym typeface="Arial"/>
              </a:defRPr>
            </a:pPr>
            <a:r>
              <a:t>制御技術の開拓</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C -0.065031 0.009650 -0.107031 0.096466 -0.086809 0.179438 C -0.065774 0.265744 0.010697 0.302365 0.068109 0.253627" origin="layout" pathEditMode="relative">
                                      <p:cBhvr>
                                        <p:cTn id="6" dur="2000" fill="hold"/>
                                        <p:tgtEl>
                                          <p:spTgt spid="876"/>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7" name="半導体と超伝導の共存状態の生成"/>
          <p:cNvSpPr txBox="1"/>
          <p:nvPr/>
        </p:nvSpPr>
        <p:spPr>
          <a:xfrm>
            <a:off x="1117939" y="814803"/>
            <a:ext cx="925830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半導体と超伝導の共存状態の生成</a:t>
            </a:r>
          </a:p>
        </p:txBody>
      </p:sp>
      <p:sp>
        <p:nvSpPr>
          <p:cNvPr id="888" name="電流パルス列を印加して温度勾配を制御した…"/>
          <p:cNvSpPr txBox="1"/>
          <p:nvPr/>
        </p:nvSpPr>
        <p:spPr>
          <a:xfrm>
            <a:off x="1309369" y="2158142"/>
            <a:ext cx="7802055"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000">
                <a:solidFill>
                  <a:srgbClr val="222222"/>
                </a:solidFill>
                <a:latin typeface="Arial"/>
                <a:ea typeface="Arial"/>
                <a:cs typeface="Arial"/>
                <a:sym typeface="Arial"/>
              </a:defRPr>
            </a:pPr>
            <a:r>
              <a:t>電流パルス列を印加して温度勾配を制御した</a:t>
            </a:r>
          </a:p>
          <a:p>
            <a:pPr algn="l" defTabSz="457200">
              <a:defRPr sz="3000">
                <a:solidFill>
                  <a:srgbClr val="222222"/>
                </a:solidFill>
                <a:latin typeface="Arial"/>
                <a:ea typeface="Arial"/>
                <a:cs typeface="Arial"/>
                <a:sym typeface="Arial"/>
              </a:defRPr>
            </a:pPr>
            <a:r>
              <a:t>光学顕微鏡像をとった</a:t>
            </a:r>
          </a:p>
        </p:txBody>
      </p:sp>
      <p:pic>
        <p:nvPicPr>
          <p:cNvPr id="889" name="schematics_sample2.png" descr="schematics_sample2.png"/>
          <p:cNvPicPr>
            <a:picLocks noChangeAspect="1"/>
          </p:cNvPicPr>
          <p:nvPr/>
        </p:nvPicPr>
        <p:blipFill>
          <a:blip r:embed="rId2">
            <a:extLst/>
          </a:blip>
          <a:srcRect l="10762" t="20238" r="37918" b="35651"/>
          <a:stretch>
            <a:fillRect/>
          </a:stretch>
        </p:blipFill>
        <p:spPr>
          <a:xfrm>
            <a:off x="2155371" y="5319328"/>
            <a:ext cx="2662290" cy="1813142"/>
          </a:xfrm>
          <a:prstGeom prst="rect">
            <a:avLst/>
          </a:prstGeom>
          <a:ln w="12700">
            <a:miter lim="400000"/>
          </a:ln>
        </p:spPr>
      </p:pic>
      <p:grpSp>
        <p:nvGrpSpPr>
          <p:cNvPr id="892" name="グループ"/>
          <p:cNvGrpSpPr/>
          <p:nvPr/>
        </p:nvGrpSpPr>
        <p:grpSpPr>
          <a:xfrm>
            <a:off x="7579657" y="4216017"/>
            <a:ext cx="4456672" cy="4019945"/>
            <a:chOff x="0" y="0"/>
            <a:chExt cx="4456670" cy="4019943"/>
          </a:xfrm>
        </p:grpSpPr>
        <p:pic>
          <p:nvPicPr>
            <p:cNvPr id="890" name="microscope.png" descr="microscope.png"/>
            <p:cNvPicPr>
              <a:picLocks noChangeAspect="1"/>
            </p:cNvPicPr>
            <p:nvPr/>
          </p:nvPicPr>
          <p:blipFill>
            <a:blip r:embed="rId3">
              <a:extLst/>
            </a:blip>
            <a:stretch>
              <a:fillRect/>
            </a:stretch>
          </p:blipFill>
          <p:spPr>
            <a:xfrm>
              <a:off x="0" y="0"/>
              <a:ext cx="4456671" cy="3292657"/>
            </a:xfrm>
            <a:prstGeom prst="rect">
              <a:avLst/>
            </a:prstGeom>
            <a:ln w="12700" cap="flat">
              <a:noFill/>
              <a:miter lim="400000"/>
            </a:ln>
            <a:effectLst/>
          </p:spPr>
        </p:pic>
        <p:sp>
          <p:nvSpPr>
            <p:cNvPr id="891" name="構成した顕微光学系"/>
            <p:cNvSpPr txBox="1"/>
            <p:nvPr/>
          </p:nvSpPr>
          <p:spPr>
            <a:xfrm>
              <a:off x="742435" y="3594494"/>
              <a:ext cx="2971801" cy="4254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sz="2500">
                  <a:solidFill>
                    <a:srgbClr val="222222"/>
                  </a:solidFill>
                  <a:latin typeface="Arial"/>
                  <a:ea typeface="Arial"/>
                  <a:cs typeface="Arial"/>
                  <a:sym typeface="Arial"/>
                </a:defRPr>
              </a:lvl1pPr>
            </a:lstStyle>
            <a:p>
              <a:pPr/>
              <a:r>
                <a:t>構成した顕微光学系</a:t>
              </a:r>
            </a:p>
          </p:txBody>
        </p:sp>
      </p:grpSp>
      <p:sp>
        <p:nvSpPr>
          <p:cNvPr id="893" name="試料の模式図"/>
          <p:cNvSpPr txBox="1"/>
          <p:nvPr/>
        </p:nvSpPr>
        <p:spPr>
          <a:xfrm>
            <a:off x="2455840" y="8251722"/>
            <a:ext cx="2935244" cy="5209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defRPr sz="2500">
                <a:solidFill>
                  <a:srgbClr val="222222"/>
                </a:solidFill>
                <a:latin typeface="Arial"/>
                <a:ea typeface="Arial"/>
                <a:cs typeface="Arial"/>
                <a:sym typeface="Arial"/>
              </a:defRPr>
            </a:lvl1pPr>
          </a:lstStyle>
          <a:p>
            <a:pPr/>
            <a:r>
              <a:t>試料の模式図</a:t>
            </a:r>
          </a:p>
        </p:txBody>
      </p:sp>
      <p:grpSp>
        <p:nvGrpSpPr>
          <p:cNvPr id="896" name="グループ"/>
          <p:cNvGrpSpPr/>
          <p:nvPr/>
        </p:nvGrpSpPr>
        <p:grpSpPr>
          <a:xfrm>
            <a:off x="2390401" y="6678138"/>
            <a:ext cx="2192178" cy="1"/>
            <a:chOff x="0" y="0"/>
            <a:chExt cx="2192176" cy="0"/>
          </a:xfrm>
        </p:grpSpPr>
        <p:sp>
          <p:nvSpPr>
            <p:cNvPr id="894" name="線"/>
            <p:cNvSpPr/>
            <p:nvPr/>
          </p:nvSpPr>
          <p:spPr>
            <a:xfrm>
              <a:off x="0" y="0"/>
              <a:ext cx="1440572"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895" name="線"/>
            <p:cNvSpPr/>
            <p:nvPr/>
          </p:nvSpPr>
          <p:spPr>
            <a:xfrm>
              <a:off x="1050881" y="0"/>
              <a:ext cx="1141296"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899" name="グループ"/>
          <p:cNvGrpSpPr/>
          <p:nvPr/>
        </p:nvGrpSpPr>
        <p:grpSpPr>
          <a:xfrm rot="16200000">
            <a:off x="3878108" y="6012413"/>
            <a:ext cx="1317397" cy="1"/>
            <a:chOff x="0" y="0"/>
            <a:chExt cx="1317396" cy="0"/>
          </a:xfrm>
        </p:grpSpPr>
        <p:sp>
          <p:nvSpPr>
            <p:cNvPr id="897" name="線"/>
            <p:cNvSpPr/>
            <p:nvPr/>
          </p:nvSpPr>
          <p:spPr>
            <a:xfrm>
              <a:off x="0" y="0"/>
              <a:ext cx="1028090"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898" name="線"/>
            <p:cNvSpPr/>
            <p:nvPr/>
          </p:nvSpPr>
          <p:spPr>
            <a:xfrm>
              <a:off x="631531" y="0"/>
              <a:ext cx="685866"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902" name="グループ"/>
          <p:cNvGrpSpPr/>
          <p:nvPr/>
        </p:nvGrpSpPr>
        <p:grpSpPr>
          <a:xfrm rot="5400000">
            <a:off x="1788018" y="6110573"/>
            <a:ext cx="1250276" cy="1"/>
            <a:chOff x="0" y="0"/>
            <a:chExt cx="1250275" cy="0"/>
          </a:xfrm>
        </p:grpSpPr>
        <p:sp>
          <p:nvSpPr>
            <p:cNvPr id="900" name="線"/>
            <p:cNvSpPr/>
            <p:nvPr/>
          </p:nvSpPr>
          <p:spPr>
            <a:xfrm>
              <a:off x="0" y="0"/>
              <a:ext cx="975708"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01" name="線"/>
            <p:cNvSpPr/>
            <p:nvPr/>
          </p:nvSpPr>
          <p:spPr>
            <a:xfrm>
              <a:off x="599354" y="0"/>
              <a:ext cx="650922"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906" name="グループ"/>
          <p:cNvGrpSpPr/>
          <p:nvPr/>
        </p:nvGrpSpPr>
        <p:grpSpPr>
          <a:xfrm>
            <a:off x="1876210" y="6031900"/>
            <a:ext cx="792289" cy="1051216"/>
            <a:chOff x="16351" y="0"/>
            <a:chExt cx="792287" cy="1051215"/>
          </a:xfrm>
        </p:grpSpPr>
        <p:sp>
          <p:nvSpPr>
            <p:cNvPr id="903" name="星形"/>
            <p:cNvSpPr/>
            <p:nvPr/>
          </p:nvSpPr>
          <p:spPr>
            <a:xfrm>
              <a:off x="16351" y="345706"/>
              <a:ext cx="635473" cy="415864"/>
            </a:xfrm>
            <a:prstGeom prst="star5">
              <a:avLst>
                <a:gd name="adj" fmla="val 19100"/>
                <a:gd name="hf" fmla="val 105146"/>
                <a:gd name="vf" fmla="val 110557"/>
              </a:avLst>
            </a:prstGeom>
            <a:solidFill>
              <a:srgbClr val="FF26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04" name="星形"/>
            <p:cNvSpPr/>
            <p:nvPr/>
          </p:nvSpPr>
          <p:spPr>
            <a:xfrm>
              <a:off x="203933" y="450121"/>
              <a:ext cx="510747" cy="601095"/>
            </a:xfrm>
            <a:prstGeom prst="star5">
              <a:avLst>
                <a:gd name="adj" fmla="val 19100"/>
                <a:gd name="hf" fmla="val 105146"/>
                <a:gd name="vf" fmla="val 110557"/>
              </a:avLst>
            </a:prstGeom>
            <a:solidFill>
              <a:srgbClr val="FFFB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05" name="星形"/>
            <p:cNvSpPr/>
            <p:nvPr/>
          </p:nvSpPr>
          <p:spPr>
            <a:xfrm>
              <a:off x="296232" y="0"/>
              <a:ext cx="512408" cy="705613"/>
            </a:xfrm>
            <a:prstGeom prst="star5">
              <a:avLst>
                <a:gd name="adj" fmla="val 19100"/>
                <a:gd name="hf" fmla="val 105146"/>
                <a:gd name="vf" fmla="val 110557"/>
              </a:avLst>
            </a:prstGeom>
            <a:solidFill>
              <a:schemeClr val="accent4">
                <a:hueOff val="-1081314"/>
                <a:satOff val="4338"/>
                <a:lumOff val="-8931"/>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907" name="ジュール…"/>
          <p:cNvSpPr txBox="1"/>
          <p:nvPr/>
        </p:nvSpPr>
        <p:spPr>
          <a:xfrm>
            <a:off x="531887" y="6042364"/>
            <a:ext cx="1470069" cy="105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defTabSz="457200">
              <a:defRPr b="1">
                <a:solidFill>
                  <a:schemeClr val="accent5">
                    <a:hueOff val="-82419"/>
                    <a:satOff val="-9513"/>
                    <a:lumOff val="-16343"/>
                  </a:schemeClr>
                </a:solidFill>
                <a:latin typeface="Arial"/>
                <a:ea typeface="Arial"/>
                <a:cs typeface="Arial"/>
                <a:sym typeface="Arial"/>
              </a:defRPr>
            </a:pPr>
            <a:r>
              <a:t>ジュール</a:t>
            </a:r>
          </a:p>
          <a:p>
            <a:pPr algn="l" defTabSz="457200">
              <a:defRPr b="1">
                <a:solidFill>
                  <a:schemeClr val="accent5">
                    <a:hueOff val="-82419"/>
                    <a:satOff val="-9513"/>
                    <a:lumOff val="-16343"/>
                  </a:schemeClr>
                </a:solidFill>
                <a:latin typeface="Arial"/>
                <a:ea typeface="Arial"/>
                <a:cs typeface="Arial"/>
                <a:sym typeface="Arial"/>
              </a:defRPr>
            </a:pPr>
            <a:r>
              <a:t>発熱</a:t>
            </a:r>
          </a:p>
        </p:txBody>
      </p:sp>
      <p:grpSp>
        <p:nvGrpSpPr>
          <p:cNvPr id="926" name="グループ"/>
          <p:cNvGrpSpPr/>
          <p:nvPr/>
        </p:nvGrpSpPr>
        <p:grpSpPr>
          <a:xfrm>
            <a:off x="1430349" y="4009633"/>
            <a:ext cx="4461852" cy="711200"/>
            <a:chOff x="0" y="0"/>
            <a:chExt cx="4461851" cy="711199"/>
          </a:xfrm>
        </p:grpSpPr>
        <p:sp>
          <p:nvSpPr>
            <p:cNvPr id="908" name="電流パルス列"/>
            <p:cNvSpPr txBox="1"/>
            <p:nvPr/>
          </p:nvSpPr>
          <p:spPr>
            <a:xfrm>
              <a:off x="-1" y="95131"/>
              <a:ext cx="1894883" cy="520937"/>
            </a:xfrm>
            <a:prstGeom prst="rect">
              <a:avLst/>
            </a:prstGeom>
            <a:noFill/>
            <a:ln w="50800" cap="flat">
              <a:solidFill>
                <a:schemeClr val="accent1">
                  <a:lumOff val="-13575"/>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2200">
                  <a:solidFill>
                    <a:srgbClr val="222222"/>
                  </a:solidFill>
                  <a:latin typeface="Arial"/>
                  <a:ea typeface="Arial"/>
                  <a:cs typeface="Arial"/>
                  <a:sym typeface="Arial"/>
                </a:defRPr>
              </a:lvl1pPr>
            </a:lstStyle>
            <a:p>
              <a:pPr/>
              <a:r>
                <a:t>電流パルス列</a:t>
              </a:r>
            </a:p>
          </p:txBody>
        </p:sp>
        <p:grpSp>
          <p:nvGrpSpPr>
            <p:cNvPr id="925" name="グループ"/>
            <p:cNvGrpSpPr/>
            <p:nvPr/>
          </p:nvGrpSpPr>
          <p:grpSpPr>
            <a:xfrm>
              <a:off x="2190531" y="-1"/>
              <a:ext cx="2271321" cy="711201"/>
              <a:chOff x="0" y="0"/>
              <a:chExt cx="2271319" cy="711199"/>
            </a:xfrm>
          </p:grpSpPr>
          <p:grpSp>
            <p:nvGrpSpPr>
              <p:cNvPr id="914" name="グループ"/>
              <p:cNvGrpSpPr/>
              <p:nvPr/>
            </p:nvGrpSpPr>
            <p:grpSpPr>
              <a:xfrm>
                <a:off x="0" y="0"/>
                <a:ext cx="977951" cy="711200"/>
                <a:chOff x="0" y="0"/>
                <a:chExt cx="977950" cy="711199"/>
              </a:xfrm>
            </p:grpSpPr>
            <p:sp>
              <p:nvSpPr>
                <p:cNvPr id="909" name="線"/>
                <p:cNvSpPr/>
                <p:nvPr/>
              </p:nvSpPr>
              <p:spPr>
                <a:xfrm>
                  <a:off x="0" y="690300"/>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10" name="線"/>
                <p:cNvSpPr/>
                <p:nvPr/>
              </p:nvSpPr>
              <p:spPr>
                <a:xfrm>
                  <a:off x="658693" y="690300"/>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11" name="線"/>
                <p:cNvSpPr/>
                <p:nvPr/>
              </p:nvSpPr>
              <p:spPr>
                <a:xfrm>
                  <a:off x="329347" y="21534"/>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12" name="線"/>
                <p:cNvSpPr/>
                <p:nvPr/>
              </p:nvSpPr>
              <p:spPr>
                <a:xfrm flipV="1">
                  <a:off x="658693"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13" name="線"/>
                <p:cNvSpPr/>
                <p:nvPr/>
              </p:nvSpPr>
              <p:spPr>
                <a:xfrm flipV="1">
                  <a:off x="329345"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919" name="グループ"/>
              <p:cNvGrpSpPr/>
              <p:nvPr/>
            </p:nvGrpSpPr>
            <p:grpSpPr>
              <a:xfrm>
                <a:off x="971858" y="0"/>
                <a:ext cx="648605" cy="711200"/>
                <a:chOff x="329345" y="0"/>
                <a:chExt cx="648604" cy="711199"/>
              </a:xfrm>
            </p:grpSpPr>
            <p:sp>
              <p:nvSpPr>
                <p:cNvPr id="915" name="線"/>
                <p:cNvSpPr/>
                <p:nvPr/>
              </p:nvSpPr>
              <p:spPr>
                <a:xfrm>
                  <a:off x="658693" y="690300"/>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16" name="線"/>
                <p:cNvSpPr/>
                <p:nvPr/>
              </p:nvSpPr>
              <p:spPr>
                <a:xfrm>
                  <a:off x="329347" y="21534"/>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17" name="線"/>
                <p:cNvSpPr/>
                <p:nvPr/>
              </p:nvSpPr>
              <p:spPr>
                <a:xfrm flipV="1">
                  <a:off x="658693"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18" name="線"/>
                <p:cNvSpPr/>
                <p:nvPr/>
              </p:nvSpPr>
              <p:spPr>
                <a:xfrm flipV="1">
                  <a:off x="329345"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924" name="グループ"/>
              <p:cNvGrpSpPr/>
              <p:nvPr/>
            </p:nvGrpSpPr>
            <p:grpSpPr>
              <a:xfrm>
                <a:off x="1622715" y="0"/>
                <a:ext cx="648605" cy="711200"/>
                <a:chOff x="329345" y="0"/>
                <a:chExt cx="648604" cy="711199"/>
              </a:xfrm>
            </p:grpSpPr>
            <p:sp>
              <p:nvSpPr>
                <p:cNvPr id="920" name="線"/>
                <p:cNvSpPr/>
                <p:nvPr/>
              </p:nvSpPr>
              <p:spPr>
                <a:xfrm>
                  <a:off x="658693" y="690300"/>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21" name="線"/>
                <p:cNvSpPr/>
                <p:nvPr/>
              </p:nvSpPr>
              <p:spPr>
                <a:xfrm>
                  <a:off x="329347" y="21534"/>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22" name="線"/>
                <p:cNvSpPr/>
                <p:nvPr/>
              </p:nvSpPr>
              <p:spPr>
                <a:xfrm flipV="1">
                  <a:off x="658693"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23" name="線"/>
                <p:cNvSpPr/>
                <p:nvPr/>
              </p:nvSpPr>
              <p:spPr>
                <a:xfrm flipV="1">
                  <a:off x="329345"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grpSp>
      <p:sp>
        <p:nvSpPr>
          <p:cNvPr id="927" name="熱浴は室温"/>
          <p:cNvSpPr txBox="1"/>
          <p:nvPr/>
        </p:nvSpPr>
        <p:spPr>
          <a:xfrm>
            <a:off x="4831111" y="6746640"/>
            <a:ext cx="2935244" cy="5209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defRPr>
                <a:solidFill>
                  <a:srgbClr val="222222"/>
                </a:solidFill>
                <a:latin typeface="Arial"/>
                <a:ea typeface="Arial"/>
                <a:cs typeface="Arial"/>
                <a:sym typeface="Arial"/>
              </a:defRPr>
            </a:lvl1pPr>
          </a:lstStyle>
          <a:p>
            <a:pPr/>
            <a:r>
              <a:t>熱浴は室温</a:t>
            </a:r>
          </a:p>
        </p:txBody>
      </p:sp>
      <p:grpSp>
        <p:nvGrpSpPr>
          <p:cNvPr id="930" name="グループ"/>
          <p:cNvGrpSpPr/>
          <p:nvPr/>
        </p:nvGrpSpPr>
        <p:grpSpPr>
          <a:xfrm>
            <a:off x="1202163" y="7431718"/>
            <a:ext cx="3437595" cy="520937"/>
            <a:chOff x="0" y="0"/>
            <a:chExt cx="3437594" cy="520936"/>
          </a:xfrm>
        </p:grpSpPr>
        <p:sp>
          <p:nvSpPr>
            <p:cNvPr id="928" name="三角形"/>
            <p:cNvSpPr/>
            <p:nvPr/>
          </p:nvSpPr>
          <p:spPr>
            <a:xfrm rot="5400000">
              <a:off x="2198643" y="-718016"/>
              <a:ext cx="520936" cy="1956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gradFill flip="none" rotWithShape="1">
              <a:gsLst>
                <a:gs pos="0">
                  <a:srgbClr val="0433FF"/>
                </a:gs>
                <a:gs pos="100000">
                  <a:schemeClr val="accent5">
                    <a:hueOff val="-82419"/>
                    <a:satOff val="-9513"/>
                    <a:lumOff val="-16343"/>
                  </a:schemeClr>
                </a:gs>
              </a:gsLst>
              <a:lin ang="5400000" scaled="0"/>
            </a:gra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29" name="温度勾配"/>
            <p:cNvSpPr txBox="1"/>
            <p:nvPr/>
          </p:nvSpPr>
          <p:spPr>
            <a:xfrm>
              <a:off x="0" y="0"/>
              <a:ext cx="2935244" cy="520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2500">
                  <a:solidFill>
                    <a:srgbClr val="222222"/>
                  </a:solidFill>
                  <a:latin typeface="Arial"/>
                  <a:ea typeface="Arial"/>
                  <a:cs typeface="Arial"/>
                  <a:sym typeface="Arial"/>
                </a:defRPr>
              </a:lvl1pPr>
            </a:lstStyle>
            <a:p>
              <a:pPr/>
              <a:r>
                <a:t>温度勾配</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2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1" presetID="22" grpId="2" fill="hold">
                                  <p:stCondLst>
                                    <p:cond delay="0"/>
                                  </p:stCondLst>
                                  <p:iterate type="el" backwards="0">
                                    <p:tmAbs val="0"/>
                                  </p:iterate>
                                  <p:childTnLst>
                                    <p:set>
                                      <p:cBhvr>
                                        <p:cTn id="9" fill="hold"/>
                                        <p:tgtEl>
                                          <p:spTgt spid="902"/>
                                        </p:tgtEl>
                                        <p:attrNameLst>
                                          <p:attrName>style.visibility</p:attrName>
                                        </p:attrNameLst>
                                      </p:cBhvr>
                                      <p:to>
                                        <p:strVal val="visible"/>
                                      </p:to>
                                    </p:set>
                                    <p:animEffect filter="wipe(up)" transition="in">
                                      <p:cBhvr>
                                        <p:cTn id="10" dur="200"/>
                                        <p:tgtEl>
                                          <p:spTgt spid="902"/>
                                        </p:tgtEl>
                                      </p:cBhvr>
                                    </p:animEffect>
                                  </p:childTnLst>
                                </p:cTn>
                              </p:par>
                            </p:childTnLst>
                          </p:cTn>
                        </p:par>
                        <p:par>
                          <p:cTn id="11" fill="hold">
                            <p:stCondLst>
                              <p:cond delay="200"/>
                            </p:stCondLst>
                            <p:childTnLst>
                              <p:par>
                                <p:cTn id="12" presetClass="entr" nodeType="afterEffect" presetSubtype="8" presetID="22" grpId="3" fill="hold">
                                  <p:stCondLst>
                                    <p:cond delay="0"/>
                                  </p:stCondLst>
                                  <p:iterate type="el" backwards="0">
                                    <p:tmAbs val="0"/>
                                  </p:iterate>
                                  <p:childTnLst>
                                    <p:set>
                                      <p:cBhvr>
                                        <p:cTn id="13" fill="hold"/>
                                        <p:tgtEl>
                                          <p:spTgt spid="896"/>
                                        </p:tgtEl>
                                        <p:attrNameLst>
                                          <p:attrName>style.visibility</p:attrName>
                                        </p:attrNameLst>
                                      </p:cBhvr>
                                      <p:to>
                                        <p:strVal val="visible"/>
                                      </p:to>
                                    </p:set>
                                    <p:animEffect filter="wipe(left)" transition="in">
                                      <p:cBhvr>
                                        <p:cTn id="14" dur="200"/>
                                        <p:tgtEl>
                                          <p:spTgt spid="896"/>
                                        </p:tgtEl>
                                      </p:cBhvr>
                                    </p:animEffect>
                                  </p:childTnLst>
                                </p:cTn>
                              </p:par>
                            </p:childTnLst>
                          </p:cTn>
                        </p:par>
                        <p:par>
                          <p:cTn id="15" fill="hold">
                            <p:stCondLst>
                              <p:cond delay="400"/>
                            </p:stCondLst>
                            <p:childTnLst>
                              <p:par>
                                <p:cTn id="16" presetClass="entr" nodeType="afterEffect" presetSubtype="4" presetID="22" grpId="4" fill="hold">
                                  <p:stCondLst>
                                    <p:cond delay="0"/>
                                  </p:stCondLst>
                                  <p:iterate type="el" backwards="0">
                                    <p:tmAbs val="0"/>
                                  </p:iterate>
                                  <p:childTnLst>
                                    <p:set>
                                      <p:cBhvr>
                                        <p:cTn id="17" fill="hold"/>
                                        <p:tgtEl>
                                          <p:spTgt spid="899"/>
                                        </p:tgtEl>
                                        <p:attrNameLst>
                                          <p:attrName>style.visibility</p:attrName>
                                        </p:attrNameLst>
                                      </p:cBhvr>
                                      <p:to>
                                        <p:strVal val="visible"/>
                                      </p:to>
                                    </p:set>
                                    <p:animEffect filter="wipe(down)" transition="in">
                                      <p:cBhvr>
                                        <p:cTn id="18" dur="200"/>
                                        <p:tgtEl>
                                          <p:spTgt spid="899"/>
                                        </p:tgtEl>
                                      </p:cBhvr>
                                    </p:animEffec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906"/>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6" fill="hold">
                                  <p:stCondLst>
                                    <p:cond delay="0"/>
                                  </p:stCondLst>
                                  <p:iterate type="el" backwards="0">
                                    <p:tmAbs val="0"/>
                                  </p:iterate>
                                  <p:childTnLst>
                                    <p:set>
                                      <p:cBhvr>
                                        <p:cTn id="25" fill="hold"/>
                                        <p:tgtEl>
                                          <p:spTgt spid="907"/>
                                        </p:tgtEl>
                                        <p:attrNameLst>
                                          <p:attrName>style.visibility</p:attrName>
                                        </p:attrNameLst>
                                      </p:cBhvr>
                                      <p:to>
                                        <p:strVal val="visible"/>
                                      </p:to>
                                    </p:set>
                                  </p:childTnLst>
                                </p:cTn>
                              </p:par>
                            </p:childTnLst>
                          </p:cTn>
                        </p:par>
                        <p:par>
                          <p:cTn id="26" fill="hold">
                            <p:stCondLst>
                              <p:cond delay="0"/>
                            </p:stCondLst>
                            <p:childTnLst>
                              <p:par>
                                <p:cTn id="27" presetClass="emph" nodeType="afterEffect" presetSubtype="0" presetID="32" grpId="7" repeatCount="2000" fill="hold">
                                  <p:stCondLst>
                                    <p:cond delay="0"/>
                                  </p:stCondLst>
                                  <p:childTnLst>
                                    <p:animRot by="300000">
                                      <p:cBhvr>
                                        <p:cTn id="28" dur="50" fill="hold">
                                          <p:stCondLst>
                                            <p:cond delay="0"/>
                                          </p:stCondLst>
                                        </p:cTn>
                                        <p:tgtEl>
                                          <p:spTgt spid="906"/>
                                        </p:tgtEl>
                                        <p:attrNameLst>
                                          <p:attrName>r</p:attrName>
                                        </p:attrNameLst>
                                      </p:cBhvr>
                                    </p:animRot>
                                    <p:animRot by="-600000">
                                      <p:cBhvr>
                                        <p:cTn id="29" dur="100" fill="hold">
                                          <p:stCondLst>
                                            <p:cond delay="100"/>
                                          </p:stCondLst>
                                        </p:cTn>
                                        <p:tgtEl>
                                          <p:spTgt spid="906"/>
                                        </p:tgtEl>
                                        <p:attrNameLst>
                                          <p:attrName>r</p:attrName>
                                        </p:attrNameLst>
                                      </p:cBhvr>
                                    </p:animRot>
                                    <p:animRot by="600000">
                                      <p:cBhvr>
                                        <p:cTn id="30" dur="100" fill="hold">
                                          <p:stCondLst>
                                            <p:cond delay="200"/>
                                          </p:stCondLst>
                                        </p:cTn>
                                        <p:tgtEl>
                                          <p:spTgt spid="906"/>
                                        </p:tgtEl>
                                        <p:attrNameLst>
                                          <p:attrName>r</p:attrName>
                                        </p:attrNameLst>
                                      </p:cBhvr>
                                    </p:animRot>
                                    <p:animRot by="-600000">
                                      <p:cBhvr>
                                        <p:cTn id="31" dur="100" fill="hold">
                                          <p:stCondLst>
                                            <p:cond delay="300"/>
                                          </p:stCondLst>
                                        </p:cTn>
                                        <p:tgtEl>
                                          <p:spTgt spid="906"/>
                                        </p:tgtEl>
                                        <p:attrNameLst>
                                          <p:attrName>r</p:attrName>
                                        </p:attrNameLst>
                                      </p:cBhvr>
                                    </p:animRot>
                                    <p:animRot by="300000">
                                      <p:cBhvr>
                                        <p:cTn id="32" dur="100" fill="hold">
                                          <p:stCondLst>
                                            <p:cond delay="400"/>
                                          </p:stCondLst>
                                        </p:cTn>
                                        <p:tgtEl>
                                          <p:spTgt spid="906"/>
                                        </p:tgtEl>
                                        <p:attrNameLst>
                                          <p:attrName>r</p:attrName>
                                        </p:attrNameLst>
                                      </p:cBhvr>
                                    </p:animRot>
                                  </p:childTnLst>
                                </p:cTn>
                              </p:par>
                            </p:childTnLst>
                          </p:cTn>
                        </p:par>
                        <p:par>
                          <p:cTn id="33" fill="hold">
                            <p:stCondLst>
                              <p:cond delay="500"/>
                            </p:stCondLst>
                            <p:childTnLst>
                              <p:par>
                                <p:cTn id="34" presetClass="entr" nodeType="afterEffect" presetSubtype="0" presetID="1" grpId="8" fill="hold">
                                  <p:stCondLst>
                                    <p:cond delay="0"/>
                                  </p:stCondLst>
                                  <p:iterate type="el" backwards="0">
                                    <p:tmAbs val="0"/>
                                  </p:iterate>
                                  <p:childTnLst>
                                    <p:set>
                                      <p:cBhvr>
                                        <p:cTn id="35" fill="hold"/>
                                        <p:tgtEl>
                                          <p:spTgt spid="9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6" grpId="1"/>
      <p:bldP build="whole" bldLvl="1" animBg="1" rev="0" advAuto="0" spid="899" grpId="4"/>
      <p:bldP build="whole" bldLvl="1" animBg="1" rev="0" advAuto="0" spid="896" grpId="3"/>
      <p:bldP build="whole" bldLvl="1" animBg="1" rev="0" advAuto="0" spid="907" grpId="6"/>
      <p:bldP build="whole" bldLvl="1" animBg="1" rev="0" advAuto="0" spid="906" grpId="7"/>
      <p:bldP build="whole" bldLvl="1" animBg="1" rev="0" advAuto="0" spid="930" grpId="8"/>
      <p:bldP build="whole" bldLvl="1" animBg="1" rev="0" advAuto="0" spid="902" grpId="2"/>
      <p:bldP build="whole" bldLvl="1" animBg="1" rev="0" advAuto="0" spid="906" grpId="5"/>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アウトライン"/>
          <p:cNvSpPr txBox="1"/>
          <p:nvPr>
            <p:ph type="title"/>
          </p:nvPr>
        </p:nvSpPr>
        <p:spPr>
          <a:xfrm>
            <a:off x="950969" y="889442"/>
            <a:ext cx="6617527" cy="888116"/>
          </a:xfrm>
          <a:prstGeom prst="rect">
            <a:avLst/>
          </a:prstGeom>
        </p:spPr>
        <p:txBody>
          <a:bodyPr anchor="t"/>
          <a:lstStyle>
            <a:lvl1pPr algn="l" defTabSz="457200">
              <a:defRPr sz="4800">
                <a:solidFill>
                  <a:srgbClr val="222222"/>
                </a:solidFill>
                <a:latin typeface="Arial"/>
                <a:ea typeface="Arial"/>
                <a:cs typeface="Arial"/>
                <a:sym typeface="Arial"/>
              </a:defRPr>
            </a:lvl1pPr>
          </a:lstStyle>
          <a:p>
            <a:pPr/>
            <a:r>
              <a:t>アウトライン</a:t>
            </a:r>
          </a:p>
        </p:txBody>
      </p:sp>
      <p:sp>
        <p:nvSpPr>
          <p:cNvPr id="141" name="・バルクSnの半導体-超伝導体変換(卒業研究)…"/>
          <p:cNvSpPr txBox="1"/>
          <p:nvPr/>
        </p:nvSpPr>
        <p:spPr>
          <a:xfrm>
            <a:off x="801111" y="1832407"/>
            <a:ext cx="11402578" cy="66511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sz="3600">
                <a:solidFill>
                  <a:srgbClr val="222222"/>
                </a:solidFill>
                <a:latin typeface="Arial"/>
                <a:ea typeface="Arial"/>
                <a:cs typeface="Arial"/>
                <a:sym typeface="Arial"/>
              </a:defRPr>
            </a:pPr>
            <a:r>
              <a:t>・バルクSnの半導体-超伝導体変換(卒業研究)</a:t>
            </a:r>
          </a:p>
          <a:p>
            <a:pPr algn="l" defTabSz="457200">
              <a:defRPr sz="3600">
                <a:solidFill>
                  <a:srgbClr val="222222"/>
                </a:solidFill>
                <a:latin typeface="Arial"/>
                <a:ea typeface="Arial"/>
                <a:cs typeface="Arial"/>
                <a:sym typeface="Arial"/>
              </a:defRPr>
            </a:pPr>
            <a:r>
              <a:t>・今後の研究の可能性</a:t>
            </a:r>
          </a:p>
          <a:p>
            <a:pPr lvl="2" indent="0" algn="l" defTabSz="457200">
              <a:defRPr sz="3600">
                <a:solidFill>
                  <a:srgbClr val="222222"/>
                </a:solidFill>
                <a:latin typeface="Arial"/>
                <a:ea typeface="Arial"/>
                <a:cs typeface="Arial"/>
                <a:sym typeface="Arial"/>
              </a:defRPr>
            </a:pPr>
            <a:r>
              <a:t>　① 高周波共振回路</a:t>
            </a:r>
          </a:p>
          <a:p>
            <a:pPr lvl="2" indent="0" algn="l" defTabSz="457200">
              <a:defRPr sz="3600">
                <a:solidFill>
                  <a:srgbClr val="222222"/>
                </a:solidFill>
                <a:latin typeface="Arial"/>
                <a:ea typeface="Arial"/>
                <a:cs typeface="Arial"/>
                <a:sym typeface="Arial"/>
              </a:defRPr>
            </a:pPr>
            <a:r>
              <a:t>　② 超伝導-超絶縁体転移</a:t>
            </a:r>
          </a:p>
          <a:p>
            <a:pPr algn="l" defTabSz="457200">
              <a:defRPr sz="3600">
                <a:solidFill>
                  <a:srgbClr val="222222"/>
                </a:solidFill>
                <a:latin typeface="Arial"/>
                <a:ea typeface="Arial"/>
                <a:cs typeface="Arial"/>
                <a:sym typeface="Arial"/>
              </a:defRPr>
            </a:pPr>
            <a:r>
              <a:t>・膜作成に関して</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32" name="転移の可視化"/>
          <p:cNvSpPr txBox="1"/>
          <p:nvPr/>
        </p:nvSpPr>
        <p:spPr>
          <a:xfrm>
            <a:off x="1010666" y="796764"/>
            <a:ext cx="377190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転移の可視化</a:t>
            </a:r>
          </a:p>
        </p:txBody>
      </p:sp>
      <p:sp>
        <p:nvSpPr>
          <p:cNvPr id="933" name="12mΩ"/>
          <p:cNvSpPr txBox="1"/>
          <p:nvPr/>
        </p:nvSpPr>
        <p:spPr>
          <a:xfrm>
            <a:off x="3870622" y="2843025"/>
            <a:ext cx="2099326" cy="7348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000"/>
            </a:lvl1pPr>
          </a:lstStyle>
          <a:p>
            <a:pPr/>
            <a:r>
              <a:t>12mΩ</a:t>
            </a:r>
          </a:p>
        </p:txBody>
      </p:sp>
      <p:sp>
        <p:nvSpPr>
          <p:cNvPr id="934" name="顕微鏡写真"/>
          <p:cNvSpPr txBox="1"/>
          <p:nvPr/>
        </p:nvSpPr>
        <p:spPr>
          <a:xfrm>
            <a:off x="599368" y="6718200"/>
            <a:ext cx="2099327" cy="53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latin typeface="+mn-lt"/>
                <a:ea typeface="+mn-ea"/>
                <a:cs typeface="+mn-cs"/>
                <a:sym typeface="ヒラギノ角ゴ ProN W3"/>
              </a:defRPr>
            </a:lvl1pPr>
          </a:lstStyle>
          <a:p>
            <a:pPr/>
            <a:r>
              <a:t>顕微鏡写真</a:t>
            </a:r>
          </a:p>
        </p:txBody>
      </p:sp>
      <p:sp>
        <p:nvSpPr>
          <p:cNvPr id="935" name="模式図"/>
          <p:cNvSpPr txBox="1"/>
          <p:nvPr/>
        </p:nvSpPr>
        <p:spPr>
          <a:xfrm>
            <a:off x="542493" y="4546077"/>
            <a:ext cx="1793973" cy="53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latin typeface="+mn-lt"/>
                <a:ea typeface="+mn-ea"/>
                <a:cs typeface="+mn-cs"/>
                <a:sym typeface="ヒラギノ角ゴ ProN W3"/>
              </a:defRPr>
            </a:lvl1pPr>
          </a:lstStyle>
          <a:p>
            <a:pPr/>
            <a:r>
              <a:t>模式図</a:t>
            </a:r>
          </a:p>
        </p:txBody>
      </p:sp>
      <p:pic>
        <p:nvPicPr>
          <p:cNvPr id="936" name="190112_before_pulse17.jpg" descr="190112_before_pulse17.jpg"/>
          <p:cNvPicPr>
            <a:picLocks noChangeAspect="1"/>
          </p:cNvPicPr>
          <p:nvPr/>
        </p:nvPicPr>
        <p:blipFill>
          <a:blip r:embed="rId2">
            <a:extLst/>
          </a:blip>
          <a:stretch>
            <a:fillRect/>
          </a:stretch>
        </p:blipFill>
        <p:spPr>
          <a:xfrm>
            <a:off x="3031287" y="5985713"/>
            <a:ext cx="3563803" cy="2004640"/>
          </a:xfrm>
          <a:prstGeom prst="rect">
            <a:avLst/>
          </a:prstGeom>
          <a:ln w="12700">
            <a:miter lim="400000"/>
          </a:ln>
        </p:spPr>
      </p:pic>
      <p:pic>
        <p:nvPicPr>
          <p:cNvPr id="937" name="a.png" descr="a.png"/>
          <p:cNvPicPr>
            <a:picLocks noChangeAspect="1"/>
          </p:cNvPicPr>
          <p:nvPr/>
        </p:nvPicPr>
        <p:blipFill>
          <a:blip r:embed="rId3">
            <a:extLst/>
          </a:blip>
          <a:srcRect l="73" t="60759" r="73" b="0"/>
          <a:stretch>
            <a:fillRect/>
          </a:stretch>
        </p:blipFill>
        <p:spPr>
          <a:xfrm>
            <a:off x="3047300" y="3813404"/>
            <a:ext cx="3531519" cy="2004924"/>
          </a:xfrm>
          <a:prstGeom prst="rect">
            <a:avLst/>
          </a:prstGeom>
          <a:ln w="12700">
            <a:miter lim="400000"/>
          </a:ln>
        </p:spPr>
      </p:pic>
      <p:sp>
        <p:nvSpPr>
          <p:cNvPr id="938" name="楕円"/>
          <p:cNvSpPr/>
          <p:nvPr/>
        </p:nvSpPr>
        <p:spPr>
          <a:xfrm rot="21000000">
            <a:off x="3450913" y="4922955"/>
            <a:ext cx="1166904" cy="676226"/>
          </a:xfrm>
          <a:prstGeom prst="ellipse">
            <a:avLst/>
          </a:prstGeom>
          <a:solidFill>
            <a:srgbClr val="D9E3BA"/>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39" name="半導体"/>
          <p:cNvSpPr txBox="1"/>
          <p:nvPr/>
        </p:nvSpPr>
        <p:spPr>
          <a:xfrm>
            <a:off x="5033405" y="4583573"/>
            <a:ext cx="1037248" cy="5310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rgbClr val="FFFFFF"/>
                </a:solidFill>
              </a:defRPr>
            </a:lvl1pPr>
          </a:lstStyle>
          <a:p>
            <a:pPr/>
            <a:r>
              <a:t>半導体</a:t>
            </a:r>
          </a:p>
        </p:txBody>
      </p:sp>
      <p:sp>
        <p:nvSpPr>
          <p:cNvPr id="940" name="金属"/>
          <p:cNvSpPr txBox="1"/>
          <p:nvPr/>
        </p:nvSpPr>
        <p:spPr>
          <a:xfrm>
            <a:off x="3488278" y="5037795"/>
            <a:ext cx="1037248" cy="464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000"/>
            </a:lvl1pPr>
          </a:lstStyle>
          <a:p>
            <a:pPr/>
            <a:r>
              <a:t>金属</a:t>
            </a:r>
          </a:p>
        </p:txBody>
      </p:sp>
      <p:sp>
        <p:nvSpPr>
          <p:cNvPr id="941" name="銀ペースト"/>
          <p:cNvSpPr txBox="1"/>
          <p:nvPr/>
        </p:nvSpPr>
        <p:spPr>
          <a:xfrm>
            <a:off x="6653971" y="3215252"/>
            <a:ext cx="1454740" cy="4321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000">
                <a:latin typeface="+mn-lt"/>
                <a:ea typeface="+mn-ea"/>
                <a:cs typeface="+mn-cs"/>
                <a:sym typeface="ヒラギノ角ゴ ProN W3"/>
              </a:defRPr>
            </a:lvl1pPr>
          </a:lstStyle>
          <a:p>
            <a:pPr/>
            <a:r>
              <a:t>銀ペースト</a:t>
            </a:r>
          </a:p>
        </p:txBody>
      </p:sp>
      <p:sp>
        <p:nvSpPr>
          <p:cNvPr id="942" name="線"/>
          <p:cNvSpPr/>
          <p:nvPr/>
        </p:nvSpPr>
        <p:spPr>
          <a:xfrm flipV="1">
            <a:off x="3999349" y="3444631"/>
            <a:ext cx="2473799" cy="591684"/>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43" name="線"/>
          <p:cNvSpPr/>
          <p:nvPr/>
        </p:nvSpPr>
        <p:spPr>
          <a:xfrm flipV="1">
            <a:off x="5562887" y="3512950"/>
            <a:ext cx="1034757" cy="455047"/>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44" name="線"/>
          <p:cNvSpPr/>
          <p:nvPr/>
        </p:nvSpPr>
        <p:spPr>
          <a:xfrm flipV="1">
            <a:off x="6464346" y="3644845"/>
            <a:ext cx="445258" cy="445257"/>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45" name="銀ペースト&amp;…"/>
          <p:cNvSpPr txBox="1"/>
          <p:nvPr/>
        </p:nvSpPr>
        <p:spPr>
          <a:xfrm>
            <a:off x="994803" y="3599281"/>
            <a:ext cx="2222303" cy="8211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2000">
                <a:latin typeface="+mn-lt"/>
                <a:ea typeface="+mn-ea"/>
                <a:cs typeface="+mn-cs"/>
                <a:sym typeface="ヒラギノ角ゴ ProN W3"/>
              </a:defRPr>
            </a:pPr>
            <a:r>
              <a:t>銀ペースト&amp;</a:t>
            </a:r>
          </a:p>
          <a:p>
            <a:pPr algn="l">
              <a:defRPr sz="2000">
                <a:latin typeface="+mn-lt"/>
                <a:ea typeface="+mn-ea"/>
                <a:cs typeface="+mn-cs"/>
                <a:sym typeface="ヒラギノ角ゴ ProN W3"/>
              </a:defRPr>
            </a:pPr>
            <a:r>
              <a:t>カーボンペースト</a:t>
            </a:r>
          </a:p>
        </p:txBody>
      </p:sp>
      <p:sp>
        <p:nvSpPr>
          <p:cNvPr id="946" name="線"/>
          <p:cNvSpPr/>
          <p:nvPr/>
        </p:nvSpPr>
        <p:spPr>
          <a:xfrm flipH="1" flipV="1">
            <a:off x="2562460" y="4444071"/>
            <a:ext cx="668312" cy="668312"/>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947" name="室温での抵抗"/>
          <p:cNvSpPr txBox="1"/>
          <p:nvPr/>
        </p:nvSpPr>
        <p:spPr>
          <a:xfrm>
            <a:off x="657729" y="2839302"/>
            <a:ext cx="2475302" cy="53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latin typeface="+mn-lt"/>
                <a:ea typeface="+mn-ea"/>
                <a:cs typeface="+mn-cs"/>
                <a:sym typeface="ヒラギノ角ゴ ProN W3"/>
              </a:defRPr>
            </a:lvl1pPr>
          </a:lstStyle>
          <a:p>
            <a:pPr/>
            <a:r>
              <a:t>室温での抵抗</a:t>
            </a:r>
          </a:p>
        </p:txBody>
      </p:sp>
      <p:sp>
        <p:nvSpPr>
          <p:cNvPr id="948" name="1mΩ"/>
          <p:cNvSpPr txBox="1"/>
          <p:nvPr/>
        </p:nvSpPr>
        <p:spPr>
          <a:xfrm>
            <a:off x="9920372" y="2965435"/>
            <a:ext cx="1151383"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pPr/>
            <a:r>
              <a:t>1mΩ</a:t>
            </a:r>
          </a:p>
        </p:txBody>
      </p:sp>
      <p:grpSp>
        <p:nvGrpSpPr>
          <p:cNvPr id="982" name="グループ"/>
          <p:cNvGrpSpPr/>
          <p:nvPr/>
        </p:nvGrpSpPr>
        <p:grpSpPr>
          <a:xfrm>
            <a:off x="8714162" y="3817149"/>
            <a:ext cx="3563804" cy="4176949"/>
            <a:chOff x="0" y="0"/>
            <a:chExt cx="3563802" cy="4176948"/>
          </a:xfrm>
        </p:grpSpPr>
        <p:pic>
          <p:nvPicPr>
            <p:cNvPr id="949" name="190112_after_pulse20.jpg" descr="190112_after_pulse20.jpg"/>
            <p:cNvPicPr>
              <a:picLocks noChangeAspect="1"/>
            </p:cNvPicPr>
            <p:nvPr/>
          </p:nvPicPr>
          <p:blipFill>
            <a:blip r:embed="rId4">
              <a:extLst/>
            </a:blip>
            <a:stretch>
              <a:fillRect/>
            </a:stretch>
          </p:blipFill>
          <p:spPr>
            <a:xfrm>
              <a:off x="0" y="2172309"/>
              <a:ext cx="3563803" cy="2004640"/>
            </a:xfrm>
            <a:prstGeom prst="rect">
              <a:avLst/>
            </a:prstGeom>
            <a:ln w="12700" cap="flat">
              <a:noFill/>
              <a:miter lim="400000"/>
            </a:ln>
            <a:effectLst/>
          </p:spPr>
        </p:pic>
        <p:pic>
          <p:nvPicPr>
            <p:cNvPr id="950" name="a.png" descr="a.png"/>
            <p:cNvPicPr>
              <a:picLocks noChangeAspect="1"/>
            </p:cNvPicPr>
            <p:nvPr/>
          </p:nvPicPr>
          <p:blipFill>
            <a:blip r:embed="rId3">
              <a:extLst/>
            </a:blip>
            <a:srcRect l="73" t="60759" r="73" b="0"/>
            <a:stretch>
              <a:fillRect/>
            </a:stretch>
          </p:blipFill>
          <p:spPr>
            <a:xfrm>
              <a:off x="16015" y="0"/>
              <a:ext cx="3531518" cy="2004924"/>
            </a:xfrm>
            <a:prstGeom prst="rect">
              <a:avLst/>
            </a:prstGeom>
            <a:ln w="12700" cap="flat">
              <a:noFill/>
              <a:miter lim="400000"/>
            </a:ln>
            <a:effectLst/>
          </p:spPr>
        </p:pic>
        <p:grpSp>
          <p:nvGrpSpPr>
            <p:cNvPr id="981" name="グループ"/>
            <p:cNvGrpSpPr/>
            <p:nvPr/>
          </p:nvGrpSpPr>
          <p:grpSpPr>
            <a:xfrm>
              <a:off x="53429" y="47162"/>
              <a:ext cx="3409655" cy="1894605"/>
              <a:chOff x="-253461" y="-777890"/>
              <a:chExt cx="3409654" cy="1894604"/>
            </a:xfrm>
          </p:grpSpPr>
          <p:sp>
            <p:nvSpPr>
              <p:cNvPr id="951" name="楕円"/>
              <p:cNvSpPr/>
              <p:nvPr/>
            </p:nvSpPr>
            <p:spPr>
              <a:xfrm rot="21000000">
                <a:off x="39904" y="-338205"/>
                <a:ext cx="1694633" cy="131268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52" name="図形"/>
              <p:cNvSpPr/>
              <p:nvPr/>
            </p:nvSpPr>
            <p:spPr>
              <a:xfrm rot="21240000">
                <a:off x="1128387" y="669697"/>
                <a:ext cx="1963991" cy="197800"/>
              </a:xfrm>
              <a:custGeom>
                <a:avLst/>
                <a:gdLst/>
                <a:ahLst/>
                <a:cxnLst>
                  <a:cxn ang="0">
                    <a:pos x="wd2" y="hd2"/>
                  </a:cxn>
                  <a:cxn ang="5400000">
                    <a:pos x="wd2" y="hd2"/>
                  </a:cxn>
                  <a:cxn ang="10800000">
                    <a:pos x="wd2" y="hd2"/>
                  </a:cxn>
                  <a:cxn ang="16200000">
                    <a:pos x="wd2" y="hd2"/>
                  </a:cxn>
                </a:cxnLst>
                <a:rect l="0" t="0" r="r" b="b"/>
                <a:pathLst>
                  <a:path w="19679" h="19676" fill="norm" stroke="1" extrusionOk="0">
                    <a:moveTo>
                      <a:pt x="16797" y="2878"/>
                    </a:moveTo>
                    <a:cubicBezTo>
                      <a:pt x="20639" y="6718"/>
                      <a:pt x="20639" y="12947"/>
                      <a:pt x="16796" y="16791"/>
                    </a:cubicBezTo>
                    <a:cubicBezTo>
                      <a:pt x="12954" y="20635"/>
                      <a:pt x="6724" y="20638"/>
                      <a:pt x="2881" y="16798"/>
                    </a:cubicBezTo>
                    <a:cubicBezTo>
                      <a:pt x="-961" y="12958"/>
                      <a:pt x="-961" y="6729"/>
                      <a:pt x="2882" y="2885"/>
                    </a:cubicBezTo>
                    <a:cubicBezTo>
                      <a:pt x="6724" y="-959"/>
                      <a:pt x="12954" y="-962"/>
                      <a:pt x="16797" y="2878"/>
                    </a:cubicBezTo>
                    <a:close/>
                  </a:path>
                </a:pathLst>
              </a:cu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53" name="円形"/>
              <p:cNvSpPr/>
              <p:nvPr/>
            </p:nvSpPr>
            <p:spPr>
              <a:xfrm rot="21240000">
                <a:off x="119779" y="360689"/>
                <a:ext cx="675813" cy="67373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54" name="楕円"/>
              <p:cNvSpPr/>
              <p:nvPr/>
            </p:nvSpPr>
            <p:spPr>
              <a:xfrm rot="21000000">
                <a:off x="1206746" y="30932"/>
                <a:ext cx="1879041" cy="76830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55" name="楕円"/>
              <p:cNvSpPr/>
              <p:nvPr/>
            </p:nvSpPr>
            <p:spPr>
              <a:xfrm rot="21000000">
                <a:off x="2661048" y="339888"/>
                <a:ext cx="421770" cy="45629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56" name="楕円"/>
              <p:cNvSpPr/>
              <p:nvPr/>
            </p:nvSpPr>
            <p:spPr>
              <a:xfrm rot="21000000">
                <a:off x="755396" y="-608188"/>
                <a:ext cx="1136092" cy="79978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57" name="楕円"/>
              <p:cNvSpPr/>
              <p:nvPr/>
            </p:nvSpPr>
            <p:spPr>
              <a:xfrm rot="21120000">
                <a:off x="2781096" y="-712422"/>
                <a:ext cx="288728" cy="126137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58" name="楕円"/>
              <p:cNvSpPr/>
              <p:nvPr/>
            </p:nvSpPr>
            <p:spPr>
              <a:xfrm rot="21120000">
                <a:off x="2359462" y="-736235"/>
                <a:ext cx="648538" cy="71387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59" name="楕円"/>
              <p:cNvSpPr/>
              <p:nvPr/>
            </p:nvSpPr>
            <p:spPr>
              <a:xfrm rot="20100000">
                <a:off x="-30619" y="-539003"/>
                <a:ext cx="580162" cy="118320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60" name="楕円"/>
              <p:cNvSpPr/>
              <p:nvPr/>
            </p:nvSpPr>
            <p:spPr>
              <a:xfrm rot="21240000">
                <a:off x="912611" y="494474"/>
                <a:ext cx="675813" cy="44935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61" name="楕円"/>
              <p:cNvSpPr/>
              <p:nvPr/>
            </p:nvSpPr>
            <p:spPr>
              <a:xfrm rot="21240000">
                <a:off x="340237" y="634672"/>
                <a:ext cx="675813" cy="35428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62" name="楕円"/>
              <p:cNvSpPr/>
              <p:nvPr/>
            </p:nvSpPr>
            <p:spPr>
              <a:xfrm rot="21240000">
                <a:off x="78979" y="687789"/>
                <a:ext cx="350077" cy="41175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63" name="楕円"/>
              <p:cNvSpPr/>
              <p:nvPr/>
            </p:nvSpPr>
            <p:spPr>
              <a:xfrm rot="21240000">
                <a:off x="-8782" y="-419200"/>
                <a:ext cx="133832" cy="14743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64" name="楕円"/>
              <p:cNvSpPr/>
              <p:nvPr/>
            </p:nvSpPr>
            <p:spPr>
              <a:xfrm rot="960000">
                <a:off x="-74633" y="-345055"/>
                <a:ext cx="1136093" cy="16440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65" name="楕円"/>
              <p:cNvSpPr/>
              <p:nvPr/>
            </p:nvSpPr>
            <p:spPr>
              <a:xfrm rot="20880000">
                <a:off x="249639" y="-407973"/>
                <a:ext cx="1136093" cy="11509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66" name="楕円"/>
              <p:cNvSpPr/>
              <p:nvPr/>
            </p:nvSpPr>
            <p:spPr>
              <a:xfrm rot="1500000">
                <a:off x="898194" y="-619261"/>
                <a:ext cx="370019" cy="43670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67" name="楕円"/>
              <p:cNvSpPr/>
              <p:nvPr/>
            </p:nvSpPr>
            <p:spPr>
              <a:xfrm rot="20880000">
                <a:off x="1577660" y="-444534"/>
                <a:ext cx="1375102" cy="81203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68" name="楕円"/>
              <p:cNvSpPr/>
              <p:nvPr/>
            </p:nvSpPr>
            <p:spPr>
              <a:xfrm rot="21120000">
                <a:off x="2727181" y="-757454"/>
                <a:ext cx="229329" cy="27103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69" name="楕円"/>
              <p:cNvSpPr/>
              <p:nvPr/>
            </p:nvSpPr>
            <p:spPr>
              <a:xfrm rot="21300000">
                <a:off x="2880493" y="-747416"/>
                <a:ext cx="89934" cy="27407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70" name="楕円"/>
              <p:cNvSpPr/>
              <p:nvPr/>
            </p:nvSpPr>
            <p:spPr>
              <a:xfrm rot="2460000">
                <a:off x="2309054" y="-731797"/>
                <a:ext cx="137210" cy="43318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71" name="楕円"/>
              <p:cNvSpPr/>
              <p:nvPr/>
            </p:nvSpPr>
            <p:spPr>
              <a:xfrm rot="3180000">
                <a:off x="2253818" y="-688578"/>
                <a:ext cx="137210" cy="43318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72" name="楕円"/>
              <p:cNvSpPr/>
              <p:nvPr/>
            </p:nvSpPr>
            <p:spPr>
              <a:xfrm rot="5880000">
                <a:off x="1893126" y="-619143"/>
                <a:ext cx="46602" cy="43318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73" name="楕円"/>
              <p:cNvSpPr/>
              <p:nvPr/>
            </p:nvSpPr>
            <p:spPr>
              <a:xfrm rot="19200000">
                <a:off x="16954" y="-228767"/>
                <a:ext cx="1136093" cy="16440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74" name="楕円"/>
              <p:cNvSpPr/>
              <p:nvPr/>
            </p:nvSpPr>
            <p:spPr>
              <a:xfrm rot="1080000">
                <a:off x="1479132" y="-629797"/>
                <a:ext cx="269440" cy="79978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75" name="楕円"/>
              <p:cNvSpPr/>
              <p:nvPr/>
            </p:nvSpPr>
            <p:spPr>
              <a:xfrm rot="4860000">
                <a:off x="1524322" y="-801469"/>
                <a:ext cx="70041" cy="46575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76" name="楕円"/>
              <p:cNvSpPr/>
              <p:nvPr/>
            </p:nvSpPr>
            <p:spPr>
              <a:xfrm rot="5880000">
                <a:off x="1834137" y="-573829"/>
                <a:ext cx="120133" cy="43318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77" name="金属"/>
              <p:cNvSpPr txBox="1"/>
              <p:nvPr/>
            </p:nvSpPr>
            <p:spPr>
              <a:xfrm>
                <a:off x="940440" y="-28876"/>
                <a:ext cx="1036755" cy="464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lvl1pPr>
              </a:lstStyle>
              <a:p>
                <a:pPr/>
                <a:r>
                  <a:t>金属</a:t>
                </a:r>
              </a:p>
            </p:txBody>
          </p:sp>
          <p:sp>
            <p:nvSpPr>
              <p:cNvPr id="978" name="楕円"/>
              <p:cNvSpPr/>
              <p:nvPr/>
            </p:nvSpPr>
            <p:spPr>
              <a:xfrm rot="21300000">
                <a:off x="3005053" y="339888"/>
                <a:ext cx="108383" cy="45629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79" name="楕円"/>
              <p:cNvSpPr/>
              <p:nvPr/>
            </p:nvSpPr>
            <p:spPr>
              <a:xfrm rot="21360000">
                <a:off x="2664476" y="748169"/>
                <a:ext cx="421769" cy="5040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80" name="楕円"/>
              <p:cNvSpPr/>
              <p:nvPr/>
            </p:nvSpPr>
            <p:spPr>
              <a:xfrm rot="21360000">
                <a:off x="2956186" y="676852"/>
                <a:ext cx="190406" cy="11021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sp>
        <p:nvSpPr>
          <p:cNvPr id="983" name="電流パルス列を室温の試料に印加した"/>
          <p:cNvSpPr txBox="1"/>
          <p:nvPr/>
        </p:nvSpPr>
        <p:spPr>
          <a:xfrm>
            <a:off x="943759" y="1953260"/>
            <a:ext cx="6576061" cy="482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000">
                <a:solidFill>
                  <a:srgbClr val="222222"/>
                </a:solidFill>
                <a:latin typeface="Arial"/>
                <a:ea typeface="Arial"/>
                <a:cs typeface="Arial"/>
                <a:sym typeface="Arial"/>
              </a:defRPr>
            </a:lvl1pPr>
          </a:lstStyle>
          <a:p>
            <a:pPr/>
            <a:r>
              <a:t>電流パルス列を室温の試料に印加した</a:t>
            </a:r>
          </a:p>
        </p:txBody>
      </p:sp>
      <p:sp>
        <p:nvSpPr>
          <p:cNvPr id="984" name="半導体→金属転移を顕微鏡で可視化できた"/>
          <p:cNvSpPr txBox="1"/>
          <p:nvPr/>
        </p:nvSpPr>
        <p:spPr>
          <a:xfrm>
            <a:off x="1151478" y="8461671"/>
            <a:ext cx="8801101" cy="6440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600" u="sng">
                <a:solidFill>
                  <a:srgbClr val="222222"/>
                </a:solidFill>
                <a:latin typeface="Arial"/>
                <a:ea typeface="Arial"/>
                <a:cs typeface="Arial"/>
                <a:sym typeface="Arial"/>
              </a:defRPr>
            </a:lvl1pPr>
          </a:lstStyle>
          <a:p>
            <a:pPr/>
            <a:r>
              <a:t>半導体→金属転移を顕微鏡で可視化できた</a:t>
            </a:r>
          </a:p>
        </p:txBody>
      </p:sp>
      <p:grpSp>
        <p:nvGrpSpPr>
          <p:cNvPr id="1002" name="グループ"/>
          <p:cNvGrpSpPr/>
          <p:nvPr/>
        </p:nvGrpSpPr>
        <p:grpSpPr>
          <a:xfrm>
            <a:off x="6505050" y="5549999"/>
            <a:ext cx="2475302" cy="1810562"/>
            <a:chOff x="0" y="0"/>
            <a:chExt cx="2475300" cy="1810561"/>
          </a:xfrm>
        </p:grpSpPr>
        <p:grpSp>
          <p:nvGrpSpPr>
            <p:cNvPr id="987" name="グループ"/>
            <p:cNvGrpSpPr/>
            <p:nvPr/>
          </p:nvGrpSpPr>
          <p:grpSpPr>
            <a:xfrm>
              <a:off x="0" y="0"/>
              <a:ext cx="2475301" cy="1325408"/>
              <a:chOff x="0" y="0"/>
              <a:chExt cx="2475300" cy="1325407"/>
            </a:xfrm>
          </p:grpSpPr>
          <p:sp>
            <p:nvSpPr>
              <p:cNvPr id="985" name="矢印"/>
              <p:cNvSpPr/>
              <p:nvPr/>
            </p:nvSpPr>
            <p:spPr>
              <a:xfrm>
                <a:off x="602650" y="0"/>
                <a:ext cx="1270001" cy="838306"/>
              </a:xfrm>
              <a:prstGeom prst="rightArrow">
                <a:avLst>
                  <a:gd name="adj1" fmla="val 32000"/>
                  <a:gd name="adj2" fmla="val 96958"/>
                </a:avLst>
              </a:prstGeom>
              <a:solidFill>
                <a:srgbClr val="0433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86" name="パルス列"/>
              <p:cNvSpPr txBox="1"/>
              <p:nvPr/>
            </p:nvSpPr>
            <p:spPr>
              <a:xfrm>
                <a:off x="0" y="785741"/>
                <a:ext cx="2475301" cy="5396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latin typeface="+mn-lt"/>
                    <a:ea typeface="+mn-ea"/>
                    <a:cs typeface="+mn-cs"/>
                    <a:sym typeface="ヒラギノ角ゴ ProN W3"/>
                  </a:defRPr>
                </a:lvl1pPr>
              </a:lstStyle>
              <a:p>
                <a:pPr/>
                <a:r>
                  <a:t>パルス列</a:t>
                </a:r>
              </a:p>
            </p:txBody>
          </p:sp>
        </p:grpSp>
        <p:grpSp>
          <p:nvGrpSpPr>
            <p:cNvPr id="1001" name="グループ"/>
            <p:cNvGrpSpPr/>
            <p:nvPr/>
          </p:nvGrpSpPr>
          <p:grpSpPr>
            <a:xfrm>
              <a:off x="519686" y="1378375"/>
              <a:ext cx="1435928" cy="432187"/>
              <a:chOff x="0" y="0"/>
              <a:chExt cx="1435926" cy="432186"/>
            </a:xfrm>
          </p:grpSpPr>
          <p:sp>
            <p:nvSpPr>
              <p:cNvPr id="988" name="線"/>
              <p:cNvSpPr/>
              <p:nvPr/>
            </p:nvSpPr>
            <p:spPr>
              <a:xfrm>
                <a:off x="0" y="4194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89" name="線"/>
              <p:cNvSpPr/>
              <p:nvPr/>
            </p:nvSpPr>
            <p:spPr>
              <a:xfrm>
                <a:off x="412068" y="4194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90" name="線"/>
              <p:cNvSpPr/>
              <p:nvPr/>
            </p:nvSpPr>
            <p:spPr>
              <a:xfrm>
                <a:off x="824136" y="4194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91" name="線"/>
              <p:cNvSpPr/>
              <p:nvPr/>
            </p:nvSpPr>
            <p:spPr>
              <a:xfrm>
                <a:off x="206034" y="130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92" name="線"/>
              <p:cNvSpPr/>
              <p:nvPr/>
            </p:nvSpPr>
            <p:spPr>
              <a:xfrm>
                <a:off x="618102" y="130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93" name="線"/>
              <p:cNvSpPr/>
              <p:nvPr/>
            </p:nvSpPr>
            <p:spPr>
              <a:xfrm flipV="1">
                <a:off x="412068"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94" name="線"/>
              <p:cNvSpPr/>
              <p:nvPr/>
            </p:nvSpPr>
            <p:spPr>
              <a:xfrm flipV="1">
                <a:off x="618102"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95" name="線"/>
              <p:cNvSpPr/>
              <p:nvPr/>
            </p:nvSpPr>
            <p:spPr>
              <a:xfrm flipV="1">
                <a:off x="824136"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96" name="線"/>
              <p:cNvSpPr/>
              <p:nvPr/>
            </p:nvSpPr>
            <p:spPr>
              <a:xfrm flipV="1">
                <a:off x="206034"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97" name="線"/>
              <p:cNvSpPr/>
              <p:nvPr/>
            </p:nvSpPr>
            <p:spPr>
              <a:xfrm>
                <a:off x="1236204" y="4194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98" name="線"/>
              <p:cNvSpPr/>
              <p:nvPr/>
            </p:nvSpPr>
            <p:spPr>
              <a:xfrm>
                <a:off x="1030170" y="130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999" name="線"/>
              <p:cNvSpPr/>
              <p:nvPr/>
            </p:nvSpPr>
            <p:spPr>
              <a:xfrm flipV="1">
                <a:off x="1030170"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00" name="線"/>
              <p:cNvSpPr/>
              <p:nvPr/>
            </p:nvSpPr>
            <p:spPr>
              <a:xfrm flipV="1">
                <a:off x="1236204"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4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8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0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9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2" grpId="2"/>
      <p:bldP build="whole" bldLvl="1" animBg="1" rev="0" advAuto="0" spid="948" grpId="1"/>
      <p:bldP build="whole" bldLvl="1" animBg="1" rev="0" advAuto="0" spid="984" grpId="4"/>
      <p:bldP build="whole" bldLvl="1" animBg="1" rev="0" advAuto="0" spid="1002" grpId="3"/>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4" name="半導体スズと超伝導スズの共存状態の生成"/>
          <p:cNvSpPr txBox="1"/>
          <p:nvPr/>
        </p:nvSpPr>
        <p:spPr>
          <a:xfrm>
            <a:off x="654049" y="803745"/>
            <a:ext cx="11696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半導体スズと超伝導スズの共存状態の生成</a:t>
            </a:r>
          </a:p>
        </p:txBody>
      </p:sp>
      <p:sp>
        <p:nvSpPr>
          <p:cNvPr id="1005" name="12mΩ"/>
          <p:cNvSpPr txBox="1"/>
          <p:nvPr/>
        </p:nvSpPr>
        <p:spPr>
          <a:xfrm>
            <a:off x="2817684" y="1869891"/>
            <a:ext cx="1160984"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12mΩ</a:t>
            </a:r>
          </a:p>
        </p:txBody>
      </p:sp>
      <p:pic>
        <p:nvPicPr>
          <p:cNvPr id="1006" name="190112_before_pulse17.jpg" descr="190112_before_pulse17.jpg"/>
          <p:cNvPicPr>
            <a:picLocks noChangeAspect="1"/>
          </p:cNvPicPr>
          <p:nvPr/>
        </p:nvPicPr>
        <p:blipFill>
          <a:blip r:embed="rId2">
            <a:extLst/>
          </a:blip>
          <a:stretch>
            <a:fillRect/>
          </a:stretch>
        </p:blipFill>
        <p:spPr>
          <a:xfrm>
            <a:off x="1694704" y="5025083"/>
            <a:ext cx="3406944" cy="1916407"/>
          </a:xfrm>
          <a:prstGeom prst="rect">
            <a:avLst/>
          </a:prstGeom>
          <a:ln w="12700">
            <a:miter lim="400000"/>
          </a:ln>
        </p:spPr>
      </p:pic>
      <p:sp>
        <p:nvSpPr>
          <p:cNvPr id="1007" name="顕微鏡…"/>
          <p:cNvSpPr txBox="1"/>
          <p:nvPr/>
        </p:nvSpPr>
        <p:spPr>
          <a:xfrm>
            <a:off x="136725" y="5499770"/>
            <a:ext cx="1735289" cy="9670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a:latin typeface="+mn-lt"/>
                <a:ea typeface="+mn-ea"/>
                <a:cs typeface="+mn-cs"/>
                <a:sym typeface="ヒラギノ角ゴ ProN W3"/>
              </a:defRPr>
            </a:pPr>
            <a:r>
              <a:t>顕微鏡</a:t>
            </a:r>
          </a:p>
          <a:p>
            <a:pPr>
              <a:defRPr>
                <a:latin typeface="+mn-lt"/>
                <a:ea typeface="+mn-ea"/>
                <a:cs typeface="+mn-cs"/>
                <a:sym typeface="ヒラギノ角ゴ ProN W3"/>
              </a:defRPr>
            </a:pPr>
            <a:r>
              <a:t>写真</a:t>
            </a:r>
          </a:p>
        </p:txBody>
      </p:sp>
      <p:sp>
        <p:nvSpPr>
          <p:cNvPr id="1008" name="模式図"/>
          <p:cNvSpPr txBox="1"/>
          <p:nvPr/>
        </p:nvSpPr>
        <p:spPr>
          <a:xfrm>
            <a:off x="329021" y="3810262"/>
            <a:ext cx="1115544" cy="4854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latin typeface="+mn-lt"/>
                <a:ea typeface="+mn-ea"/>
                <a:cs typeface="+mn-cs"/>
                <a:sym typeface="ヒラギノ角ゴ ProN W3"/>
              </a:defRPr>
            </a:lvl1pPr>
          </a:lstStyle>
          <a:p>
            <a:pPr/>
            <a:r>
              <a:t>模式図</a:t>
            </a:r>
          </a:p>
        </p:txBody>
      </p:sp>
      <p:pic>
        <p:nvPicPr>
          <p:cNvPr id="1009" name="a.png" descr="a.png"/>
          <p:cNvPicPr>
            <a:picLocks noChangeAspect="1"/>
          </p:cNvPicPr>
          <p:nvPr/>
        </p:nvPicPr>
        <p:blipFill>
          <a:blip r:embed="rId3">
            <a:extLst/>
          </a:blip>
          <a:srcRect l="73" t="60759" r="73" b="0"/>
          <a:stretch>
            <a:fillRect/>
          </a:stretch>
        </p:blipFill>
        <p:spPr>
          <a:xfrm>
            <a:off x="1710013" y="2478651"/>
            <a:ext cx="3376081" cy="1916679"/>
          </a:xfrm>
          <a:prstGeom prst="rect">
            <a:avLst/>
          </a:prstGeom>
          <a:ln w="12700">
            <a:miter lim="400000"/>
          </a:ln>
        </p:spPr>
      </p:pic>
      <p:sp>
        <p:nvSpPr>
          <p:cNvPr id="1010" name="楕円"/>
          <p:cNvSpPr/>
          <p:nvPr/>
        </p:nvSpPr>
        <p:spPr>
          <a:xfrm rot="21000000">
            <a:off x="2095861" y="3539366"/>
            <a:ext cx="1115543" cy="646463"/>
          </a:xfrm>
          <a:prstGeom prst="ellipse">
            <a:avLst/>
          </a:prstGeom>
          <a:solidFill>
            <a:srgbClr val="D9E3BA"/>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11" name="半導体"/>
          <p:cNvSpPr txBox="1"/>
          <p:nvPr/>
        </p:nvSpPr>
        <p:spPr>
          <a:xfrm>
            <a:off x="3608701" y="3214922"/>
            <a:ext cx="991594" cy="4441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000">
                <a:solidFill>
                  <a:srgbClr val="FFFFFF"/>
                </a:solidFill>
              </a:defRPr>
            </a:lvl1pPr>
          </a:lstStyle>
          <a:p>
            <a:pPr/>
            <a:r>
              <a:t>半導体</a:t>
            </a:r>
          </a:p>
        </p:txBody>
      </p:sp>
      <p:sp>
        <p:nvSpPr>
          <p:cNvPr id="1012" name="金属"/>
          <p:cNvSpPr txBox="1"/>
          <p:nvPr/>
        </p:nvSpPr>
        <p:spPr>
          <a:xfrm>
            <a:off x="2131581" y="3649152"/>
            <a:ext cx="991594" cy="4441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000"/>
            </a:lvl1pPr>
          </a:lstStyle>
          <a:p>
            <a:pPr/>
            <a:r>
              <a:t>金属</a:t>
            </a:r>
          </a:p>
        </p:txBody>
      </p:sp>
      <p:sp>
        <p:nvSpPr>
          <p:cNvPr id="1013" name="室温での抵抗"/>
          <p:cNvSpPr txBox="1"/>
          <p:nvPr/>
        </p:nvSpPr>
        <p:spPr>
          <a:xfrm>
            <a:off x="155984" y="1803257"/>
            <a:ext cx="2475301" cy="5396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latin typeface="+mn-lt"/>
                <a:ea typeface="+mn-ea"/>
                <a:cs typeface="+mn-cs"/>
                <a:sym typeface="ヒラギノ角ゴ ProN W3"/>
              </a:defRPr>
            </a:lvl1pPr>
          </a:lstStyle>
          <a:p>
            <a:pPr/>
            <a:r>
              <a:t>室温での抵抗</a:t>
            </a:r>
          </a:p>
        </p:txBody>
      </p:sp>
      <p:grpSp>
        <p:nvGrpSpPr>
          <p:cNvPr id="1025" name="グループ"/>
          <p:cNvGrpSpPr/>
          <p:nvPr/>
        </p:nvGrpSpPr>
        <p:grpSpPr>
          <a:xfrm>
            <a:off x="3919796" y="1894756"/>
            <a:ext cx="4880088" cy="6524217"/>
            <a:chOff x="0" y="0"/>
            <a:chExt cx="4880087" cy="6524216"/>
          </a:xfrm>
        </p:grpSpPr>
        <p:sp>
          <p:nvSpPr>
            <p:cNvPr id="1014" name="7mΩ"/>
            <p:cNvSpPr txBox="1"/>
            <p:nvPr/>
          </p:nvSpPr>
          <p:spPr>
            <a:xfrm>
              <a:off x="2653765" y="-1"/>
              <a:ext cx="943967"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7mΩ</a:t>
              </a:r>
            </a:p>
          </p:txBody>
        </p:sp>
        <p:pic>
          <p:nvPicPr>
            <p:cNvPr id="1015" name="190112_after_pulse17.jpg" descr="190112_after_pulse17.jpg"/>
            <p:cNvPicPr>
              <a:picLocks noChangeAspect="1"/>
            </p:cNvPicPr>
            <p:nvPr/>
          </p:nvPicPr>
          <p:blipFill>
            <a:blip r:embed="rId4">
              <a:extLst/>
            </a:blip>
            <a:stretch>
              <a:fillRect/>
            </a:stretch>
          </p:blipFill>
          <p:spPr>
            <a:xfrm>
              <a:off x="1473143" y="3130327"/>
              <a:ext cx="3406945" cy="1916407"/>
            </a:xfrm>
            <a:prstGeom prst="rect">
              <a:avLst/>
            </a:prstGeom>
            <a:ln w="12700" cap="flat">
              <a:noFill/>
              <a:miter lim="400000"/>
            </a:ln>
            <a:effectLst/>
          </p:spPr>
        </p:pic>
        <p:pic>
          <p:nvPicPr>
            <p:cNvPr id="1016" name="a.png" descr="a.png"/>
            <p:cNvPicPr>
              <a:picLocks noChangeAspect="1"/>
            </p:cNvPicPr>
            <p:nvPr/>
          </p:nvPicPr>
          <p:blipFill>
            <a:blip r:embed="rId3">
              <a:extLst/>
            </a:blip>
            <a:srcRect l="73" t="60759" r="73" b="0"/>
            <a:stretch>
              <a:fillRect/>
            </a:stretch>
          </p:blipFill>
          <p:spPr>
            <a:xfrm>
              <a:off x="1488453" y="583895"/>
              <a:ext cx="3376080" cy="1916679"/>
            </a:xfrm>
            <a:prstGeom prst="rect">
              <a:avLst/>
            </a:prstGeom>
            <a:ln w="12700" cap="flat">
              <a:noFill/>
              <a:miter lim="400000"/>
            </a:ln>
            <a:effectLst/>
          </p:spPr>
        </p:pic>
        <p:sp>
          <p:nvSpPr>
            <p:cNvPr id="1017" name="半導体"/>
            <p:cNvSpPr txBox="1"/>
            <p:nvPr/>
          </p:nvSpPr>
          <p:spPr>
            <a:xfrm>
              <a:off x="3439502" y="1107092"/>
              <a:ext cx="991594" cy="444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solidFill>
                    <a:srgbClr val="FFFFFF"/>
                  </a:solidFill>
                </a:defRPr>
              </a:lvl1pPr>
            </a:lstStyle>
            <a:p>
              <a:pPr/>
              <a:r>
                <a:t>半導体</a:t>
              </a:r>
            </a:p>
          </p:txBody>
        </p:sp>
        <p:grpSp>
          <p:nvGrpSpPr>
            <p:cNvPr id="1022" name="グループ"/>
            <p:cNvGrpSpPr/>
            <p:nvPr/>
          </p:nvGrpSpPr>
          <p:grpSpPr>
            <a:xfrm>
              <a:off x="1733522" y="1379096"/>
              <a:ext cx="2962406" cy="1082888"/>
              <a:chOff x="0" y="0"/>
              <a:chExt cx="2962405" cy="1082886"/>
            </a:xfrm>
          </p:grpSpPr>
          <p:sp>
            <p:nvSpPr>
              <p:cNvPr id="1018" name="楕円"/>
              <p:cNvSpPr/>
              <p:nvPr/>
            </p:nvSpPr>
            <p:spPr>
              <a:xfrm rot="21000000">
                <a:off x="78319" y="134696"/>
                <a:ext cx="1620792" cy="7934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19" name="楕円"/>
              <p:cNvSpPr/>
              <p:nvPr/>
            </p:nvSpPr>
            <p:spPr>
              <a:xfrm rot="21240000">
                <a:off x="1079238" y="640220"/>
                <a:ext cx="1878430" cy="1890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20" name="円形"/>
              <p:cNvSpPr/>
              <p:nvPr/>
            </p:nvSpPr>
            <p:spPr>
              <a:xfrm rot="21240000">
                <a:off x="31891" y="406787"/>
                <a:ext cx="646371" cy="64408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21" name="金属"/>
              <p:cNvSpPr txBox="1"/>
              <p:nvPr/>
            </p:nvSpPr>
            <p:spPr>
              <a:xfrm>
                <a:off x="372260" y="309368"/>
                <a:ext cx="991594" cy="444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lvl1pPr>
              </a:lstStyle>
              <a:p>
                <a:pPr/>
                <a:r>
                  <a:t>金属</a:t>
                </a:r>
              </a:p>
            </p:txBody>
          </p:sp>
        </p:grpSp>
        <p:sp>
          <p:nvSpPr>
            <p:cNvPr id="1023" name="図形"/>
            <p:cNvSpPr/>
            <p:nvPr/>
          </p:nvSpPr>
          <p:spPr>
            <a:xfrm flipH="1" rot="3000000">
              <a:off x="767370" y="5007942"/>
              <a:ext cx="1097659"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chemeClr val="accent3">
                <a:hueOff val="914337"/>
                <a:satOff val="31515"/>
                <a:lumOff val="-30790"/>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24" name="0.6Aのパルス列"/>
            <p:cNvSpPr txBox="1"/>
            <p:nvPr/>
          </p:nvSpPr>
          <p:spPr>
            <a:xfrm>
              <a:off x="-1" y="6117817"/>
              <a:ext cx="2391767" cy="406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0.6Aのパルス列</a:t>
              </a:r>
            </a:p>
          </p:txBody>
        </p:sp>
      </p:grpSp>
      <p:grpSp>
        <p:nvGrpSpPr>
          <p:cNvPr id="1057" name="グループ"/>
          <p:cNvGrpSpPr/>
          <p:nvPr/>
        </p:nvGrpSpPr>
        <p:grpSpPr>
          <a:xfrm>
            <a:off x="7821940" y="1894756"/>
            <a:ext cx="4614206" cy="6524217"/>
            <a:chOff x="0" y="0"/>
            <a:chExt cx="4614205" cy="6524216"/>
          </a:xfrm>
        </p:grpSpPr>
        <p:pic>
          <p:nvPicPr>
            <p:cNvPr id="1026" name="190112_after_pulse19_1.jpg" descr="190112_after_pulse19_1.jpg"/>
            <p:cNvPicPr>
              <a:picLocks noChangeAspect="1"/>
            </p:cNvPicPr>
            <p:nvPr/>
          </p:nvPicPr>
          <p:blipFill>
            <a:blip r:embed="rId5">
              <a:extLst/>
            </a:blip>
            <a:stretch>
              <a:fillRect/>
            </a:stretch>
          </p:blipFill>
          <p:spPr>
            <a:xfrm>
              <a:off x="1207261" y="3130327"/>
              <a:ext cx="3406945" cy="1916407"/>
            </a:xfrm>
            <a:prstGeom prst="rect">
              <a:avLst/>
            </a:prstGeom>
            <a:ln w="12700" cap="flat">
              <a:noFill/>
              <a:miter lim="400000"/>
            </a:ln>
            <a:effectLst/>
          </p:spPr>
        </p:pic>
        <p:pic>
          <p:nvPicPr>
            <p:cNvPr id="1027" name="a.png" descr="a.png"/>
            <p:cNvPicPr>
              <a:picLocks noChangeAspect="1"/>
            </p:cNvPicPr>
            <p:nvPr/>
          </p:nvPicPr>
          <p:blipFill>
            <a:blip r:embed="rId3">
              <a:extLst/>
            </a:blip>
            <a:srcRect l="73" t="60759" r="73" b="0"/>
            <a:stretch>
              <a:fillRect/>
            </a:stretch>
          </p:blipFill>
          <p:spPr>
            <a:xfrm>
              <a:off x="1222571" y="583895"/>
              <a:ext cx="3376081" cy="1916679"/>
            </a:xfrm>
            <a:prstGeom prst="rect">
              <a:avLst/>
            </a:prstGeom>
            <a:ln w="12700" cap="flat">
              <a:noFill/>
              <a:miter lim="400000"/>
            </a:ln>
            <a:effectLst/>
          </p:spPr>
        </p:pic>
        <p:sp>
          <p:nvSpPr>
            <p:cNvPr id="1028" name="半導体"/>
            <p:cNvSpPr txBox="1"/>
            <p:nvPr/>
          </p:nvSpPr>
          <p:spPr>
            <a:xfrm>
              <a:off x="3170072" y="2114090"/>
              <a:ext cx="991594" cy="4441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solidFill>
                    <a:srgbClr val="FFFFFF"/>
                  </a:solidFill>
                </a:defRPr>
              </a:lvl1pPr>
            </a:lstStyle>
            <a:p>
              <a:pPr/>
              <a:r>
                <a:t>半導体</a:t>
              </a:r>
            </a:p>
          </p:txBody>
        </p:sp>
        <p:grpSp>
          <p:nvGrpSpPr>
            <p:cNvPr id="1037" name="グループ"/>
            <p:cNvGrpSpPr/>
            <p:nvPr/>
          </p:nvGrpSpPr>
          <p:grpSpPr>
            <a:xfrm>
              <a:off x="1519104" y="1369516"/>
              <a:ext cx="3018458" cy="1082887"/>
              <a:chOff x="0" y="0"/>
              <a:chExt cx="3018456" cy="1082886"/>
            </a:xfrm>
          </p:grpSpPr>
          <p:grpSp>
            <p:nvGrpSpPr>
              <p:cNvPr id="1033" name="グループ"/>
              <p:cNvGrpSpPr/>
              <p:nvPr/>
            </p:nvGrpSpPr>
            <p:grpSpPr>
              <a:xfrm>
                <a:off x="-1" y="0"/>
                <a:ext cx="2962407" cy="1082887"/>
                <a:chOff x="0" y="0"/>
                <a:chExt cx="2962405" cy="1082886"/>
              </a:xfrm>
            </p:grpSpPr>
            <p:sp>
              <p:nvSpPr>
                <p:cNvPr id="1029" name="楕円"/>
                <p:cNvSpPr/>
                <p:nvPr/>
              </p:nvSpPr>
              <p:spPr>
                <a:xfrm rot="21000000">
                  <a:off x="78319" y="134696"/>
                  <a:ext cx="1620792" cy="7934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30" name="楕円"/>
                <p:cNvSpPr/>
                <p:nvPr/>
              </p:nvSpPr>
              <p:spPr>
                <a:xfrm rot="21240000">
                  <a:off x="1079238" y="640220"/>
                  <a:ext cx="1878430" cy="1890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31" name="円形"/>
                <p:cNvSpPr/>
                <p:nvPr/>
              </p:nvSpPr>
              <p:spPr>
                <a:xfrm rot="21240000">
                  <a:off x="31891" y="406787"/>
                  <a:ext cx="646371" cy="64408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32" name="金属"/>
                <p:cNvSpPr txBox="1"/>
                <p:nvPr/>
              </p:nvSpPr>
              <p:spPr>
                <a:xfrm>
                  <a:off x="372260" y="309368"/>
                  <a:ext cx="991594" cy="4441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lvl1pPr>
                </a:lstStyle>
                <a:p>
                  <a:pPr/>
                  <a:r>
                    <a:t>金属</a:t>
                  </a:r>
                </a:p>
              </p:txBody>
            </p:sp>
          </p:grpSp>
          <p:sp>
            <p:nvSpPr>
              <p:cNvPr id="1034" name="楕円"/>
              <p:cNvSpPr/>
              <p:nvPr/>
            </p:nvSpPr>
            <p:spPr>
              <a:xfrm rot="21000000">
                <a:off x="1752690" y="191531"/>
                <a:ext cx="1212846" cy="52019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35" name="楕円"/>
              <p:cNvSpPr/>
              <p:nvPr/>
            </p:nvSpPr>
            <p:spPr>
              <a:xfrm rot="21000000">
                <a:off x="2509256" y="298057"/>
                <a:ext cx="468936" cy="50477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36" name="楕円"/>
              <p:cNvSpPr/>
              <p:nvPr/>
            </p:nvSpPr>
            <p:spPr>
              <a:xfrm rot="21000000">
                <a:off x="2820447" y="337163"/>
                <a:ext cx="130363" cy="40421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053" name="グループ"/>
            <p:cNvGrpSpPr/>
            <p:nvPr/>
          </p:nvGrpSpPr>
          <p:grpSpPr>
            <a:xfrm>
              <a:off x="1393404" y="694164"/>
              <a:ext cx="2121932" cy="1737472"/>
              <a:chOff x="-81711" y="-669908"/>
              <a:chExt cx="2121930" cy="1737471"/>
            </a:xfrm>
          </p:grpSpPr>
          <p:sp>
            <p:nvSpPr>
              <p:cNvPr id="1038" name="楕円"/>
              <p:cNvSpPr/>
              <p:nvPr/>
            </p:nvSpPr>
            <p:spPr>
              <a:xfrm rot="21000000">
                <a:off x="-36295" y="-316806"/>
                <a:ext cx="1620045" cy="39752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39" name="楕円"/>
              <p:cNvSpPr/>
              <p:nvPr/>
            </p:nvSpPr>
            <p:spPr>
              <a:xfrm rot="21000000">
                <a:off x="708052" y="-580185"/>
                <a:ext cx="1086088" cy="60223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40" name="楕円"/>
              <p:cNvSpPr/>
              <p:nvPr/>
            </p:nvSpPr>
            <p:spPr>
              <a:xfrm rot="20100000">
                <a:off x="39177" y="-463119"/>
                <a:ext cx="358704" cy="64097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41" name="楕円"/>
              <p:cNvSpPr/>
              <p:nvPr/>
            </p:nvSpPr>
            <p:spPr>
              <a:xfrm rot="21240000">
                <a:off x="75503" y="657516"/>
                <a:ext cx="334668" cy="39363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42" name="楕円"/>
              <p:cNvSpPr/>
              <p:nvPr/>
            </p:nvSpPr>
            <p:spPr>
              <a:xfrm rot="21240000">
                <a:off x="-8396" y="-400749"/>
                <a:ext cx="127942" cy="140950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43" name="楕円"/>
              <p:cNvSpPr/>
              <p:nvPr/>
            </p:nvSpPr>
            <p:spPr>
              <a:xfrm rot="960000">
                <a:off x="-71348" y="-329868"/>
                <a:ext cx="1086088" cy="15716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44" name="楕円"/>
              <p:cNvSpPr/>
              <p:nvPr/>
            </p:nvSpPr>
            <p:spPr>
              <a:xfrm rot="20880000">
                <a:off x="238652" y="-390016"/>
                <a:ext cx="1086088" cy="11002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45" name="楕円"/>
              <p:cNvSpPr/>
              <p:nvPr/>
            </p:nvSpPr>
            <p:spPr>
              <a:xfrm rot="1500000">
                <a:off x="858660" y="-592005"/>
                <a:ext cx="353733" cy="41748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46" name="楕円"/>
              <p:cNvSpPr/>
              <p:nvPr/>
            </p:nvSpPr>
            <p:spPr>
              <a:xfrm rot="5880000">
                <a:off x="1809801" y="-591892"/>
                <a:ext cx="44550" cy="41411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47" name="楕円"/>
              <p:cNvSpPr/>
              <p:nvPr/>
            </p:nvSpPr>
            <p:spPr>
              <a:xfrm rot="19200000">
                <a:off x="16208" y="-218697"/>
                <a:ext cx="1086088" cy="15716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48" name="楕円"/>
              <p:cNvSpPr/>
              <p:nvPr/>
            </p:nvSpPr>
            <p:spPr>
              <a:xfrm rot="1080000">
                <a:off x="1442135" y="-597625"/>
                <a:ext cx="257581" cy="58266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49" name="楕円"/>
              <p:cNvSpPr/>
              <p:nvPr/>
            </p:nvSpPr>
            <p:spPr>
              <a:xfrm rot="4860000">
                <a:off x="1457230" y="-766193"/>
                <a:ext cx="66957" cy="44525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50" name="楕円"/>
              <p:cNvSpPr/>
              <p:nvPr/>
            </p:nvSpPr>
            <p:spPr>
              <a:xfrm rot="5880000">
                <a:off x="1753408" y="-548572"/>
                <a:ext cx="114846" cy="41411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51" name="楕円"/>
              <p:cNvSpPr/>
              <p:nvPr/>
            </p:nvSpPr>
            <p:spPr>
              <a:xfrm rot="20460000">
                <a:off x="91915" y="363896"/>
                <a:ext cx="216505" cy="35153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52" name="楕円"/>
              <p:cNvSpPr/>
              <p:nvPr/>
            </p:nvSpPr>
            <p:spPr>
              <a:xfrm rot="19200000">
                <a:off x="30758" y="-56912"/>
                <a:ext cx="375542" cy="27368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054" name="1mΩ"/>
            <p:cNvSpPr txBox="1"/>
            <p:nvPr/>
          </p:nvSpPr>
          <p:spPr>
            <a:xfrm>
              <a:off x="2473895" y="-1"/>
              <a:ext cx="943967"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1mΩ</a:t>
              </a:r>
            </a:p>
          </p:txBody>
        </p:sp>
        <p:sp>
          <p:nvSpPr>
            <p:cNvPr id="1055" name="図形"/>
            <p:cNvSpPr/>
            <p:nvPr/>
          </p:nvSpPr>
          <p:spPr>
            <a:xfrm flipH="1" rot="3000000">
              <a:off x="513370" y="5007942"/>
              <a:ext cx="1097659"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chemeClr val="accent1">
                <a:hueOff val="114395"/>
                <a:lumOff val="-24975"/>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56" name="0.8Aのパルス列"/>
            <p:cNvSpPr txBox="1"/>
            <p:nvPr/>
          </p:nvSpPr>
          <p:spPr>
            <a:xfrm>
              <a:off x="-1" y="6117817"/>
              <a:ext cx="2391767" cy="406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0.8Aのパルス列</a:t>
              </a:r>
            </a:p>
          </p:txBody>
        </p:sp>
      </p:grpSp>
      <p:sp>
        <p:nvSpPr>
          <p:cNvPr id="1058" name="半導体と超伝導の共存状態が生成できた"/>
          <p:cNvSpPr txBox="1"/>
          <p:nvPr/>
        </p:nvSpPr>
        <p:spPr>
          <a:xfrm>
            <a:off x="1536742" y="8798784"/>
            <a:ext cx="8343901" cy="5702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600" u="sng">
                <a:solidFill>
                  <a:srgbClr val="222222"/>
                </a:solidFill>
                <a:latin typeface="Arial"/>
                <a:ea typeface="Arial"/>
                <a:cs typeface="Arial"/>
                <a:sym typeface="Arial"/>
              </a:defRPr>
            </a:lvl1pPr>
          </a:lstStyle>
          <a:p>
            <a:pPr/>
            <a:r>
              <a:t>半導体と超伝導の共存状態が生成できた</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8" grpId="3"/>
      <p:bldP build="whole" bldLvl="1" animBg="1" rev="0" advAuto="0" spid="1057" grpId="2"/>
      <p:bldP build="whole" bldLvl="1" animBg="1" rev="0" advAuto="0" spid="1025"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0" name="半導体スズと超伝導スズの共存状態の制御"/>
          <p:cNvSpPr txBox="1"/>
          <p:nvPr/>
        </p:nvSpPr>
        <p:spPr>
          <a:xfrm>
            <a:off x="654050" y="716546"/>
            <a:ext cx="11696700"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半導体スズと超伝導スズの共存状態の制御</a:t>
            </a:r>
          </a:p>
        </p:txBody>
      </p:sp>
      <p:sp>
        <p:nvSpPr>
          <p:cNvPr id="1061" name="動画(等倍速)"/>
          <p:cNvSpPr txBox="1"/>
          <p:nvPr/>
        </p:nvSpPr>
        <p:spPr>
          <a:xfrm>
            <a:off x="9627020" y="1950080"/>
            <a:ext cx="3172231" cy="53966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600">
                <a:latin typeface="+mn-lt"/>
                <a:ea typeface="+mn-ea"/>
                <a:cs typeface="+mn-cs"/>
                <a:sym typeface="ヒラギノ角ゴ ProN W3"/>
              </a:defRPr>
            </a:lvl1pPr>
          </a:lstStyle>
          <a:p>
            <a:pPr/>
            <a:r>
              <a:t>動画(等倍速)</a:t>
            </a:r>
          </a:p>
        </p:txBody>
      </p:sp>
      <p:pic>
        <p:nvPicPr>
          <p:cNvPr id="1062" name="trans.mp4" descr="trans.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263352" y="2574189"/>
            <a:ext cx="10643696" cy="5987079"/>
          </a:xfrm>
          <a:prstGeom prst="rect">
            <a:avLst/>
          </a:prstGeom>
          <a:ln w="12700">
            <a:miter lim="400000"/>
          </a:ln>
        </p:spPr>
      </p:pic>
      <p:sp>
        <p:nvSpPr>
          <p:cNvPr id="1063" name="四角形"/>
          <p:cNvSpPr/>
          <p:nvPr/>
        </p:nvSpPr>
        <p:spPr>
          <a:xfrm>
            <a:off x="12571707" y="2498526"/>
            <a:ext cx="1407443" cy="6234037"/>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64" name="四角形"/>
          <p:cNvSpPr/>
          <p:nvPr/>
        </p:nvSpPr>
        <p:spPr>
          <a:xfrm>
            <a:off x="3165059" y="2450710"/>
            <a:ext cx="1407442" cy="6234037"/>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65" name="左側が発熱"/>
          <p:cNvSpPr txBox="1"/>
          <p:nvPr/>
        </p:nvSpPr>
        <p:spPr>
          <a:xfrm>
            <a:off x="2290028" y="7692526"/>
            <a:ext cx="2028473" cy="1241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2800">
                <a:latin typeface="+mn-lt"/>
                <a:ea typeface="+mn-ea"/>
                <a:cs typeface="+mn-cs"/>
                <a:sym typeface="ヒラギノ角ゴ ProN W3"/>
              </a:defRPr>
            </a:lvl1pPr>
          </a:lstStyle>
          <a:p>
            <a:pPr/>
            <a:r>
              <a:t>左側が発熱</a:t>
            </a:r>
          </a:p>
        </p:txBody>
      </p:sp>
      <p:sp>
        <p:nvSpPr>
          <p:cNvPr id="1066" name="線"/>
          <p:cNvSpPr/>
          <p:nvPr/>
        </p:nvSpPr>
        <p:spPr>
          <a:xfrm flipV="1">
            <a:off x="2076679" y="5963652"/>
            <a:ext cx="467487" cy="467486"/>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067" name="電流パルスの強度によって超伝導スズの体積分率を制御できた"/>
          <p:cNvSpPr txBox="1"/>
          <p:nvPr/>
        </p:nvSpPr>
        <p:spPr>
          <a:xfrm>
            <a:off x="204631" y="8510988"/>
            <a:ext cx="12185568" cy="1241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3300" u="sng"/>
            </a:lvl1pPr>
          </a:lstStyle>
          <a:p>
            <a:pPr/>
            <a:r>
              <a:t>電流パルスの強度によって超伝導スズの体積分率を制御できた</a:t>
            </a:r>
          </a:p>
        </p:txBody>
      </p:sp>
      <p:sp>
        <p:nvSpPr>
          <p:cNvPr id="1068" name="電流パルス列"/>
          <p:cNvSpPr txBox="1"/>
          <p:nvPr/>
        </p:nvSpPr>
        <p:spPr>
          <a:xfrm>
            <a:off x="1171468" y="2448717"/>
            <a:ext cx="1894883" cy="520937"/>
          </a:xfrm>
          <a:prstGeom prst="rect">
            <a:avLst/>
          </a:prstGeom>
          <a:ln w="50800">
            <a:solidFill>
              <a:schemeClr val="accent1">
                <a:lumOff val="-13575"/>
              </a:schemeClr>
            </a:solidFill>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defRPr sz="2200">
                <a:solidFill>
                  <a:srgbClr val="222222"/>
                </a:solidFill>
                <a:latin typeface="Arial"/>
                <a:ea typeface="Arial"/>
                <a:cs typeface="Arial"/>
                <a:sym typeface="Arial"/>
              </a:defRPr>
            </a:lvl1pPr>
          </a:lstStyle>
          <a:p>
            <a:pPr/>
            <a:r>
              <a:t>電流パルス列</a:t>
            </a:r>
          </a:p>
        </p:txBody>
      </p:sp>
      <p:grpSp>
        <p:nvGrpSpPr>
          <p:cNvPr id="1091" name="グループ"/>
          <p:cNvGrpSpPr/>
          <p:nvPr/>
        </p:nvGrpSpPr>
        <p:grpSpPr>
          <a:xfrm>
            <a:off x="1835599" y="3408994"/>
            <a:ext cx="2378215" cy="401774"/>
            <a:chOff x="0" y="0"/>
            <a:chExt cx="2378213" cy="401773"/>
          </a:xfrm>
        </p:grpSpPr>
        <p:grpSp>
          <p:nvGrpSpPr>
            <p:cNvPr id="1074" name="グループ"/>
            <p:cNvGrpSpPr/>
            <p:nvPr/>
          </p:nvGrpSpPr>
          <p:grpSpPr>
            <a:xfrm>
              <a:off x="0" y="0"/>
              <a:ext cx="1435254" cy="401774"/>
              <a:chOff x="0" y="0"/>
              <a:chExt cx="1435253" cy="401773"/>
            </a:xfrm>
          </p:grpSpPr>
          <p:sp>
            <p:nvSpPr>
              <p:cNvPr id="1069" name="線"/>
              <p:cNvSpPr/>
              <p:nvPr/>
            </p:nvSpPr>
            <p:spPr>
              <a:xfrm>
                <a:off x="0" y="38996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70" name="線"/>
              <p:cNvSpPr/>
              <p:nvPr/>
            </p:nvSpPr>
            <p:spPr>
              <a:xfrm>
                <a:off x="966706" y="389966"/>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71" name="線"/>
              <p:cNvSpPr/>
              <p:nvPr/>
            </p:nvSpPr>
            <p:spPr>
              <a:xfrm>
                <a:off x="483354" y="12165"/>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72" name="線"/>
              <p:cNvSpPr/>
              <p:nvPr/>
            </p:nvSpPr>
            <p:spPr>
              <a:xfrm flipV="1">
                <a:off x="966706"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73" name="線"/>
              <p:cNvSpPr/>
              <p:nvPr/>
            </p:nvSpPr>
            <p:spPr>
              <a:xfrm flipV="1">
                <a:off x="483352"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079" name="グループ"/>
            <p:cNvGrpSpPr/>
            <p:nvPr/>
          </p:nvGrpSpPr>
          <p:grpSpPr>
            <a:xfrm>
              <a:off x="1426312" y="0"/>
              <a:ext cx="951902" cy="401774"/>
              <a:chOff x="483352" y="0"/>
              <a:chExt cx="951900" cy="401773"/>
            </a:xfrm>
          </p:grpSpPr>
          <p:sp>
            <p:nvSpPr>
              <p:cNvPr id="1075" name="線"/>
              <p:cNvSpPr/>
              <p:nvPr/>
            </p:nvSpPr>
            <p:spPr>
              <a:xfrm>
                <a:off x="966706" y="389966"/>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76" name="線"/>
              <p:cNvSpPr/>
              <p:nvPr/>
            </p:nvSpPr>
            <p:spPr>
              <a:xfrm>
                <a:off x="483354" y="12165"/>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77" name="線"/>
              <p:cNvSpPr/>
              <p:nvPr/>
            </p:nvSpPr>
            <p:spPr>
              <a:xfrm flipV="1">
                <a:off x="966706"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78" name="線"/>
              <p:cNvSpPr/>
              <p:nvPr/>
            </p:nvSpPr>
            <p:spPr>
              <a:xfrm flipV="1">
                <a:off x="483352"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085" name="グループ"/>
            <p:cNvGrpSpPr/>
            <p:nvPr/>
          </p:nvGrpSpPr>
          <p:grpSpPr>
            <a:xfrm>
              <a:off x="0" y="0"/>
              <a:ext cx="1435254" cy="401774"/>
              <a:chOff x="0" y="0"/>
              <a:chExt cx="1435253" cy="401773"/>
            </a:xfrm>
          </p:grpSpPr>
          <p:sp>
            <p:nvSpPr>
              <p:cNvPr id="1080" name="線"/>
              <p:cNvSpPr/>
              <p:nvPr/>
            </p:nvSpPr>
            <p:spPr>
              <a:xfrm>
                <a:off x="0" y="38996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81" name="線"/>
              <p:cNvSpPr/>
              <p:nvPr/>
            </p:nvSpPr>
            <p:spPr>
              <a:xfrm>
                <a:off x="966706" y="389966"/>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82" name="線"/>
              <p:cNvSpPr/>
              <p:nvPr/>
            </p:nvSpPr>
            <p:spPr>
              <a:xfrm>
                <a:off x="483354" y="12165"/>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83" name="線"/>
              <p:cNvSpPr/>
              <p:nvPr/>
            </p:nvSpPr>
            <p:spPr>
              <a:xfrm flipV="1">
                <a:off x="966706"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84" name="線"/>
              <p:cNvSpPr/>
              <p:nvPr/>
            </p:nvSpPr>
            <p:spPr>
              <a:xfrm flipV="1">
                <a:off x="483352"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090" name="グループ"/>
            <p:cNvGrpSpPr/>
            <p:nvPr/>
          </p:nvGrpSpPr>
          <p:grpSpPr>
            <a:xfrm>
              <a:off x="1426312" y="0"/>
              <a:ext cx="951902" cy="401774"/>
              <a:chOff x="483352" y="0"/>
              <a:chExt cx="951900" cy="401773"/>
            </a:xfrm>
          </p:grpSpPr>
          <p:sp>
            <p:nvSpPr>
              <p:cNvPr id="1086" name="線"/>
              <p:cNvSpPr/>
              <p:nvPr/>
            </p:nvSpPr>
            <p:spPr>
              <a:xfrm>
                <a:off x="966706" y="389966"/>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87" name="線"/>
              <p:cNvSpPr/>
              <p:nvPr/>
            </p:nvSpPr>
            <p:spPr>
              <a:xfrm>
                <a:off x="483354" y="12165"/>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88" name="線"/>
              <p:cNvSpPr/>
              <p:nvPr/>
            </p:nvSpPr>
            <p:spPr>
              <a:xfrm flipV="1">
                <a:off x="966706"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89" name="線"/>
              <p:cNvSpPr/>
              <p:nvPr/>
            </p:nvSpPr>
            <p:spPr>
              <a:xfrm flipV="1">
                <a:off x="483352"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grpSp>
        <p:nvGrpSpPr>
          <p:cNvPr id="1114" name="グループ"/>
          <p:cNvGrpSpPr/>
          <p:nvPr/>
        </p:nvGrpSpPr>
        <p:grpSpPr>
          <a:xfrm>
            <a:off x="1835599" y="4225316"/>
            <a:ext cx="2378215" cy="539667"/>
            <a:chOff x="0" y="0"/>
            <a:chExt cx="2378213" cy="539666"/>
          </a:xfrm>
        </p:grpSpPr>
        <p:grpSp>
          <p:nvGrpSpPr>
            <p:cNvPr id="1097" name="グループ"/>
            <p:cNvGrpSpPr/>
            <p:nvPr/>
          </p:nvGrpSpPr>
          <p:grpSpPr>
            <a:xfrm>
              <a:off x="0" y="0"/>
              <a:ext cx="1435254" cy="539667"/>
              <a:chOff x="0" y="0"/>
              <a:chExt cx="1435253" cy="539666"/>
            </a:xfrm>
          </p:grpSpPr>
          <p:sp>
            <p:nvSpPr>
              <p:cNvPr id="1092" name="線"/>
              <p:cNvSpPr/>
              <p:nvPr/>
            </p:nvSpPr>
            <p:spPr>
              <a:xfrm>
                <a:off x="0" y="523807"/>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93" name="線"/>
              <p:cNvSpPr/>
              <p:nvPr/>
            </p:nvSpPr>
            <p:spPr>
              <a:xfrm>
                <a:off x="966706" y="523807"/>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94" name="線"/>
              <p:cNvSpPr/>
              <p:nvPr/>
            </p:nvSpPr>
            <p:spPr>
              <a:xfrm>
                <a:off x="483354" y="16340"/>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95" name="線"/>
              <p:cNvSpPr/>
              <p:nvPr/>
            </p:nvSpPr>
            <p:spPr>
              <a:xfrm flipV="1">
                <a:off x="966706"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96" name="線"/>
              <p:cNvSpPr/>
              <p:nvPr/>
            </p:nvSpPr>
            <p:spPr>
              <a:xfrm flipV="1">
                <a:off x="483352"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102" name="グループ"/>
            <p:cNvGrpSpPr/>
            <p:nvPr/>
          </p:nvGrpSpPr>
          <p:grpSpPr>
            <a:xfrm>
              <a:off x="1426312" y="0"/>
              <a:ext cx="951902" cy="539667"/>
              <a:chOff x="483352" y="0"/>
              <a:chExt cx="951900" cy="539666"/>
            </a:xfrm>
          </p:grpSpPr>
          <p:sp>
            <p:nvSpPr>
              <p:cNvPr id="1098" name="線"/>
              <p:cNvSpPr/>
              <p:nvPr/>
            </p:nvSpPr>
            <p:spPr>
              <a:xfrm>
                <a:off x="966706" y="523807"/>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099" name="線"/>
              <p:cNvSpPr/>
              <p:nvPr/>
            </p:nvSpPr>
            <p:spPr>
              <a:xfrm>
                <a:off x="483354" y="16340"/>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00" name="線"/>
              <p:cNvSpPr/>
              <p:nvPr/>
            </p:nvSpPr>
            <p:spPr>
              <a:xfrm flipV="1">
                <a:off x="966706"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01" name="線"/>
              <p:cNvSpPr/>
              <p:nvPr/>
            </p:nvSpPr>
            <p:spPr>
              <a:xfrm flipV="1">
                <a:off x="483352"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108" name="グループ"/>
            <p:cNvGrpSpPr/>
            <p:nvPr/>
          </p:nvGrpSpPr>
          <p:grpSpPr>
            <a:xfrm>
              <a:off x="0" y="0"/>
              <a:ext cx="1435254" cy="539667"/>
              <a:chOff x="0" y="0"/>
              <a:chExt cx="1435253" cy="539666"/>
            </a:xfrm>
          </p:grpSpPr>
          <p:sp>
            <p:nvSpPr>
              <p:cNvPr id="1103" name="線"/>
              <p:cNvSpPr/>
              <p:nvPr/>
            </p:nvSpPr>
            <p:spPr>
              <a:xfrm>
                <a:off x="0" y="523807"/>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04" name="線"/>
              <p:cNvSpPr/>
              <p:nvPr/>
            </p:nvSpPr>
            <p:spPr>
              <a:xfrm>
                <a:off x="966706" y="523807"/>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05" name="線"/>
              <p:cNvSpPr/>
              <p:nvPr/>
            </p:nvSpPr>
            <p:spPr>
              <a:xfrm>
                <a:off x="483354" y="16340"/>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06" name="線"/>
              <p:cNvSpPr/>
              <p:nvPr/>
            </p:nvSpPr>
            <p:spPr>
              <a:xfrm flipV="1">
                <a:off x="966706"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07" name="線"/>
              <p:cNvSpPr/>
              <p:nvPr/>
            </p:nvSpPr>
            <p:spPr>
              <a:xfrm flipV="1">
                <a:off x="483352"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113" name="グループ"/>
            <p:cNvGrpSpPr/>
            <p:nvPr/>
          </p:nvGrpSpPr>
          <p:grpSpPr>
            <a:xfrm>
              <a:off x="1426312" y="0"/>
              <a:ext cx="951902" cy="539667"/>
              <a:chOff x="483352" y="0"/>
              <a:chExt cx="951900" cy="539666"/>
            </a:xfrm>
          </p:grpSpPr>
          <p:sp>
            <p:nvSpPr>
              <p:cNvPr id="1109" name="線"/>
              <p:cNvSpPr/>
              <p:nvPr/>
            </p:nvSpPr>
            <p:spPr>
              <a:xfrm>
                <a:off x="966706" y="523807"/>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10" name="線"/>
              <p:cNvSpPr/>
              <p:nvPr/>
            </p:nvSpPr>
            <p:spPr>
              <a:xfrm>
                <a:off x="483354" y="16340"/>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11" name="線"/>
              <p:cNvSpPr/>
              <p:nvPr/>
            </p:nvSpPr>
            <p:spPr>
              <a:xfrm flipV="1">
                <a:off x="966706"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12" name="線"/>
              <p:cNvSpPr/>
              <p:nvPr/>
            </p:nvSpPr>
            <p:spPr>
              <a:xfrm flipV="1">
                <a:off x="483352"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grpSp>
        <p:nvGrpSpPr>
          <p:cNvPr id="1137" name="グループ"/>
          <p:cNvGrpSpPr/>
          <p:nvPr/>
        </p:nvGrpSpPr>
        <p:grpSpPr>
          <a:xfrm>
            <a:off x="1835599" y="5179531"/>
            <a:ext cx="2378215" cy="636963"/>
            <a:chOff x="0" y="0"/>
            <a:chExt cx="2378213" cy="636961"/>
          </a:xfrm>
        </p:grpSpPr>
        <p:grpSp>
          <p:nvGrpSpPr>
            <p:cNvPr id="1120" name="グループ"/>
            <p:cNvGrpSpPr/>
            <p:nvPr/>
          </p:nvGrpSpPr>
          <p:grpSpPr>
            <a:xfrm>
              <a:off x="0" y="0"/>
              <a:ext cx="1435254" cy="636962"/>
              <a:chOff x="0" y="0"/>
              <a:chExt cx="1435253" cy="636961"/>
            </a:xfrm>
          </p:grpSpPr>
          <p:sp>
            <p:nvSpPr>
              <p:cNvPr id="1115" name="線"/>
              <p:cNvSpPr/>
              <p:nvPr/>
            </p:nvSpPr>
            <p:spPr>
              <a:xfrm>
                <a:off x="0" y="618244"/>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16" name="線"/>
              <p:cNvSpPr/>
              <p:nvPr/>
            </p:nvSpPr>
            <p:spPr>
              <a:xfrm>
                <a:off x="966706" y="618244"/>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17" name="線"/>
              <p:cNvSpPr/>
              <p:nvPr/>
            </p:nvSpPr>
            <p:spPr>
              <a:xfrm>
                <a:off x="483354" y="1928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18" name="線"/>
              <p:cNvSpPr/>
              <p:nvPr/>
            </p:nvSpPr>
            <p:spPr>
              <a:xfrm flipV="1">
                <a:off x="966706"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19" name="線"/>
              <p:cNvSpPr/>
              <p:nvPr/>
            </p:nvSpPr>
            <p:spPr>
              <a:xfrm flipV="1">
                <a:off x="483352"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125" name="グループ"/>
            <p:cNvGrpSpPr/>
            <p:nvPr/>
          </p:nvGrpSpPr>
          <p:grpSpPr>
            <a:xfrm>
              <a:off x="1426312" y="0"/>
              <a:ext cx="951902" cy="636962"/>
              <a:chOff x="483352" y="0"/>
              <a:chExt cx="951900" cy="636961"/>
            </a:xfrm>
          </p:grpSpPr>
          <p:sp>
            <p:nvSpPr>
              <p:cNvPr id="1121" name="線"/>
              <p:cNvSpPr/>
              <p:nvPr/>
            </p:nvSpPr>
            <p:spPr>
              <a:xfrm>
                <a:off x="966706" y="618244"/>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22" name="線"/>
              <p:cNvSpPr/>
              <p:nvPr/>
            </p:nvSpPr>
            <p:spPr>
              <a:xfrm>
                <a:off x="483354" y="1928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23" name="線"/>
              <p:cNvSpPr/>
              <p:nvPr/>
            </p:nvSpPr>
            <p:spPr>
              <a:xfrm flipV="1">
                <a:off x="966706"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24" name="線"/>
              <p:cNvSpPr/>
              <p:nvPr/>
            </p:nvSpPr>
            <p:spPr>
              <a:xfrm flipV="1">
                <a:off x="483352"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131" name="グループ"/>
            <p:cNvGrpSpPr/>
            <p:nvPr/>
          </p:nvGrpSpPr>
          <p:grpSpPr>
            <a:xfrm>
              <a:off x="0" y="0"/>
              <a:ext cx="1435254" cy="636962"/>
              <a:chOff x="0" y="0"/>
              <a:chExt cx="1435253" cy="636961"/>
            </a:xfrm>
          </p:grpSpPr>
          <p:sp>
            <p:nvSpPr>
              <p:cNvPr id="1126" name="線"/>
              <p:cNvSpPr/>
              <p:nvPr/>
            </p:nvSpPr>
            <p:spPr>
              <a:xfrm>
                <a:off x="0" y="618244"/>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27" name="線"/>
              <p:cNvSpPr/>
              <p:nvPr/>
            </p:nvSpPr>
            <p:spPr>
              <a:xfrm>
                <a:off x="966706" y="618244"/>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28" name="線"/>
              <p:cNvSpPr/>
              <p:nvPr/>
            </p:nvSpPr>
            <p:spPr>
              <a:xfrm>
                <a:off x="483354" y="1928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29" name="線"/>
              <p:cNvSpPr/>
              <p:nvPr/>
            </p:nvSpPr>
            <p:spPr>
              <a:xfrm flipV="1">
                <a:off x="966706"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30" name="線"/>
              <p:cNvSpPr/>
              <p:nvPr/>
            </p:nvSpPr>
            <p:spPr>
              <a:xfrm flipV="1">
                <a:off x="483352"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136" name="グループ"/>
            <p:cNvGrpSpPr/>
            <p:nvPr/>
          </p:nvGrpSpPr>
          <p:grpSpPr>
            <a:xfrm>
              <a:off x="1426312" y="0"/>
              <a:ext cx="951902" cy="636962"/>
              <a:chOff x="483352" y="0"/>
              <a:chExt cx="951900" cy="636961"/>
            </a:xfrm>
          </p:grpSpPr>
          <p:sp>
            <p:nvSpPr>
              <p:cNvPr id="1132" name="線"/>
              <p:cNvSpPr/>
              <p:nvPr/>
            </p:nvSpPr>
            <p:spPr>
              <a:xfrm>
                <a:off x="966706" y="618244"/>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33" name="線"/>
              <p:cNvSpPr/>
              <p:nvPr/>
            </p:nvSpPr>
            <p:spPr>
              <a:xfrm>
                <a:off x="483354" y="1928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34" name="線"/>
              <p:cNvSpPr/>
              <p:nvPr/>
            </p:nvSpPr>
            <p:spPr>
              <a:xfrm flipV="1">
                <a:off x="966706"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35" name="線"/>
              <p:cNvSpPr/>
              <p:nvPr/>
            </p:nvSpPr>
            <p:spPr>
              <a:xfrm flipV="1">
                <a:off x="483352"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sp>
        <p:nvSpPr>
          <p:cNvPr id="1138" name="①0.6A"/>
          <p:cNvSpPr txBox="1"/>
          <p:nvPr/>
        </p:nvSpPr>
        <p:spPr>
          <a:xfrm>
            <a:off x="-347230" y="2988935"/>
            <a:ext cx="2028474" cy="1241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3000">
                <a:latin typeface="+mn-lt"/>
                <a:ea typeface="+mn-ea"/>
                <a:cs typeface="+mn-cs"/>
                <a:sym typeface="ヒラギノ角ゴ ProN W3"/>
              </a:defRPr>
            </a:lvl1pPr>
          </a:lstStyle>
          <a:p>
            <a:pPr/>
            <a:r>
              <a:t>①0.6A</a:t>
            </a:r>
          </a:p>
        </p:txBody>
      </p:sp>
      <p:sp>
        <p:nvSpPr>
          <p:cNvPr id="1139" name="②0.8A"/>
          <p:cNvSpPr txBox="1"/>
          <p:nvPr/>
        </p:nvSpPr>
        <p:spPr>
          <a:xfrm>
            <a:off x="-347230" y="3990625"/>
            <a:ext cx="2028474" cy="1241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r">
              <a:defRPr sz="3000">
                <a:latin typeface="+mn-lt"/>
                <a:ea typeface="+mn-ea"/>
                <a:cs typeface="+mn-cs"/>
                <a:sym typeface="ヒラギノ角ゴ ProN W3"/>
              </a:defRPr>
            </a:lvl1pPr>
          </a:lstStyle>
          <a:p>
            <a:pPr/>
            <a:r>
              <a:t>②0.8A</a:t>
            </a:r>
          </a:p>
        </p:txBody>
      </p:sp>
      <p:sp>
        <p:nvSpPr>
          <p:cNvPr id="1140" name="③0.9A"/>
          <p:cNvSpPr txBox="1"/>
          <p:nvPr/>
        </p:nvSpPr>
        <p:spPr>
          <a:xfrm>
            <a:off x="-347230" y="4850181"/>
            <a:ext cx="2028474" cy="1241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r">
              <a:defRPr sz="3600">
                <a:latin typeface="+mn-lt"/>
                <a:ea typeface="+mn-ea"/>
                <a:cs typeface="+mn-cs"/>
                <a:sym typeface="ヒラギノ角ゴ ProN W3"/>
              </a:defRPr>
            </a:pPr>
            <a:r>
              <a:t>③</a:t>
            </a:r>
            <a:r>
              <a:rPr sz="3000"/>
              <a:t>0.9A</a:t>
            </a:r>
          </a:p>
        </p:txBody>
      </p:sp>
      <p:sp>
        <p:nvSpPr>
          <p:cNvPr id="1141" name="線"/>
          <p:cNvSpPr/>
          <p:nvPr/>
        </p:nvSpPr>
        <p:spPr>
          <a:xfrm flipV="1">
            <a:off x="1758421" y="3367158"/>
            <a:ext cx="1" cy="485447"/>
          </a:xfrm>
          <a:prstGeom prst="line">
            <a:avLst/>
          </a:prstGeom>
          <a:ln w="25400">
            <a:solidFill>
              <a:srgbClr val="000000"/>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42" name="線"/>
          <p:cNvSpPr/>
          <p:nvPr/>
        </p:nvSpPr>
        <p:spPr>
          <a:xfrm flipV="1">
            <a:off x="1758421" y="4234327"/>
            <a:ext cx="1" cy="476436"/>
          </a:xfrm>
          <a:prstGeom prst="line">
            <a:avLst/>
          </a:prstGeom>
          <a:ln w="25400">
            <a:solidFill>
              <a:srgbClr val="000000"/>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43" name="線"/>
          <p:cNvSpPr/>
          <p:nvPr/>
        </p:nvSpPr>
        <p:spPr>
          <a:xfrm flipV="1">
            <a:off x="1758421" y="5152646"/>
            <a:ext cx="1" cy="636963"/>
          </a:xfrm>
          <a:prstGeom prst="line">
            <a:avLst/>
          </a:prstGeom>
          <a:ln w="25400">
            <a:solidFill>
              <a:srgbClr val="000000"/>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1148" name="グループ"/>
          <p:cNvGrpSpPr/>
          <p:nvPr/>
        </p:nvGrpSpPr>
        <p:grpSpPr>
          <a:xfrm>
            <a:off x="7365850" y="7528615"/>
            <a:ext cx="3553398" cy="916340"/>
            <a:chOff x="0" y="0"/>
            <a:chExt cx="3553396" cy="916338"/>
          </a:xfrm>
        </p:grpSpPr>
        <p:sp>
          <p:nvSpPr>
            <p:cNvPr id="1144" name="矢印"/>
            <p:cNvSpPr/>
            <p:nvPr/>
          </p:nvSpPr>
          <p:spPr>
            <a:xfrm>
              <a:off x="0" y="0"/>
              <a:ext cx="728278" cy="916339"/>
            </a:xfrm>
            <a:prstGeom prst="rightArrow">
              <a:avLst>
                <a:gd name="adj1" fmla="val 32000"/>
                <a:gd name="adj2" fmla="val 100355"/>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45" name="矢印"/>
            <p:cNvSpPr/>
            <p:nvPr/>
          </p:nvSpPr>
          <p:spPr>
            <a:xfrm>
              <a:off x="941706" y="0"/>
              <a:ext cx="728278" cy="916339"/>
            </a:xfrm>
            <a:prstGeom prst="rightArrow">
              <a:avLst>
                <a:gd name="adj1" fmla="val 32000"/>
                <a:gd name="adj2" fmla="val 100355"/>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46" name="矢印"/>
            <p:cNvSpPr/>
            <p:nvPr/>
          </p:nvSpPr>
          <p:spPr>
            <a:xfrm>
              <a:off x="1883412" y="0"/>
              <a:ext cx="728279" cy="916339"/>
            </a:xfrm>
            <a:prstGeom prst="rightArrow">
              <a:avLst>
                <a:gd name="adj1" fmla="val 32000"/>
                <a:gd name="adj2" fmla="val 100355"/>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147" name="矢印"/>
            <p:cNvSpPr/>
            <p:nvPr/>
          </p:nvSpPr>
          <p:spPr>
            <a:xfrm>
              <a:off x="2825119" y="0"/>
              <a:ext cx="728278" cy="916339"/>
            </a:xfrm>
            <a:prstGeom prst="rightArrow">
              <a:avLst>
                <a:gd name="adj1" fmla="val 32000"/>
                <a:gd name="adj2" fmla="val 100355"/>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149" name="相転移の…"/>
          <p:cNvSpPr txBox="1"/>
          <p:nvPr/>
        </p:nvSpPr>
        <p:spPr>
          <a:xfrm>
            <a:off x="5283178" y="7365838"/>
            <a:ext cx="2028474" cy="1241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r">
              <a:defRPr sz="2800"/>
            </a:pPr>
            <a:r>
              <a:t>相転移の</a:t>
            </a:r>
          </a:p>
          <a:p>
            <a:pPr algn="r">
              <a:defRPr sz="2800"/>
            </a:pPr>
            <a:r>
              <a:t>進む向き</a:t>
            </a:r>
          </a:p>
        </p:txBody>
      </p:sp>
      <p:sp>
        <p:nvSpPr>
          <p:cNvPr id="1150" name="パルス幅…"/>
          <p:cNvSpPr txBox="1"/>
          <p:nvPr/>
        </p:nvSpPr>
        <p:spPr>
          <a:xfrm>
            <a:off x="485152" y="6250806"/>
            <a:ext cx="1945682" cy="1241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a:latin typeface="+mn-lt"/>
                <a:ea typeface="+mn-ea"/>
                <a:cs typeface="+mn-cs"/>
                <a:sym typeface="ヒラギノ角ゴ ProN W3"/>
              </a:defRPr>
            </a:pPr>
            <a:r>
              <a:t>パルス幅</a:t>
            </a:r>
          </a:p>
          <a:p>
            <a:pPr>
              <a:defRPr>
                <a:latin typeface="+mn-lt"/>
                <a:ea typeface="+mn-ea"/>
                <a:cs typeface="+mn-cs"/>
                <a:sym typeface="ヒラギノ角ゴ ProN W3"/>
              </a:defRPr>
            </a:pPr>
            <a:r>
              <a:t>1秒</a:t>
            </a:r>
          </a:p>
        </p:txBody>
      </p:sp>
      <p:sp>
        <p:nvSpPr>
          <p:cNvPr id="1151" name="線"/>
          <p:cNvSpPr/>
          <p:nvPr/>
        </p:nvSpPr>
        <p:spPr>
          <a:xfrm>
            <a:off x="2259809" y="5974754"/>
            <a:ext cx="525536" cy="1"/>
          </a:xfrm>
          <a:prstGeom prst="line">
            <a:avLst/>
          </a:prstGeom>
          <a:ln w="25400">
            <a:solidFill>
              <a:srgbClr val="000000"/>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52" name="線"/>
          <p:cNvSpPr/>
          <p:nvPr/>
        </p:nvSpPr>
        <p:spPr>
          <a:xfrm>
            <a:off x="2761939" y="5988659"/>
            <a:ext cx="525535" cy="1"/>
          </a:xfrm>
          <a:prstGeom prst="line">
            <a:avLst/>
          </a:prstGeom>
          <a:ln w="25400">
            <a:solidFill>
              <a:srgbClr val="000000"/>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53" name="線"/>
          <p:cNvSpPr/>
          <p:nvPr/>
        </p:nvSpPr>
        <p:spPr>
          <a:xfrm flipV="1">
            <a:off x="4434409" y="6926277"/>
            <a:ext cx="1270001" cy="1270001"/>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54" name="線"/>
          <p:cNvSpPr/>
          <p:nvPr/>
        </p:nvSpPr>
        <p:spPr>
          <a:xfrm flipH="1" flipV="1">
            <a:off x="3038950" y="5997639"/>
            <a:ext cx="186521" cy="390950"/>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155" name="インターバル…"/>
          <p:cNvSpPr txBox="1"/>
          <p:nvPr/>
        </p:nvSpPr>
        <p:spPr>
          <a:xfrm>
            <a:off x="2056748" y="6250806"/>
            <a:ext cx="3172232" cy="12418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a:latin typeface="+mn-lt"/>
                <a:ea typeface="+mn-ea"/>
                <a:cs typeface="+mn-cs"/>
                <a:sym typeface="ヒラギノ角ゴ ProN W3"/>
              </a:defRPr>
            </a:pPr>
            <a:r>
              <a:t>インターバル</a:t>
            </a:r>
          </a:p>
          <a:p>
            <a:pPr>
              <a:defRPr>
                <a:latin typeface="+mn-lt"/>
                <a:ea typeface="+mn-ea"/>
                <a:cs typeface="+mn-cs"/>
                <a:sym typeface="ヒラギノ角ゴ ProN W3"/>
              </a:defRPr>
            </a:pPr>
            <a:r>
              <a:t>1秒</a:t>
            </a:r>
          </a:p>
        </p:txBody>
      </p:sp>
      <p:sp>
        <p:nvSpPr>
          <p:cNvPr id="1156" name="四角形"/>
          <p:cNvSpPr/>
          <p:nvPr/>
        </p:nvSpPr>
        <p:spPr>
          <a:xfrm>
            <a:off x="7851350" y="8645710"/>
            <a:ext cx="4668030" cy="121921"/>
          </a:xfrm>
          <a:prstGeom prst="rect">
            <a:avLst/>
          </a:prstGeom>
          <a:solidFill>
            <a:srgbClr val="000000"/>
          </a:solidFill>
          <a:ln w="12700">
            <a:miter lim="400000"/>
          </a:ln>
        </p:spPr>
        <p:txBody>
          <a:bodyPr lIns="50800" tIns="50800" rIns="50800" bIns="50800" anchor="ctr"/>
          <a:lstStyle/>
          <a:p>
            <a:pPr>
              <a:defRPr sz="5000">
                <a:latin typeface="+mn-lt"/>
                <a:ea typeface="+mn-ea"/>
                <a:cs typeface="+mn-cs"/>
                <a:sym typeface="ヒラギノ角ゴ ProN W3"/>
              </a:defRPr>
            </a:pPr>
          </a:p>
        </p:txBody>
      </p:sp>
      <p:sp>
        <p:nvSpPr>
          <p:cNvPr id="1157" name="1mm"/>
          <p:cNvSpPr txBox="1"/>
          <p:nvPr/>
        </p:nvSpPr>
        <p:spPr>
          <a:xfrm>
            <a:off x="10893116" y="8827134"/>
            <a:ext cx="1502157" cy="609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1mm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5982633" fill="hold"/>
                                        <p:tgtEl>
                                          <p:spTgt spid="1062"/>
                                        </p:tgtEl>
                                      </p:cBhvr>
                                    </p:cmd>
                                  </p:childTnLst>
                                </p:cTn>
                              </p:par>
                            </p:childTnLst>
                          </p:cTn>
                        </p:par>
                        <p:par>
                          <p:cTn id="7" fill="hold">
                            <p:stCondLst>
                              <p:cond delay="15982633"/>
                            </p:stCondLst>
                            <p:childTnLst>
                              <p:par>
                                <p:cTn id="8" presetClass="entr" nodeType="afterEffect" presetSubtype="8" presetID="22" grpId="2" fill="hold">
                                  <p:stCondLst>
                                    <p:cond delay="0"/>
                                  </p:stCondLst>
                                  <p:iterate type="el" backwards="0">
                                    <p:tmAbs val="0"/>
                                  </p:iterate>
                                  <p:childTnLst>
                                    <p:set>
                                      <p:cBhvr>
                                        <p:cTn id="9" fill="hold"/>
                                        <p:tgtEl>
                                          <p:spTgt spid="1148"/>
                                        </p:tgtEl>
                                        <p:attrNameLst>
                                          <p:attrName>style.visibility</p:attrName>
                                        </p:attrNameLst>
                                      </p:cBhvr>
                                      <p:to>
                                        <p:strVal val="visible"/>
                                      </p:to>
                                    </p:set>
                                    <p:animEffect filter="wipe(left)" transition="in">
                                      <p:cBhvr>
                                        <p:cTn id="10" dur="15000"/>
                                        <p:tgtEl>
                                          <p:spTgt spid="1148"/>
                                        </p:tgtEl>
                                      </p:cBhvr>
                                    </p:animEffect>
                                  </p:childTnLst>
                                </p:cTn>
                              </p:par>
                            </p:childTnLst>
                          </p:cTn>
                        </p:par>
                        <p:par>
                          <p:cTn id="11" fill="hold">
                            <p:stCondLst>
                              <p:cond delay="15997633"/>
                            </p:stCondLst>
                            <p:childTnLst>
                              <p:par>
                                <p:cTn id="12" presetClass="entr" nodeType="afterEffect" presetSubtype="0" presetID="1" grpId="3" fill="hold">
                                  <p:stCondLst>
                                    <p:cond delay="0"/>
                                  </p:stCondLst>
                                  <p:iterate type="el" backwards="0">
                                    <p:tmAbs val="0"/>
                                  </p:iterate>
                                  <p:childTnLst>
                                    <p:set>
                                      <p:cBhvr>
                                        <p:cTn id="13" fill="hold"/>
                                        <p:tgtEl>
                                          <p:spTgt spid="114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1067"/>
                                        </p:tgtEl>
                                        <p:attrNameLst>
                                          <p:attrName>style.visibility</p:attrName>
                                        </p:attrNameLst>
                                      </p:cBhvr>
                                      <p:to>
                                        <p:strVal val="visible"/>
                                      </p:to>
                                    </p:set>
                                  </p:childTnLst>
                                </p:cTn>
                              </p:par>
                            </p:childTnLst>
                          </p:cTn>
                        </p:par>
                        <p:par>
                          <p:cTn id="18" fill="hold">
                            <p:stCondLst>
                              <p:cond delay="0"/>
                            </p:stCondLst>
                            <p:childTnLst>
                              <p:par>
                                <p:cTn id="19" presetClass="exit" nodeType="afterEffect" presetSubtype="0" presetID="1" grpId="5" fill="hold">
                                  <p:stCondLst>
                                    <p:cond delay="0"/>
                                  </p:stCondLst>
                                  <p:iterate type="el" backwards="0">
                                    <p:tmAbs val="0"/>
                                  </p:iterate>
                                  <p:childTnLst>
                                    <p:set>
                                      <p:cBhvr>
                                        <p:cTn id="20" fill="hold">
                                          <p:stCondLst>
                                            <p:cond delay="0"/>
                                          </p:stCondLst>
                                        </p:cTn>
                                        <p:tgtEl>
                                          <p:spTgt spid="1157"/>
                                        </p:tgtEl>
                                        <p:attrNameLst>
                                          <p:attrName>style.visibility</p:attrName>
                                        </p:attrNameLst>
                                      </p:cBhvr>
                                      <p:to>
                                        <p:strVal val="hidden"/>
                                      </p:to>
                                    </p:set>
                                  </p:childTnLst>
                                </p:cTn>
                              </p:par>
                            </p:childTnLst>
                          </p:cTn>
                        </p:par>
                        <p:par>
                          <p:cTn id="21" fill="hold">
                            <p:stCondLst>
                              <p:cond delay="0"/>
                            </p:stCondLst>
                            <p:childTnLst>
                              <p:par>
                                <p:cTn id="22" presetClass="exit" nodeType="afterEffect" presetSubtype="0" presetID="1" grpId="6" fill="hold">
                                  <p:stCondLst>
                                    <p:cond delay="0"/>
                                  </p:stCondLst>
                                  <p:iterate type="el" backwards="0">
                                    <p:tmAbs val="0"/>
                                  </p:iterate>
                                  <p:childTnLst>
                                    <p:set>
                                      <p:cBhvr>
                                        <p:cTn id="23" fill="hold">
                                          <p:stCondLst>
                                            <p:cond delay="0"/>
                                          </p:stCondLst>
                                        </p:cTn>
                                        <p:tgtEl>
                                          <p:spTgt spid="11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24" fill="hold" display="0">
                  <p:stCondLst>
                    <p:cond delay="indefinite"/>
                  </p:stCondLst>
                </p:cTn>
                <p:tgtEl>
                  <p:spTgt spid="1062"/>
                </p:tgtEl>
              </p:cMediaNode>
            </p:video>
          </p:childTnLst>
        </p:cTn>
      </p:par>
    </p:tnLst>
    <p:bldLst>
      <p:bldP build="whole" bldLvl="1" animBg="1" rev="0" advAuto="0" spid="1157" grpId="5"/>
      <p:bldP build="whole" bldLvl="1" animBg="1" rev="0" advAuto="0" spid="1149" grpId="3"/>
      <p:bldP build="whole" bldLvl="1" animBg="1" rev="0" advAuto="0" spid="1067" grpId="4"/>
      <p:bldP build="whole" bldLvl="1" animBg="1" rev="0" advAuto="0" spid="1156" grpId="6"/>
      <p:bldP build="whole" bldLvl="1" animBg="1" rev="0" advAuto="0" spid="1148"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159" name="まとめ"/>
          <p:cNvSpPr txBox="1"/>
          <p:nvPr/>
        </p:nvSpPr>
        <p:spPr>
          <a:xfrm>
            <a:off x="510069" y="458024"/>
            <a:ext cx="2201710" cy="10541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sz="4800">
                <a:solidFill>
                  <a:srgbClr val="222222"/>
                </a:solidFill>
                <a:latin typeface="Arial"/>
                <a:ea typeface="Arial"/>
                <a:cs typeface="Arial"/>
                <a:sym typeface="Arial"/>
              </a:defRPr>
            </a:lvl1pPr>
          </a:lstStyle>
          <a:p>
            <a:pPr/>
            <a:r>
              <a:t>まとめ</a:t>
            </a:r>
          </a:p>
        </p:txBody>
      </p:sp>
      <p:grpSp>
        <p:nvGrpSpPr>
          <p:cNvPr id="1183" name="Group 30"/>
          <p:cNvGrpSpPr/>
          <p:nvPr/>
        </p:nvGrpSpPr>
        <p:grpSpPr>
          <a:xfrm>
            <a:off x="-38677" y="2096067"/>
            <a:ext cx="7157218" cy="7667862"/>
            <a:chOff x="0" y="0"/>
            <a:chExt cx="7157217" cy="7667861"/>
          </a:xfrm>
        </p:grpSpPr>
        <p:sp>
          <p:nvSpPr>
            <p:cNvPr id="1160" name="Freeform 5"/>
            <p:cNvSpPr/>
            <p:nvPr/>
          </p:nvSpPr>
          <p:spPr>
            <a:xfrm>
              <a:off x="0" y="-1"/>
              <a:ext cx="7157218" cy="76677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4" y="21521"/>
                  </a:moveTo>
                  <a:cubicBezTo>
                    <a:pt x="20683" y="15779"/>
                    <a:pt x="16652" y="11415"/>
                    <a:pt x="11591" y="11117"/>
                  </a:cubicBezTo>
                  <a:cubicBezTo>
                    <a:pt x="10566" y="11058"/>
                    <a:pt x="9509" y="11167"/>
                    <a:pt x="8478" y="11147"/>
                  </a:cubicBezTo>
                  <a:cubicBezTo>
                    <a:pt x="7478" y="11137"/>
                    <a:pt x="5435" y="11296"/>
                    <a:pt x="4720" y="10364"/>
                  </a:cubicBezTo>
                  <a:cubicBezTo>
                    <a:pt x="4593" y="10195"/>
                    <a:pt x="4511" y="9977"/>
                    <a:pt x="4479" y="9749"/>
                  </a:cubicBezTo>
                  <a:cubicBezTo>
                    <a:pt x="4454" y="9521"/>
                    <a:pt x="4479" y="9273"/>
                    <a:pt x="4568" y="9055"/>
                  </a:cubicBezTo>
                  <a:cubicBezTo>
                    <a:pt x="4625" y="8916"/>
                    <a:pt x="4720" y="8777"/>
                    <a:pt x="4840" y="8658"/>
                  </a:cubicBezTo>
                  <a:cubicBezTo>
                    <a:pt x="4960" y="8529"/>
                    <a:pt x="5106" y="8410"/>
                    <a:pt x="5270" y="8301"/>
                  </a:cubicBezTo>
                  <a:cubicBezTo>
                    <a:pt x="5909" y="7864"/>
                    <a:pt x="6801" y="7577"/>
                    <a:pt x="7276" y="7388"/>
                  </a:cubicBezTo>
                  <a:cubicBezTo>
                    <a:pt x="8276" y="7002"/>
                    <a:pt x="9307" y="6397"/>
                    <a:pt x="9623" y="5117"/>
                  </a:cubicBezTo>
                  <a:cubicBezTo>
                    <a:pt x="9794" y="4443"/>
                    <a:pt x="9743" y="3739"/>
                    <a:pt x="9452" y="3174"/>
                  </a:cubicBezTo>
                  <a:cubicBezTo>
                    <a:pt x="8889" y="2073"/>
                    <a:pt x="7858" y="1617"/>
                    <a:pt x="7023" y="1279"/>
                  </a:cubicBezTo>
                  <a:cubicBezTo>
                    <a:pt x="5960" y="853"/>
                    <a:pt x="4865" y="615"/>
                    <a:pt x="3777" y="426"/>
                  </a:cubicBezTo>
                  <a:cubicBezTo>
                    <a:pt x="2518" y="208"/>
                    <a:pt x="1265" y="60"/>
                    <a:pt x="0" y="0"/>
                  </a:cubicBezTo>
                  <a:cubicBezTo>
                    <a:pt x="0" y="2073"/>
                    <a:pt x="0" y="2073"/>
                    <a:pt x="0" y="2073"/>
                  </a:cubicBezTo>
                  <a:cubicBezTo>
                    <a:pt x="462" y="2142"/>
                    <a:pt x="848" y="2132"/>
                    <a:pt x="1310" y="2182"/>
                  </a:cubicBezTo>
                  <a:cubicBezTo>
                    <a:pt x="1455" y="2192"/>
                    <a:pt x="1696" y="2221"/>
                    <a:pt x="1847" y="2241"/>
                  </a:cubicBezTo>
                  <a:cubicBezTo>
                    <a:pt x="2524" y="2281"/>
                    <a:pt x="2917" y="2340"/>
                    <a:pt x="3587" y="2390"/>
                  </a:cubicBezTo>
                  <a:cubicBezTo>
                    <a:pt x="3701" y="2410"/>
                    <a:pt x="4176" y="2450"/>
                    <a:pt x="4328" y="2469"/>
                  </a:cubicBezTo>
                  <a:cubicBezTo>
                    <a:pt x="5087" y="2569"/>
                    <a:pt x="6245" y="2826"/>
                    <a:pt x="6409" y="3907"/>
                  </a:cubicBezTo>
                  <a:cubicBezTo>
                    <a:pt x="6498" y="4463"/>
                    <a:pt x="6232" y="4840"/>
                    <a:pt x="5720" y="5187"/>
                  </a:cubicBezTo>
                  <a:cubicBezTo>
                    <a:pt x="5549" y="5306"/>
                    <a:pt x="5365" y="5405"/>
                    <a:pt x="5169" y="5494"/>
                  </a:cubicBezTo>
                  <a:cubicBezTo>
                    <a:pt x="3638" y="6238"/>
                    <a:pt x="1854" y="6486"/>
                    <a:pt x="740" y="8509"/>
                  </a:cubicBezTo>
                  <a:cubicBezTo>
                    <a:pt x="639" y="8698"/>
                    <a:pt x="544" y="8896"/>
                    <a:pt x="456" y="9124"/>
                  </a:cubicBezTo>
                  <a:cubicBezTo>
                    <a:pt x="386" y="9342"/>
                    <a:pt x="335" y="9570"/>
                    <a:pt x="297" y="9818"/>
                  </a:cubicBezTo>
                  <a:cubicBezTo>
                    <a:pt x="234" y="10225"/>
                    <a:pt x="240" y="10661"/>
                    <a:pt x="329" y="11117"/>
                  </a:cubicBezTo>
                  <a:cubicBezTo>
                    <a:pt x="829" y="13636"/>
                    <a:pt x="3543" y="14370"/>
                    <a:pt x="5372" y="14727"/>
                  </a:cubicBezTo>
                  <a:cubicBezTo>
                    <a:pt x="6966" y="15035"/>
                    <a:pt x="8611" y="14995"/>
                    <a:pt x="10205" y="15283"/>
                  </a:cubicBezTo>
                  <a:cubicBezTo>
                    <a:pt x="11920" y="15590"/>
                    <a:pt x="13198" y="16860"/>
                    <a:pt x="13565" y="18327"/>
                  </a:cubicBezTo>
                  <a:cubicBezTo>
                    <a:pt x="13824" y="19369"/>
                    <a:pt x="13742" y="20529"/>
                    <a:pt x="13445" y="21600"/>
                  </a:cubicBezTo>
                  <a:cubicBezTo>
                    <a:pt x="21600" y="21600"/>
                    <a:pt x="21600" y="21600"/>
                    <a:pt x="21600" y="21600"/>
                  </a:cubicBezTo>
                  <a:cubicBezTo>
                    <a:pt x="21600" y="21580"/>
                    <a:pt x="21594" y="21550"/>
                    <a:pt x="21594" y="21521"/>
                  </a:cubicBezTo>
                  <a:close/>
                </a:path>
              </a:pathLst>
            </a:custGeom>
            <a:solidFill>
              <a:srgbClr val="404040"/>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61" name="Freeform 6"/>
            <p:cNvSpPr/>
            <p:nvPr/>
          </p:nvSpPr>
          <p:spPr>
            <a:xfrm>
              <a:off x="0" y="112425"/>
              <a:ext cx="7070638" cy="75554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9" y="21298"/>
                  </a:moveTo>
                  <a:cubicBezTo>
                    <a:pt x="21536" y="21228"/>
                    <a:pt x="21523" y="21157"/>
                    <a:pt x="21510" y="21087"/>
                  </a:cubicBezTo>
                  <a:cubicBezTo>
                    <a:pt x="21485" y="20966"/>
                    <a:pt x="21459" y="20835"/>
                    <a:pt x="21434" y="20714"/>
                  </a:cubicBezTo>
                  <a:cubicBezTo>
                    <a:pt x="21389" y="20543"/>
                    <a:pt x="21350" y="20362"/>
                    <a:pt x="21305" y="20191"/>
                  </a:cubicBezTo>
                  <a:cubicBezTo>
                    <a:pt x="21267" y="20060"/>
                    <a:pt x="21229" y="19929"/>
                    <a:pt x="21190" y="19798"/>
                  </a:cubicBezTo>
                  <a:cubicBezTo>
                    <a:pt x="21184" y="19768"/>
                    <a:pt x="21177" y="19738"/>
                    <a:pt x="21171" y="19718"/>
                  </a:cubicBezTo>
                  <a:cubicBezTo>
                    <a:pt x="21126" y="19567"/>
                    <a:pt x="21075" y="19426"/>
                    <a:pt x="21030" y="19275"/>
                  </a:cubicBezTo>
                  <a:cubicBezTo>
                    <a:pt x="20979" y="19144"/>
                    <a:pt x="20934" y="19003"/>
                    <a:pt x="20883" y="18872"/>
                  </a:cubicBezTo>
                  <a:cubicBezTo>
                    <a:pt x="20844" y="18772"/>
                    <a:pt x="20812" y="18671"/>
                    <a:pt x="20774" y="18580"/>
                  </a:cubicBezTo>
                  <a:cubicBezTo>
                    <a:pt x="20761" y="18550"/>
                    <a:pt x="20748" y="18520"/>
                    <a:pt x="20735" y="18490"/>
                  </a:cubicBezTo>
                  <a:cubicBezTo>
                    <a:pt x="20710" y="18419"/>
                    <a:pt x="20678" y="18359"/>
                    <a:pt x="20652" y="18289"/>
                  </a:cubicBezTo>
                  <a:cubicBezTo>
                    <a:pt x="20627" y="18238"/>
                    <a:pt x="20607" y="18188"/>
                    <a:pt x="20582" y="18127"/>
                  </a:cubicBezTo>
                  <a:cubicBezTo>
                    <a:pt x="20563" y="18087"/>
                    <a:pt x="20543" y="18047"/>
                    <a:pt x="20524" y="18007"/>
                  </a:cubicBezTo>
                  <a:cubicBezTo>
                    <a:pt x="20492" y="17936"/>
                    <a:pt x="20460" y="17866"/>
                    <a:pt x="20428" y="17795"/>
                  </a:cubicBezTo>
                  <a:cubicBezTo>
                    <a:pt x="20415" y="17775"/>
                    <a:pt x="20402" y="17745"/>
                    <a:pt x="20396" y="17725"/>
                  </a:cubicBezTo>
                  <a:cubicBezTo>
                    <a:pt x="20351" y="17644"/>
                    <a:pt x="20313" y="17554"/>
                    <a:pt x="20268" y="17473"/>
                  </a:cubicBezTo>
                  <a:cubicBezTo>
                    <a:pt x="20268" y="17463"/>
                    <a:pt x="20262" y="17463"/>
                    <a:pt x="20262" y="17453"/>
                  </a:cubicBezTo>
                  <a:cubicBezTo>
                    <a:pt x="20210" y="17352"/>
                    <a:pt x="20159" y="17262"/>
                    <a:pt x="20108" y="17171"/>
                  </a:cubicBezTo>
                  <a:cubicBezTo>
                    <a:pt x="20057" y="17071"/>
                    <a:pt x="19999" y="16970"/>
                    <a:pt x="19948" y="16879"/>
                  </a:cubicBezTo>
                  <a:cubicBezTo>
                    <a:pt x="19890" y="16779"/>
                    <a:pt x="19839" y="16688"/>
                    <a:pt x="19781" y="16598"/>
                  </a:cubicBezTo>
                  <a:cubicBezTo>
                    <a:pt x="19743" y="16537"/>
                    <a:pt x="19711" y="16487"/>
                    <a:pt x="19672" y="16426"/>
                  </a:cubicBezTo>
                  <a:cubicBezTo>
                    <a:pt x="19666" y="16416"/>
                    <a:pt x="19660" y="16406"/>
                    <a:pt x="19660" y="16406"/>
                  </a:cubicBezTo>
                  <a:cubicBezTo>
                    <a:pt x="19653" y="16396"/>
                    <a:pt x="19647" y="16386"/>
                    <a:pt x="19647" y="16386"/>
                  </a:cubicBezTo>
                  <a:cubicBezTo>
                    <a:pt x="19628" y="16356"/>
                    <a:pt x="19608" y="16326"/>
                    <a:pt x="19589" y="16296"/>
                  </a:cubicBezTo>
                  <a:cubicBezTo>
                    <a:pt x="19532" y="16205"/>
                    <a:pt x="19474" y="16125"/>
                    <a:pt x="19423" y="16044"/>
                  </a:cubicBezTo>
                  <a:cubicBezTo>
                    <a:pt x="19365" y="15963"/>
                    <a:pt x="19307" y="15883"/>
                    <a:pt x="19250" y="15802"/>
                  </a:cubicBezTo>
                  <a:cubicBezTo>
                    <a:pt x="19192" y="15722"/>
                    <a:pt x="19135" y="15641"/>
                    <a:pt x="19077" y="15571"/>
                  </a:cubicBezTo>
                  <a:cubicBezTo>
                    <a:pt x="19051" y="15531"/>
                    <a:pt x="19026" y="15490"/>
                    <a:pt x="18994" y="15450"/>
                  </a:cubicBezTo>
                  <a:cubicBezTo>
                    <a:pt x="18968" y="15420"/>
                    <a:pt x="18936" y="15380"/>
                    <a:pt x="18904" y="15339"/>
                  </a:cubicBezTo>
                  <a:cubicBezTo>
                    <a:pt x="18846" y="15269"/>
                    <a:pt x="18789" y="15199"/>
                    <a:pt x="18731" y="15128"/>
                  </a:cubicBezTo>
                  <a:cubicBezTo>
                    <a:pt x="18673" y="15058"/>
                    <a:pt x="18616" y="14987"/>
                    <a:pt x="18558" y="14927"/>
                  </a:cubicBezTo>
                  <a:cubicBezTo>
                    <a:pt x="18501" y="14856"/>
                    <a:pt x="18443" y="14786"/>
                    <a:pt x="18379" y="14725"/>
                  </a:cubicBezTo>
                  <a:cubicBezTo>
                    <a:pt x="18353" y="14695"/>
                    <a:pt x="18321" y="14655"/>
                    <a:pt x="18289" y="14625"/>
                  </a:cubicBezTo>
                  <a:cubicBezTo>
                    <a:pt x="18264" y="14595"/>
                    <a:pt x="18232" y="14564"/>
                    <a:pt x="18206" y="14534"/>
                  </a:cubicBezTo>
                  <a:cubicBezTo>
                    <a:pt x="18142" y="14474"/>
                    <a:pt x="18084" y="14413"/>
                    <a:pt x="18027" y="14353"/>
                  </a:cubicBezTo>
                  <a:cubicBezTo>
                    <a:pt x="17963" y="14293"/>
                    <a:pt x="17905" y="14232"/>
                    <a:pt x="17847" y="14172"/>
                  </a:cubicBezTo>
                  <a:cubicBezTo>
                    <a:pt x="17783" y="14111"/>
                    <a:pt x="17726" y="14061"/>
                    <a:pt x="17662" y="14001"/>
                  </a:cubicBezTo>
                  <a:cubicBezTo>
                    <a:pt x="17623" y="13971"/>
                    <a:pt x="17585" y="13930"/>
                    <a:pt x="17546" y="13890"/>
                  </a:cubicBezTo>
                  <a:cubicBezTo>
                    <a:pt x="17527" y="13870"/>
                    <a:pt x="17502" y="13860"/>
                    <a:pt x="17482" y="13840"/>
                  </a:cubicBezTo>
                  <a:cubicBezTo>
                    <a:pt x="17425" y="13789"/>
                    <a:pt x="17361" y="13729"/>
                    <a:pt x="17303" y="13679"/>
                  </a:cubicBezTo>
                  <a:cubicBezTo>
                    <a:pt x="17239" y="13628"/>
                    <a:pt x="17175" y="13578"/>
                    <a:pt x="17117" y="13528"/>
                  </a:cubicBezTo>
                  <a:cubicBezTo>
                    <a:pt x="17053" y="13477"/>
                    <a:pt x="16996" y="13427"/>
                    <a:pt x="16932" y="13387"/>
                  </a:cubicBezTo>
                  <a:cubicBezTo>
                    <a:pt x="16874" y="13336"/>
                    <a:pt x="16810" y="13286"/>
                    <a:pt x="16746" y="13246"/>
                  </a:cubicBezTo>
                  <a:cubicBezTo>
                    <a:pt x="16688" y="13196"/>
                    <a:pt x="16624" y="13155"/>
                    <a:pt x="16560" y="13105"/>
                  </a:cubicBezTo>
                  <a:cubicBezTo>
                    <a:pt x="16496" y="13065"/>
                    <a:pt x="16439" y="13024"/>
                    <a:pt x="16375" y="12984"/>
                  </a:cubicBezTo>
                  <a:cubicBezTo>
                    <a:pt x="16310" y="12934"/>
                    <a:pt x="16246" y="12894"/>
                    <a:pt x="16189" y="12853"/>
                  </a:cubicBezTo>
                  <a:cubicBezTo>
                    <a:pt x="16125" y="12813"/>
                    <a:pt x="16061" y="12773"/>
                    <a:pt x="15997" y="12743"/>
                  </a:cubicBezTo>
                  <a:cubicBezTo>
                    <a:pt x="15984" y="12733"/>
                    <a:pt x="15971" y="12722"/>
                    <a:pt x="15958" y="12712"/>
                  </a:cubicBezTo>
                  <a:cubicBezTo>
                    <a:pt x="15907" y="12682"/>
                    <a:pt x="15856" y="12652"/>
                    <a:pt x="15811" y="12622"/>
                  </a:cubicBezTo>
                  <a:cubicBezTo>
                    <a:pt x="15747" y="12592"/>
                    <a:pt x="15683" y="12551"/>
                    <a:pt x="15619" y="12521"/>
                  </a:cubicBezTo>
                  <a:cubicBezTo>
                    <a:pt x="15555" y="12481"/>
                    <a:pt x="15491" y="12451"/>
                    <a:pt x="15427" y="12410"/>
                  </a:cubicBezTo>
                  <a:cubicBezTo>
                    <a:pt x="15363" y="12380"/>
                    <a:pt x="15299" y="12350"/>
                    <a:pt x="15235" y="12310"/>
                  </a:cubicBezTo>
                  <a:cubicBezTo>
                    <a:pt x="15171" y="12280"/>
                    <a:pt x="15107" y="12249"/>
                    <a:pt x="15043" y="12219"/>
                  </a:cubicBezTo>
                  <a:cubicBezTo>
                    <a:pt x="14978" y="12189"/>
                    <a:pt x="14914" y="12159"/>
                    <a:pt x="14850" y="12129"/>
                  </a:cubicBezTo>
                  <a:cubicBezTo>
                    <a:pt x="14786" y="12098"/>
                    <a:pt x="14722" y="12078"/>
                    <a:pt x="14658" y="12048"/>
                  </a:cubicBezTo>
                  <a:cubicBezTo>
                    <a:pt x="14594" y="12018"/>
                    <a:pt x="14530" y="11988"/>
                    <a:pt x="14466" y="11968"/>
                  </a:cubicBezTo>
                  <a:cubicBezTo>
                    <a:pt x="14402" y="11937"/>
                    <a:pt x="14344" y="11917"/>
                    <a:pt x="14280" y="11897"/>
                  </a:cubicBezTo>
                  <a:cubicBezTo>
                    <a:pt x="14280" y="11897"/>
                    <a:pt x="14274" y="11887"/>
                    <a:pt x="14268" y="11887"/>
                  </a:cubicBezTo>
                  <a:cubicBezTo>
                    <a:pt x="14204" y="11867"/>
                    <a:pt x="14140" y="11837"/>
                    <a:pt x="14076" y="11817"/>
                  </a:cubicBezTo>
                  <a:cubicBezTo>
                    <a:pt x="14012" y="11796"/>
                    <a:pt x="13941" y="11776"/>
                    <a:pt x="13877" y="11756"/>
                  </a:cubicBezTo>
                  <a:cubicBezTo>
                    <a:pt x="13813" y="11726"/>
                    <a:pt x="13749" y="11706"/>
                    <a:pt x="13679" y="11686"/>
                  </a:cubicBezTo>
                  <a:cubicBezTo>
                    <a:pt x="13614" y="11666"/>
                    <a:pt x="13550" y="11645"/>
                    <a:pt x="13486" y="11635"/>
                  </a:cubicBezTo>
                  <a:cubicBezTo>
                    <a:pt x="13416" y="11615"/>
                    <a:pt x="13352" y="11595"/>
                    <a:pt x="13288" y="11575"/>
                  </a:cubicBezTo>
                  <a:cubicBezTo>
                    <a:pt x="13217" y="11565"/>
                    <a:pt x="13153" y="11545"/>
                    <a:pt x="13089" y="11525"/>
                  </a:cubicBezTo>
                  <a:cubicBezTo>
                    <a:pt x="13019" y="11515"/>
                    <a:pt x="12955" y="11495"/>
                    <a:pt x="12884" y="11484"/>
                  </a:cubicBezTo>
                  <a:cubicBezTo>
                    <a:pt x="12820" y="11464"/>
                    <a:pt x="12756" y="11454"/>
                    <a:pt x="12686" y="11444"/>
                  </a:cubicBezTo>
                  <a:cubicBezTo>
                    <a:pt x="12641" y="11434"/>
                    <a:pt x="12603" y="11424"/>
                    <a:pt x="12558" y="11414"/>
                  </a:cubicBezTo>
                  <a:cubicBezTo>
                    <a:pt x="12532" y="11414"/>
                    <a:pt x="12507" y="11414"/>
                    <a:pt x="12487" y="11404"/>
                  </a:cubicBezTo>
                  <a:cubicBezTo>
                    <a:pt x="12417" y="11394"/>
                    <a:pt x="12353" y="11384"/>
                    <a:pt x="12282" y="11374"/>
                  </a:cubicBezTo>
                  <a:cubicBezTo>
                    <a:pt x="12218" y="11364"/>
                    <a:pt x="12148" y="11354"/>
                    <a:pt x="12084" y="11344"/>
                  </a:cubicBezTo>
                  <a:cubicBezTo>
                    <a:pt x="12014" y="11333"/>
                    <a:pt x="11949" y="11323"/>
                    <a:pt x="11879" y="11323"/>
                  </a:cubicBezTo>
                  <a:cubicBezTo>
                    <a:pt x="11815" y="11313"/>
                    <a:pt x="11751" y="11303"/>
                    <a:pt x="11681" y="11303"/>
                  </a:cubicBezTo>
                  <a:cubicBezTo>
                    <a:pt x="11681" y="11303"/>
                    <a:pt x="11681" y="11303"/>
                    <a:pt x="11674" y="11303"/>
                  </a:cubicBezTo>
                  <a:cubicBezTo>
                    <a:pt x="11610" y="11293"/>
                    <a:pt x="11540" y="11293"/>
                    <a:pt x="11476" y="11283"/>
                  </a:cubicBezTo>
                  <a:cubicBezTo>
                    <a:pt x="11405" y="11283"/>
                    <a:pt x="11335" y="11283"/>
                    <a:pt x="11271" y="11273"/>
                  </a:cubicBezTo>
                  <a:cubicBezTo>
                    <a:pt x="11200" y="11273"/>
                    <a:pt x="11130" y="11273"/>
                    <a:pt x="11059" y="11273"/>
                  </a:cubicBezTo>
                  <a:cubicBezTo>
                    <a:pt x="10995" y="11273"/>
                    <a:pt x="10925" y="11273"/>
                    <a:pt x="10854" y="11273"/>
                  </a:cubicBezTo>
                  <a:cubicBezTo>
                    <a:pt x="10842" y="11273"/>
                    <a:pt x="10822" y="11273"/>
                    <a:pt x="10803" y="11273"/>
                  </a:cubicBezTo>
                  <a:cubicBezTo>
                    <a:pt x="10650" y="11273"/>
                    <a:pt x="10650" y="11273"/>
                    <a:pt x="10650" y="11273"/>
                  </a:cubicBezTo>
                  <a:cubicBezTo>
                    <a:pt x="10445" y="11283"/>
                    <a:pt x="10445" y="11283"/>
                    <a:pt x="10445" y="11283"/>
                  </a:cubicBezTo>
                  <a:cubicBezTo>
                    <a:pt x="10233" y="11283"/>
                    <a:pt x="10233" y="11283"/>
                    <a:pt x="10233" y="11283"/>
                  </a:cubicBezTo>
                  <a:cubicBezTo>
                    <a:pt x="10028" y="11293"/>
                    <a:pt x="10028" y="11293"/>
                    <a:pt x="10028" y="11293"/>
                  </a:cubicBezTo>
                  <a:cubicBezTo>
                    <a:pt x="9823" y="11303"/>
                    <a:pt x="9823" y="11303"/>
                    <a:pt x="9823" y="11303"/>
                  </a:cubicBezTo>
                  <a:cubicBezTo>
                    <a:pt x="9612" y="11303"/>
                    <a:pt x="9612" y="11303"/>
                    <a:pt x="9612" y="11303"/>
                  </a:cubicBezTo>
                  <a:cubicBezTo>
                    <a:pt x="9407" y="11313"/>
                    <a:pt x="9407" y="11313"/>
                    <a:pt x="9407" y="11313"/>
                  </a:cubicBezTo>
                  <a:cubicBezTo>
                    <a:pt x="9202" y="11323"/>
                    <a:pt x="9202" y="11323"/>
                    <a:pt x="9202" y="11323"/>
                  </a:cubicBezTo>
                  <a:cubicBezTo>
                    <a:pt x="9055" y="11323"/>
                    <a:pt x="9055" y="11323"/>
                    <a:pt x="9055" y="11323"/>
                  </a:cubicBezTo>
                  <a:cubicBezTo>
                    <a:pt x="8991" y="11323"/>
                    <a:pt x="8991" y="11323"/>
                    <a:pt x="8991" y="11323"/>
                  </a:cubicBezTo>
                  <a:cubicBezTo>
                    <a:pt x="8837" y="11333"/>
                    <a:pt x="8837" y="11333"/>
                    <a:pt x="8837" y="11333"/>
                  </a:cubicBezTo>
                  <a:cubicBezTo>
                    <a:pt x="8786" y="11333"/>
                    <a:pt x="8786" y="11333"/>
                    <a:pt x="8786" y="11333"/>
                  </a:cubicBezTo>
                  <a:cubicBezTo>
                    <a:pt x="8728" y="11333"/>
                    <a:pt x="8728" y="11333"/>
                    <a:pt x="8728" y="11333"/>
                  </a:cubicBezTo>
                  <a:cubicBezTo>
                    <a:pt x="8703" y="11333"/>
                    <a:pt x="8703" y="11333"/>
                    <a:pt x="8703" y="11333"/>
                  </a:cubicBezTo>
                  <a:cubicBezTo>
                    <a:pt x="8690" y="11333"/>
                    <a:pt x="8690" y="11333"/>
                    <a:pt x="8690" y="11333"/>
                  </a:cubicBezTo>
                  <a:cubicBezTo>
                    <a:pt x="8671" y="11333"/>
                    <a:pt x="8671" y="11333"/>
                    <a:pt x="8671" y="11333"/>
                  </a:cubicBezTo>
                  <a:cubicBezTo>
                    <a:pt x="8620" y="11333"/>
                    <a:pt x="8620" y="11333"/>
                    <a:pt x="8620" y="11333"/>
                  </a:cubicBezTo>
                  <a:cubicBezTo>
                    <a:pt x="8607" y="11333"/>
                    <a:pt x="8594" y="11333"/>
                    <a:pt x="8581" y="11333"/>
                  </a:cubicBezTo>
                  <a:cubicBezTo>
                    <a:pt x="8511" y="11333"/>
                    <a:pt x="8440" y="11333"/>
                    <a:pt x="8370" y="11333"/>
                  </a:cubicBezTo>
                  <a:cubicBezTo>
                    <a:pt x="8306" y="11333"/>
                    <a:pt x="8242" y="11333"/>
                    <a:pt x="8178" y="11333"/>
                  </a:cubicBezTo>
                  <a:cubicBezTo>
                    <a:pt x="8178" y="11333"/>
                    <a:pt x="8171" y="11333"/>
                    <a:pt x="8165" y="11333"/>
                  </a:cubicBezTo>
                  <a:cubicBezTo>
                    <a:pt x="8094" y="11333"/>
                    <a:pt x="8030" y="11333"/>
                    <a:pt x="7960" y="11333"/>
                  </a:cubicBezTo>
                  <a:cubicBezTo>
                    <a:pt x="7889" y="11333"/>
                    <a:pt x="7819" y="11333"/>
                    <a:pt x="7755" y="11333"/>
                  </a:cubicBezTo>
                  <a:cubicBezTo>
                    <a:pt x="7685" y="11333"/>
                    <a:pt x="7614" y="11333"/>
                    <a:pt x="7544" y="11333"/>
                  </a:cubicBezTo>
                  <a:cubicBezTo>
                    <a:pt x="7480" y="11333"/>
                    <a:pt x="7409" y="11333"/>
                    <a:pt x="7339" y="11333"/>
                  </a:cubicBezTo>
                  <a:cubicBezTo>
                    <a:pt x="7332" y="11333"/>
                    <a:pt x="7320" y="11333"/>
                    <a:pt x="7307" y="11333"/>
                  </a:cubicBezTo>
                  <a:cubicBezTo>
                    <a:pt x="7249" y="11333"/>
                    <a:pt x="7191" y="11333"/>
                    <a:pt x="7134" y="11323"/>
                  </a:cubicBezTo>
                  <a:cubicBezTo>
                    <a:pt x="7070" y="11323"/>
                    <a:pt x="6999" y="11323"/>
                    <a:pt x="6929" y="11323"/>
                  </a:cubicBezTo>
                  <a:cubicBezTo>
                    <a:pt x="6865" y="11313"/>
                    <a:pt x="6794" y="11313"/>
                    <a:pt x="6724" y="11303"/>
                  </a:cubicBezTo>
                  <a:cubicBezTo>
                    <a:pt x="6660" y="11303"/>
                    <a:pt x="6590" y="11293"/>
                    <a:pt x="6525" y="11293"/>
                  </a:cubicBezTo>
                  <a:cubicBezTo>
                    <a:pt x="6493" y="11283"/>
                    <a:pt x="6461" y="11283"/>
                    <a:pt x="6436" y="11283"/>
                  </a:cubicBezTo>
                  <a:cubicBezTo>
                    <a:pt x="6397" y="11273"/>
                    <a:pt x="6359" y="11273"/>
                    <a:pt x="6321" y="11263"/>
                  </a:cubicBezTo>
                  <a:cubicBezTo>
                    <a:pt x="6250" y="11253"/>
                    <a:pt x="6186" y="11243"/>
                    <a:pt x="6116" y="11233"/>
                  </a:cubicBezTo>
                  <a:cubicBezTo>
                    <a:pt x="6052" y="11223"/>
                    <a:pt x="5981" y="11213"/>
                    <a:pt x="5917" y="11203"/>
                  </a:cubicBezTo>
                  <a:cubicBezTo>
                    <a:pt x="5853" y="11182"/>
                    <a:pt x="5783" y="11172"/>
                    <a:pt x="5719" y="11152"/>
                  </a:cubicBezTo>
                  <a:cubicBezTo>
                    <a:pt x="5667" y="11142"/>
                    <a:pt x="5623" y="11122"/>
                    <a:pt x="5571" y="11112"/>
                  </a:cubicBezTo>
                  <a:cubicBezTo>
                    <a:pt x="5552" y="11102"/>
                    <a:pt x="5539" y="11102"/>
                    <a:pt x="5520" y="11092"/>
                  </a:cubicBezTo>
                  <a:cubicBezTo>
                    <a:pt x="5456" y="11072"/>
                    <a:pt x="5392" y="11042"/>
                    <a:pt x="5328" y="11021"/>
                  </a:cubicBezTo>
                  <a:cubicBezTo>
                    <a:pt x="5270" y="10991"/>
                    <a:pt x="5213" y="10971"/>
                    <a:pt x="5155" y="10941"/>
                  </a:cubicBezTo>
                  <a:cubicBezTo>
                    <a:pt x="5149" y="10941"/>
                    <a:pt x="5142" y="10931"/>
                    <a:pt x="5136" y="10931"/>
                  </a:cubicBezTo>
                  <a:cubicBezTo>
                    <a:pt x="5072" y="10891"/>
                    <a:pt x="5008" y="10860"/>
                    <a:pt x="4944" y="10820"/>
                  </a:cubicBezTo>
                  <a:cubicBezTo>
                    <a:pt x="4880" y="10770"/>
                    <a:pt x="4816" y="10730"/>
                    <a:pt x="4758" y="10669"/>
                  </a:cubicBezTo>
                  <a:cubicBezTo>
                    <a:pt x="4758" y="10669"/>
                    <a:pt x="4758" y="10669"/>
                    <a:pt x="4758" y="10669"/>
                  </a:cubicBezTo>
                  <a:cubicBezTo>
                    <a:pt x="4745" y="10659"/>
                    <a:pt x="4726" y="10649"/>
                    <a:pt x="4713" y="10629"/>
                  </a:cubicBezTo>
                  <a:cubicBezTo>
                    <a:pt x="4700" y="10619"/>
                    <a:pt x="4681" y="10599"/>
                    <a:pt x="4668" y="10589"/>
                  </a:cubicBezTo>
                  <a:cubicBezTo>
                    <a:pt x="4624" y="10538"/>
                    <a:pt x="4624" y="10538"/>
                    <a:pt x="4624" y="10538"/>
                  </a:cubicBezTo>
                  <a:cubicBezTo>
                    <a:pt x="4611" y="10518"/>
                    <a:pt x="4598" y="10498"/>
                    <a:pt x="4579" y="10488"/>
                  </a:cubicBezTo>
                  <a:cubicBezTo>
                    <a:pt x="4579" y="10488"/>
                    <a:pt x="4579" y="10488"/>
                    <a:pt x="4579" y="10488"/>
                  </a:cubicBezTo>
                  <a:cubicBezTo>
                    <a:pt x="4560" y="10458"/>
                    <a:pt x="4560" y="10458"/>
                    <a:pt x="4560" y="10458"/>
                  </a:cubicBezTo>
                  <a:cubicBezTo>
                    <a:pt x="4540" y="10428"/>
                    <a:pt x="4540" y="10428"/>
                    <a:pt x="4540" y="10428"/>
                  </a:cubicBezTo>
                  <a:cubicBezTo>
                    <a:pt x="4508" y="10387"/>
                    <a:pt x="4508" y="10387"/>
                    <a:pt x="4508" y="10387"/>
                  </a:cubicBezTo>
                  <a:cubicBezTo>
                    <a:pt x="4502" y="10377"/>
                    <a:pt x="4495" y="10367"/>
                    <a:pt x="4489" y="10357"/>
                  </a:cubicBezTo>
                  <a:cubicBezTo>
                    <a:pt x="4483" y="10337"/>
                    <a:pt x="4470" y="10317"/>
                    <a:pt x="4457" y="10297"/>
                  </a:cubicBezTo>
                  <a:cubicBezTo>
                    <a:pt x="4451" y="10287"/>
                    <a:pt x="4444" y="10267"/>
                    <a:pt x="4438" y="10256"/>
                  </a:cubicBezTo>
                  <a:cubicBezTo>
                    <a:pt x="4380" y="10136"/>
                    <a:pt x="4329" y="9995"/>
                    <a:pt x="4297" y="9844"/>
                  </a:cubicBezTo>
                  <a:cubicBezTo>
                    <a:pt x="4291" y="9793"/>
                    <a:pt x="4278" y="9753"/>
                    <a:pt x="4271" y="9703"/>
                  </a:cubicBezTo>
                  <a:cubicBezTo>
                    <a:pt x="4239" y="9492"/>
                    <a:pt x="4246" y="9260"/>
                    <a:pt x="4284" y="9049"/>
                  </a:cubicBezTo>
                  <a:cubicBezTo>
                    <a:pt x="4297" y="8998"/>
                    <a:pt x="4310" y="8948"/>
                    <a:pt x="4323" y="8898"/>
                  </a:cubicBezTo>
                  <a:cubicBezTo>
                    <a:pt x="4329" y="8878"/>
                    <a:pt x="4335" y="8847"/>
                    <a:pt x="4342" y="8827"/>
                  </a:cubicBezTo>
                  <a:cubicBezTo>
                    <a:pt x="4374" y="8747"/>
                    <a:pt x="4374" y="8747"/>
                    <a:pt x="4374" y="8747"/>
                  </a:cubicBezTo>
                  <a:cubicBezTo>
                    <a:pt x="4406" y="8656"/>
                    <a:pt x="4451" y="8576"/>
                    <a:pt x="4502" y="8495"/>
                  </a:cubicBezTo>
                  <a:cubicBezTo>
                    <a:pt x="4502" y="8495"/>
                    <a:pt x="4502" y="8495"/>
                    <a:pt x="4502" y="8495"/>
                  </a:cubicBezTo>
                  <a:cubicBezTo>
                    <a:pt x="4553" y="8415"/>
                    <a:pt x="4604" y="8344"/>
                    <a:pt x="4662" y="8274"/>
                  </a:cubicBezTo>
                  <a:cubicBezTo>
                    <a:pt x="4694" y="8243"/>
                    <a:pt x="4720" y="8213"/>
                    <a:pt x="4752" y="8183"/>
                  </a:cubicBezTo>
                  <a:cubicBezTo>
                    <a:pt x="4784" y="8153"/>
                    <a:pt x="4816" y="8123"/>
                    <a:pt x="4841" y="8092"/>
                  </a:cubicBezTo>
                  <a:cubicBezTo>
                    <a:pt x="4892" y="8052"/>
                    <a:pt x="4944" y="8012"/>
                    <a:pt x="4989" y="7972"/>
                  </a:cubicBezTo>
                  <a:cubicBezTo>
                    <a:pt x="5065" y="7911"/>
                    <a:pt x="5142" y="7851"/>
                    <a:pt x="5219" y="7801"/>
                  </a:cubicBezTo>
                  <a:cubicBezTo>
                    <a:pt x="5225" y="7801"/>
                    <a:pt x="5232" y="7801"/>
                    <a:pt x="5232" y="7790"/>
                  </a:cubicBezTo>
                  <a:cubicBezTo>
                    <a:pt x="5302" y="7750"/>
                    <a:pt x="5379" y="7700"/>
                    <a:pt x="5450" y="7660"/>
                  </a:cubicBezTo>
                  <a:cubicBezTo>
                    <a:pt x="5526" y="7619"/>
                    <a:pt x="5597" y="7579"/>
                    <a:pt x="5674" y="7539"/>
                  </a:cubicBezTo>
                  <a:cubicBezTo>
                    <a:pt x="5751" y="7499"/>
                    <a:pt x="5821" y="7458"/>
                    <a:pt x="5898" y="7428"/>
                  </a:cubicBezTo>
                  <a:cubicBezTo>
                    <a:pt x="5949" y="7398"/>
                    <a:pt x="6007" y="7378"/>
                    <a:pt x="6058" y="7348"/>
                  </a:cubicBezTo>
                  <a:cubicBezTo>
                    <a:pt x="6077" y="7348"/>
                    <a:pt x="6096" y="7338"/>
                    <a:pt x="6116" y="7327"/>
                  </a:cubicBezTo>
                  <a:cubicBezTo>
                    <a:pt x="6192" y="7297"/>
                    <a:pt x="6263" y="7257"/>
                    <a:pt x="6340" y="7227"/>
                  </a:cubicBezTo>
                  <a:cubicBezTo>
                    <a:pt x="6410" y="7197"/>
                    <a:pt x="6487" y="7166"/>
                    <a:pt x="6557" y="7146"/>
                  </a:cubicBezTo>
                  <a:cubicBezTo>
                    <a:pt x="6634" y="7116"/>
                    <a:pt x="6705" y="7086"/>
                    <a:pt x="6775" y="7056"/>
                  </a:cubicBezTo>
                  <a:cubicBezTo>
                    <a:pt x="6820" y="7036"/>
                    <a:pt x="6858" y="7026"/>
                    <a:pt x="6903" y="7005"/>
                  </a:cubicBezTo>
                  <a:cubicBezTo>
                    <a:pt x="6935" y="6995"/>
                    <a:pt x="6967" y="6985"/>
                    <a:pt x="6999" y="6975"/>
                  </a:cubicBezTo>
                  <a:cubicBezTo>
                    <a:pt x="7070" y="6945"/>
                    <a:pt x="7140" y="6915"/>
                    <a:pt x="7217" y="6885"/>
                  </a:cubicBezTo>
                  <a:cubicBezTo>
                    <a:pt x="7255" y="6875"/>
                    <a:pt x="7288" y="6864"/>
                    <a:pt x="7326" y="6844"/>
                  </a:cubicBezTo>
                  <a:cubicBezTo>
                    <a:pt x="7364" y="6834"/>
                    <a:pt x="7396" y="6814"/>
                    <a:pt x="7435" y="6804"/>
                  </a:cubicBezTo>
                  <a:cubicBezTo>
                    <a:pt x="7512" y="6774"/>
                    <a:pt x="7582" y="6734"/>
                    <a:pt x="7659" y="6703"/>
                  </a:cubicBezTo>
                  <a:cubicBezTo>
                    <a:pt x="7685" y="6693"/>
                    <a:pt x="7717" y="6673"/>
                    <a:pt x="7749" y="6663"/>
                  </a:cubicBezTo>
                  <a:cubicBezTo>
                    <a:pt x="7793" y="6643"/>
                    <a:pt x="7838" y="6623"/>
                    <a:pt x="7877" y="6593"/>
                  </a:cubicBezTo>
                  <a:cubicBezTo>
                    <a:pt x="7954" y="6563"/>
                    <a:pt x="8030" y="6522"/>
                    <a:pt x="8101" y="6472"/>
                  </a:cubicBezTo>
                  <a:cubicBezTo>
                    <a:pt x="8178" y="6432"/>
                    <a:pt x="8254" y="6381"/>
                    <a:pt x="8331" y="6331"/>
                  </a:cubicBezTo>
                  <a:cubicBezTo>
                    <a:pt x="8408" y="6281"/>
                    <a:pt x="8485" y="6230"/>
                    <a:pt x="8562" y="6170"/>
                  </a:cubicBezTo>
                  <a:cubicBezTo>
                    <a:pt x="8562" y="6160"/>
                    <a:pt x="8568" y="6160"/>
                    <a:pt x="8568" y="6160"/>
                  </a:cubicBezTo>
                  <a:cubicBezTo>
                    <a:pt x="8645" y="6100"/>
                    <a:pt x="8722" y="6029"/>
                    <a:pt x="8799" y="5959"/>
                  </a:cubicBezTo>
                  <a:cubicBezTo>
                    <a:pt x="8850" y="5908"/>
                    <a:pt x="8901" y="5858"/>
                    <a:pt x="8946" y="5798"/>
                  </a:cubicBezTo>
                  <a:cubicBezTo>
                    <a:pt x="8985" y="5757"/>
                    <a:pt x="9017" y="5717"/>
                    <a:pt x="9049" y="5677"/>
                  </a:cubicBezTo>
                  <a:cubicBezTo>
                    <a:pt x="9132" y="5576"/>
                    <a:pt x="9202" y="5455"/>
                    <a:pt x="9273" y="5325"/>
                  </a:cubicBezTo>
                  <a:cubicBezTo>
                    <a:pt x="9292" y="5294"/>
                    <a:pt x="9305" y="5264"/>
                    <a:pt x="9324" y="5224"/>
                  </a:cubicBezTo>
                  <a:cubicBezTo>
                    <a:pt x="9350" y="5163"/>
                    <a:pt x="9375" y="5103"/>
                    <a:pt x="9401" y="5043"/>
                  </a:cubicBezTo>
                  <a:cubicBezTo>
                    <a:pt x="9407" y="5012"/>
                    <a:pt x="9420" y="4992"/>
                    <a:pt x="9426" y="4962"/>
                  </a:cubicBezTo>
                  <a:cubicBezTo>
                    <a:pt x="9433" y="4932"/>
                    <a:pt x="9446" y="4912"/>
                    <a:pt x="9452" y="4882"/>
                  </a:cubicBezTo>
                  <a:cubicBezTo>
                    <a:pt x="9471" y="4801"/>
                    <a:pt x="9471" y="4801"/>
                    <a:pt x="9471" y="4801"/>
                  </a:cubicBezTo>
                  <a:cubicBezTo>
                    <a:pt x="9478" y="4771"/>
                    <a:pt x="9484" y="4751"/>
                    <a:pt x="9490" y="4721"/>
                  </a:cubicBezTo>
                  <a:cubicBezTo>
                    <a:pt x="9542" y="4499"/>
                    <a:pt x="9574" y="4268"/>
                    <a:pt x="9567" y="4036"/>
                  </a:cubicBezTo>
                  <a:cubicBezTo>
                    <a:pt x="9567" y="4026"/>
                    <a:pt x="9567" y="4026"/>
                    <a:pt x="9567" y="4026"/>
                  </a:cubicBezTo>
                  <a:cubicBezTo>
                    <a:pt x="9567" y="4026"/>
                    <a:pt x="9567" y="4026"/>
                    <a:pt x="9567" y="4026"/>
                  </a:cubicBezTo>
                  <a:cubicBezTo>
                    <a:pt x="9561" y="3946"/>
                    <a:pt x="9580" y="3986"/>
                    <a:pt x="9548" y="3785"/>
                  </a:cubicBezTo>
                  <a:cubicBezTo>
                    <a:pt x="9522" y="3603"/>
                    <a:pt x="9458" y="3452"/>
                    <a:pt x="9407" y="3291"/>
                  </a:cubicBezTo>
                  <a:cubicBezTo>
                    <a:pt x="9369" y="3181"/>
                    <a:pt x="9324" y="3070"/>
                    <a:pt x="9273" y="2969"/>
                  </a:cubicBezTo>
                  <a:cubicBezTo>
                    <a:pt x="9266" y="2949"/>
                    <a:pt x="9260" y="2939"/>
                    <a:pt x="9253" y="2929"/>
                  </a:cubicBezTo>
                  <a:cubicBezTo>
                    <a:pt x="9202" y="2828"/>
                    <a:pt x="9151" y="2728"/>
                    <a:pt x="9093" y="2637"/>
                  </a:cubicBezTo>
                  <a:cubicBezTo>
                    <a:pt x="9093" y="2637"/>
                    <a:pt x="9087" y="2637"/>
                    <a:pt x="9087" y="2637"/>
                  </a:cubicBezTo>
                  <a:cubicBezTo>
                    <a:pt x="9081" y="2627"/>
                    <a:pt x="9074" y="2617"/>
                    <a:pt x="9068" y="2597"/>
                  </a:cubicBezTo>
                  <a:cubicBezTo>
                    <a:pt x="9010" y="2516"/>
                    <a:pt x="8953" y="2446"/>
                    <a:pt x="8895" y="2375"/>
                  </a:cubicBezTo>
                  <a:cubicBezTo>
                    <a:pt x="8837" y="2305"/>
                    <a:pt x="8780" y="2234"/>
                    <a:pt x="8716" y="2184"/>
                  </a:cubicBezTo>
                  <a:cubicBezTo>
                    <a:pt x="8709" y="2174"/>
                    <a:pt x="8703" y="2164"/>
                    <a:pt x="8696" y="2164"/>
                  </a:cubicBezTo>
                  <a:cubicBezTo>
                    <a:pt x="8645" y="2114"/>
                    <a:pt x="8587" y="2063"/>
                    <a:pt x="8536" y="2013"/>
                  </a:cubicBezTo>
                  <a:cubicBezTo>
                    <a:pt x="8472" y="1963"/>
                    <a:pt x="8415" y="1912"/>
                    <a:pt x="8351" y="1872"/>
                  </a:cubicBezTo>
                  <a:cubicBezTo>
                    <a:pt x="8287" y="1832"/>
                    <a:pt x="8229" y="1782"/>
                    <a:pt x="8165" y="1741"/>
                  </a:cubicBezTo>
                  <a:cubicBezTo>
                    <a:pt x="8120" y="1721"/>
                    <a:pt x="8082" y="1691"/>
                    <a:pt x="8037" y="1671"/>
                  </a:cubicBezTo>
                  <a:cubicBezTo>
                    <a:pt x="8018" y="1661"/>
                    <a:pt x="7992" y="1641"/>
                    <a:pt x="7973" y="1631"/>
                  </a:cubicBezTo>
                  <a:cubicBezTo>
                    <a:pt x="7909" y="1600"/>
                    <a:pt x="7845" y="1560"/>
                    <a:pt x="7781" y="1530"/>
                  </a:cubicBezTo>
                  <a:cubicBezTo>
                    <a:pt x="7717" y="1500"/>
                    <a:pt x="7653" y="1470"/>
                    <a:pt x="7588" y="1439"/>
                  </a:cubicBezTo>
                  <a:cubicBezTo>
                    <a:pt x="7524" y="1409"/>
                    <a:pt x="7460" y="1379"/>
                    <a:pt x="7396" y="1359"/>
                  </a:cubicBezTo>
                  <a:cubicBezTo>
                    <a:pt x="7377" y="1349"/>
                    <a:pt x="7358" y="1339"/>
                    <a:pt x="7339" y="1329"/>
                  </a:cubicBezTo>
                  <a:cubicBezTo>
                    <a:pt x="7294" y="1308"/>
                    <a:pt x="7249" y="1288"/>
                    <a:pt x="7204" y="1278"/>
                  </a:cubicBezTo>
                  <a:cubicBezTo>
                    <a:pt x="7140" y="1248"/>
                    <a:pt x="7070" y="1218"/>
                    <a:pt x="7006" y="1198"/>
                  </a:cubicBezTo>
                  <a:cubicBezTo>
                    <a:pt x="6999" y="1188"/>
                    <a:pt x="6993" y="1188"/>
                    <a:pt x="6987" y="1188"/>
                  </a:cubicBezTo>
                  <a:cubicBezTo>
                    <a:pt x="6814" y="1117"/>
                    <a:pt x="6814" y="1117"/>
                    <a:pt x="6814" y="1117"/>
                  </a:cubicBezTo>
                  <a:cubicBezTo>
                    <a:pt x="6634" y="1047"/>
                    <a:pt x="6634" y="1047"/>
                    <a:pt x="6634" y="1047"/>
                  </a:cubicBezTo>
                  <a:cubicBezTo>
                    <a:pt x="6622" y="1037"/>
                    <a:pt x="6622" y="1037"/>
                    <a:pt x="6622" y="1037"/>
                  </a:cubicBezTo>
                  <a:cubicBezTo>
                    <a:pt x="6590" y="1027"/>
                    <a:pt x="6590" y="1027"/>
                    <a:pt x="6590" y="1027"/>
                  </a:cubicBezTo>
                  <a:cubicBezTo>
                    <a:pt x="6564" y="1017"/>
                    <a:pt x="6564" y="1017"/>
                    <a:pt x="6564" y="1017"/>
                  </a:cubicBezTo>
                  <a:cubicBezTo>
                    <a:pt x="6557" y="1017"/>
                    <a:pt x="6551" y="1007"/>
                    <a:pt x="6545" y="1007"/>
                  </a:cubicBezTo>
                  <a:cubicBezTo>
                    <a:pt x="6455" y="986"/>
                    <a:pt x="6455" y="986"/>
                    <a:pt x="6455" y="986"/>
                  </a:cubicBezTo>
                  <a:cubicBezTo>
                    <a:pt x="6442" y="976"/>
                    <a:pt x="6436" y="976"/>
                    <a:pt x="6423" y="976"/>
                  </a:cubicBezTo>
                  <a:cubicBezTo>
                    <a:pt x="6372" y="956"/>
                    <a:pt x="6321" y="946"/>
                    <a:pt x="6276" y="926"/>
                  </a:cubicBezTo>
                  <a:cubicBezTo>
                    <a:pt x="6257" y="926"/>
                    <a:pt x="6244" y="916"/>
                    <a:pt x="6224" y="916"/>
                  </a:cubicBezTo>
                  <a:cubicBezTo>
                    <a:pt x="6160" y="896"/>
                    <a:pt x="6090" y="876"/>
                    <a:pt x="6026" y="866"/>
                  </a:cubicBezTo>
                  <a:cubicBezTo>
                    <a:pt x="5988" y="856"/>
                    <a:pt x="5949" y="845"/>
                    <a:pt x="5911" y="835"/>
                  </a:cubicBezTo>
                  <a:cubicBezTo>
                    <a:pt x="5885" y="825"/>
                    <a:pt x="5859" y="815"/>
                    <a:pt x="5827" y="815"/>
                  </a:cubicBezTo>
                  <a:cubicBezTo>
                    <a:pt x="5763" y="795"/>
                    <a:pt x="5693" y="785"/>
                    <a:pt x="5629" y="765"/>
                  </a:cubicBezTo>
                  <a:cubicBezTo>
                    <a:pt x="5565" y="755"/>
                    <a:pt x="5494" y="735"/>
                    <a:pt x="5430" y="725"/>
                  </a:cubicBezTo>
                  <a:cubicBezTo>
                    <a:pt x="5360" y="705"/>
                    <a:pt x="5296" y="695"/>
                    <a:pt x="5232" y="674"/>
                  </a:cubicBezTo>
                  <a:cubicBezTo>
                    <a:pt x="5161" y="664"/>
                    <a:pt x="5097" y="654"/>
                    <a:pt x="5027" y="634"/>
                  </a:cubicBezTo>
                  <a:cubicBezTo>
                    <a:pt x="4963" y="624"/>
                    <a:pt x="4899" y="614"/>
                    <a:pt x="4828" y="594"/>
                  </a:cubicBezTo>
                  <a:cubicBezTo>
                    <a:pt x="4764" y="584"/>
                    <a:pt x="4694" y="574"/>
                    <a:pt x="4630" y="564"/>
                  </a:cubicBezTo>
                  <a:cubicBezTo>
                    <a:pt x="4572" y="554"/>
                    <a:pt x="4521" y="544"/>
                    <a:pt x="4470" y="533"/>
                  </a:cubicBezTo>
                  <a:cubicBezTo>
                    <a:pt x="4425" y="523"/>
                    <a:pt x="4425" y="523"/>
                    <a:pt x="4425" y="523"/>
                  </a:cubicBezTo>
                  <a:cubicBezTo>
                    <a:pt x="4227" y="483"/>
                    <a:pt x="4227" y="483"/>
                    <a:pt x="4227" y="483"/>
                  </a:cubicBezTo>
                  <a:cubicBezTo>
                    <a:pt x="4028" y="453"/>
                    <a:pt x="4028" y="453"/>
                    <a:pt x="4028" y="453"/>
                  </a:cubicBezTo>
                  <a:cubicBezTo>
                    <a:pt x="3823" y="413"/>
                    <a:pt x="3823" y="413"/>
                    <a:pt x="3823" y="413"/>
                  </a:cubicBezTo>
                  <a:cubicBezTo>
                    <a:pt x="3625" y="372"/>
                    <a:pt x="3625" y="372"/>
                    <a:pt x="3625" y="372"/>
                  </a:cubicBezTo>
                  <a:cubicBezTo>
                    <a:pt x="3426" y="342"/>
                    <a:pt x="3426" y="342"/>
                    <a:pt x="3426" y="342"/>
                  </a:cubicBezTo>
                  <a:cubicBezTo>
                    <a:pt x="3221" y="302"/>
                    <a:pt x="3221" y="302"/>
                    <a:pt x="3221" y="302"/>
                  </a:cubicBezTo>
                  <a:cubicBezTo>
                    <a:pt x="3023" y="272"/>
                    <a:pt x="3023" y="272"/>
                    <a:pt x="3023" y="272"/>
                  </a:cubicBezTo>
                  <a:cubicBezTo>
                    <a:pt x="3016" y="262"/>
                    <a:pt x="3016" y="262"/>
                    <a:pt x="3016" y="262"/>
                  </a:cubicBezTo>
                  <a:cubicBezTo>
                    <a:pt x="2952" y="252"/>
                    <a:pt x="2888" y="242"/>
                    <a:pt x="2824" y="231"/>
                  </a:cubicBezTo>
                  <a:cubicBezTo>
                    <a:pt x="2754" y="221"/>
                    <a:pt x="2690" y="211"/>
                    <a:pt x="2619" y="201"/>
                  </a:cubicBezTo>
                  <a:cubicBezTo>
                    <a:pt x="2555" y="191"/>
                    <a:pt x="2485" y="181"/>
                    <a:pt x="2421" y="171"/>
                  </a:cubicBezTo>
                  <a:cubicBezTo>
                    <a:pt x="2350" y="161"/>
                    <a:pt x="2286" y="151"/>
                    <a:pt x="2216" y="141"/>
                  </a:cubicBezTo>
                  <a:cubicBezTo>
                    <a:pt x="2152" y="131"/>
                    <a:pt x="2081" y="121"/>
                    <a:pt x="2017" y="111"/>
                  </a:cubicBezTo>
                  <a:cubicBezTo>
                    <a:pt x="1947" y="101"/>
                    <a:pt x="1883" y="91"/>
                    <a:pt x="1812" y="91"/>
                  </a:cubicBezTo>
                  <a:cubicBezTo>
                    <a:pt x="1742" y="81"/>
                    <a:pt x="1678" y="70"/>
                    <a:pt x="1607" y="60"/>
                  </a:cubicBezTo>
                  <a:cubicBezTo>
                    <a:pt x="1595" y="60"/>
                    <a:pt x="1582" y="60"/>
                    <a:pt x="1563" y="60"/>
                  </a:cubicBezTo>
                  <a:cubicBezTo>
                    <a:pt x="1511" y="50"/>
                    <a:pt x="1460" y="50"/>
                    <a:pt x="1409" y="40"/>
                  </a:cubicBezTo>
                  <a:cubicBezTo>
                    <a:pt x="1338" y="40"/>
                    <a:pt x="1268" y="30"/>
                    <a:pt x="1204" y="30"/>
                  </a:cubicBezTo>
                  <a:cubicBezTo>
                    <a:pt x="1133" y="20"/>
                    <a:pt x="1069" y="20"/>
                    <a:pt x="999" y="10"/>
                  </a:cubicBezTo>
                  <a:cubicBezTo>
                    <a:pt x="941" y="10"/>
                    <a:pt x="890" y="10"/>
                    <a:pt x="839" y="10"/>
                  </a:cubicBezTo>
                  <a:cubicBezTo>
                    <a:pt x="820" y="10"/>
                    <a:pt x="807" y="0"/>
                    <a:pt x="794" y="0"/>
                  </a:cubicBezTo>
                  <a:cubicBezTo>
                    <a:pt x="749" y="0"/>
                    <a:pt x="698" y="0"/>
                    <a:pt x="653" y="0"/>
                  </a:cubicBezTo>
                  <a:cubicBezTo>
                    <a:pt x="589" y="0"/>
                    <a:pt x="589" y="0"/>
                    <a:pt x="589" y="0"/>
                  </a:cubicBezTo>
                  <a:cubicBezTo>
                    <a:pt x="474" y="0"/>
                    <a:pt x="474" y="0"/>
                    <a:pt x="474" y="0"/>
                  </a:cubicBezTo>
                  <a:cubicBezTo>
                    <a:pt x="384" y="0"/>
                    <a:pt x="384" y="0"/>
                    <a:pt x="384" y="0"/>
                  </a:cubicBezTo>
                  <a:cubicBezTo>
                    <a:pt x="288" y="0"/>
                    <a:pt x="288" y="0"/>
                    <a:pt x="288" y="0"/>
                  </a:cubicBezTo>
                  <a:cubicBezTo>
                    <a:pt x="250" y="0"/>
                    <a:pt x="211" y="0"/>
                    <a:pt x="173" y="0"/>
                  </a:cubicBezTo>
                  <a:cubicBezTo>
                    <a:pt x="154" y="10"/>
                    <a:pt x="128" y="10"/>
                    <a:pt x="109" y="10"/>
                  </a:cubicBezTo>
                  <a:cubicBezTo>
                    <a:pt x="70" y="10"/>
                    <a:pt x="38" y="10"/>
                    <a:pt x="0" y="20"/>
                  </a:cubicBezTo>
                  <a:cubicBezTo>
                    <a:pt x="0" y="101"/>
                    <a:pt x="0" y="101"/>
                    <a:pt x="0" y="101"/>
                  </a:cubicBezTo>
                  <a:cubicBezTo>
                    <a:pt x="45" y="101"/>
                    <a:pt x="90" y="101"/>
                    <a:pt x="134" y="101"/>
                  </a:cubicBezTo>
                  <a:cubicBezTo>
                    <a:pt x="154" y="91"/>
                    <a:pt x="173" y="91"/>
                    <a:pt x="192" y="91"/>
                  </a:cubicBezTo>
                  <a:cubicBezTo>
                    <a:pt x="231" y="91"/>
                    <a:pt x="275" y="91"/>
                    <a:pt x="314" y="91"/>
                  </a:cubicBezTo>
                  <a:cubicBezTo>
                    <a:pt x="397" y="91"/>
                    <a:pt x="397" y="91"/>
                    <a:pt x="397" y="91"/>
                  </a:cubicBezTo>
                  <a:cubicBezTo>
                    <a:pt x="499" y="91"/>
                    <a:pt x="499" y="91"/>
                    <a:pt x="499" y="91"/>
                  </a:cubicBezTo>
                  <a:cubicBezTo>
                    <a:pt x="608" y="91"/>
                    <a:pt x="608" y="91"/>
                    <a:pt x="608" y="91"/>
                  </a:cubicBezTo>
                  <a:cubicBezTo>
                    <a:pt x="679" y="91"/>
                    <a:pt x="679" y="91"/>
                    <a:pt x="679" y="91"/>
                  </a:cubicBezTo>
                  <a:cubicBezTo>
                    <a:pt x="724" y="91"/>
                    <a:pt x="768" y="91"/>
                    <a:pt x="813" y="91"/>
                  </a:cubicBezTo>
                  <a:cubicBezTo>
                    <a:pt x="826" y="91"/>
                    <a:pt x="845" y="91"/>
                    <a:pt x="858" y="101"/>
                  </a:cubicBezTo>
                  <a:cubicBezTo>
                    <a:pt x="916" y="101"/>
                    <a:pt x="967" y="101"/>
                    <a:pt x="1018" y="101"/>
                  </a:cubicBezTo>
                  <a:cubicBezTo>
                    <a:pt x="1082" y="111"/>
                    <a:pt x="1153" y="111"/>
                    <a:pt x="1223" y="121"/>
                  </a:cubicBezTo>
                  <a:cubicBezTo>
                    <a:pt x="1287" y="121"/>
                    <a:pt x="1358" y="131"/>
                    <a:pt x="1422" y="141"/>
                  </a:cubicBezTo>
                  <a:cubicBezTo>
                    <a:pt x="1479" y="141"/>
                    <a:pt x="1537" y="151"/>
                    <a:pt x="1588" y="151"/>
                  </a:cubicBezTo>
                  <a:cubicBezTo>
                    <a:pt x="1601" y="151"/>
                    <a:pt x="1614" y="151"/>
                    <a:pt x="1627" y="161"/>
                  </a:cubicBezTo>
                  <a:cubicBezTo>
                    <a:pt x="1697" y="161"/>
                    <a:pt x="1761" y="171"/>
                    <a:pt x="1831" y="181"/>
                  </a:cubicBezTo>
                  <a:cubicBezTo>
                    <a:pt x="1896" y="191"/>
                    <a:pt x="1966" y="201"/>
                    <a:pt x="2030" y="201"/>
                  </a:cubicBezTo>
                  <a:cubicBezTo>
                    <a:pt x="2100" y="211"/>
                    <a:pt x="2164" y="221"/>
                    <a:pt x="2235" y="231"/>
                  </a:cubicBezTo>
                  <a:cubicBezTo>
                    <a:pt x="2299" y="242"/>
                    <a:pt x="2369" y="252"/>
                    <a:pt x="2433" y="262"/>
                  </a:cubicBezTo>
                  <a:cubicBezTo>
                    <a:pt x="2504" y="272"/>
                    <a:pt x="2568" y="282"/>
                    <a:pt x="2638" y="292"/>
                  </a:cubicBezTo>
                  <a:cubicBezTo>
                    <a:pt x="2702" y="302"/>
                    <a:pt x="2773" y="322"/>
                    <a:pt x="2837" y="332"/>
                  </a:cubicBezTo>
                  <a:cubicBezTo>
                    <a:pt x="2907" y="342"/>
                    <a:pt x="2971" y="352"/>
                    <a:pt x="3042" y="362"/>
                  </a:cubicBezTo>
                  <a:cubicBezTo>
                    <a:pt x="3042" y="362"/>
                    <a:pt x="3042" y="362"/>
                    <a:pt x="3042" y="362"/>
                  </a:cubicBezTo>
                  <a:cubicBezTo>
                    <a:pt x="3240" y="403"/>
                    <a:pt x="3240" y="403"/>
                    <a:pt x="3240" y="403"/>
                  </a:cubicBezTo>
                  <a:cubicBezTo>
                    <a:pt x="3439" y="443"/>
                    <a:pt x="3439" y="443"/>
                    <a:pt x="3439" y="443"/>
                  </a:cubicBezTo>
                  <a:cubicBezTo>
                    <a:pt x="3644" y="473"/>
                    <a:pt x="3644" y="473"/>
                    <a:pt x="3644" y="473"/>
                  </a:cubicBezTo>
                  <a:cubicBezTo>
                    <a:pt x="3842" y="513"/>
                    <a:pt x="3842" y="513"/>
                    <a:pt x="3842" y="513"/>
                  </a:cubicBezTo>
                  <a:cubicBezTo>
                    <a:pt x="4041" y="554"/>
                    <a:pt x="4041" y="554"/>
                    <a:pt x="4041" y="554"/>
                  </a:cubicBezTo>
                  <a:cubicBezTo>
                    <a:pt x="4246" y="584"/>
                    <a:pt x="4246" y="584"/>
                    <a:pt x="4246" y="584"/>
                  </a:cubicBezTo>
                  <a:cubicBezTo>
                    <a:pt x="4444" y="624"/>
                    <a:pt x="4444" y="624"/>
                    <a:pt x="4444" y="624"/>
                  </a:cubicBezTo>
                  <a:cubicBezTo>
                    <a:pt x="4489" y="634"/>
                    <a:pt x="4489" y="634"/>
                    <a:pt x="4489" y="634"/>
                  </a:cubicBezTo>
                  <a:cubicBezTo>
                    <a:pt x="4540" y="644"/>
                    <a:pt x="4592" y="654"/>
                    <a:pt x="4643" y="664"/>
                  </a:cubicBezTo>
                  <a:cubicBezTo>
                    <a:pt x="4713" y="674"/>
                    <a:pt x="4777" y="684"/>
                    <a:pt x="4848" y="705"/>
                  </a:cubicBezTo>
                  <a:cubicBezTo>
                    <a:pt x="4912" y="715"/>
                    <a:pt x="4976" y="725"/>
                    <a:pt x="5046" y="745"/>
                  </a:cubicBezTo>
                  <a:cubicBezTo>
                    <a:pt x="5110" y="755"/>
                    <a:pt x="5181" y="765"/>
                    <a:pt x="5245" y="785"/>
                  </a:cubicBezTo>
                  <a:cubicBezTo>
                    <a:pt x="5315" y="795"/>
                    <a:pt x="5379" y="815"/>
                    <a:pt x="5443" y="825"/>
                  </a:cubicBezTo>
                  <a:cubicBezTo>
                    <a:pt x="5514" y="845"/>
                    <a:pt x="5578" y="856"/>
                    <a:pt x="5642" y="876"/>
                  </a:cubicBezTo>
                  <a:cubicBezTo>
                    <a:pt x="5712" y="886"/>
                    <a:pt x="5776" y="906"/>
                    <a:pt x="5847" y="916"/>
                  </a:cubicBezTo>
                  <a:cubicBezTo>
                    <a:pt x="5872" y="926"/>
                    <a:pt x="5904" y="936"/>
                    <a:pt x="5930" y="946"/>
                  </a:cubicBezTo>
                  <a:cubicBezTo>
                    <a:pt x="5968" y="946"/>
                    <a:pt x="6007" y="956"/>
                    <a:pt x="6045" y="966"/>
                  </a:cubicBezTo>
                  <a:cubicBezTo>
                    <a:pt x="6109" y="986"/>
                    <a:pt x="6173" y="1007"/>
                    <a:pt x="6237" y="1027"/>
                  </a:cubicBezTo>
                  <a:cubicBezTo>
                    <a:pt x="6257" y="1027"/>
                    <a:pt x="6276" y="1037"/>
                    <a:pt x="6289" y="1037"/>
                  </a:cubicBezTo>
                  <a:cubicBezTo>
                    <a:pt x="6340" y="1057"/>
                    <a:pt x="6391" y="1067"/>
                    <a:pt x="6436" y="1077"/>
                  </a:cubicBezTo>
                  <a:cubicBezTo>
                    <a:pt x="6449" y="1087"/>
                    <a:pt x="6461" y="1087"/>
                    <a:pt x="6468" y="1087"/>
                  </a:cubicBezTo>
                  <a:cubicBezTo>
                    <a:pt x="6557" y="1117"/>
                    <a:pt x="6557" y="1117"/>
                    <a:pt x="6557" y="1117"/>
                  </a:cubicBezTo>
                  <a:cubicBezTo>
                    <a:pt x="6564" y="1117"/>
                    <a:pt x="6577" y="1127"/>
                    <a:pt x="6583" y="1127"/>
                  </a:cubicBezTo>
                  <a:cubicBezTo>
                    <a:pt x="6602" y="1137"/>
                    <a:pt x="6602" y="1137"/>
                    <a:pt x="6602" y="1137"/>
                  </a:cubicBezTo>
                  <a:cubicBezTo>
                    <a:pt x="6634" y="1147"/>
                    <a:pt x="6634" y="1147"/>
                    <a:pt x="6634" y="1147"/>
                  </a:cubicBezTo>
                  <a:cubicBezTo>
                    <a:pt x="6647" y="1147"/>
                    <a:pt x="6647" y="1147"/>
                    <a:pt x="6647" y="1147"/>
                  </a:cubicBezTo>
                  <a:cubicBezTo>
                    <a:pt x="6826" y="1228"/>
                    <a:pt x="6826" y="1228"/>
                    <a:pt x="6826" y="1228"/>
                  </a:cubicBezTo>
                  <a:cubicBezTo>
                    <a:pt x="6999" y="1298"/>
                    <a:pt x="6999" y="1298"/>
                    <a:pt x="6999" y="1298"/>
                  </a:cubicBezTo>
                  <a:cubicBezTo>
                    <a:pt x="7006" y="1298"/>
                    <a:pt x="7012" y="1298"/>
                    <a:pt x="7025" y="1308"/>
                  </a:cubicBezTo>
                  <a:cubicBezTo>
                    <a:pt x="7089" y="1329"/>
                    <a:pt x="7153" y="1359"/>
                    <a:pt x="7217" y="1389"/>
                  </a:cubicBezTo>
                  <a:cubicBezTo>
                    <a:pt x="7262" y="1399"/>
                    <a:pt x="7307" y="1419"/>
                    <a:pt x="7352" y="1439"/>
                  </a:cubicBezTo>
                  <a:cubicBezTo>
                    <a:pt x="7371" y="1449"/>
                    <a:pt x="7390" y="1459"/>
                    <a:pt x="7409" y="1470"/>
                  </a:cubicBezTo>
                  <a:cubicBezTo>
                    <a:pt x="7473" y="1490"/>
                    <a:pt x="7537" y="1520"/>
                    <a:pt x="7608" y="1550"/>
                  </a:cubicBezTo>
                  <a:cubicBezTo>
                    <a:pt x="7672" y="1580"/>
                    <a:pt x="7736" y="1610"/>
                    <a:pt x="7800" y="1651"/>
                  </a:cubicBezTo>
                  <a:cubicBezTo>
                    <a:pt x="7864" y="1681"/>
                    <a:pt x="7921" y="1711"/>
                    <a:pt x="7986" y="1751"/>
                  </a:cubicBezTo>
                  <a:cubicBezTo>
                    <a:pt x="8005" y="1761"/>
                    <a:pt x="8024" y="1771"/>
                    <a:pt x="8043" y="1782"/>
                  </a:cubicBezTo>
                  <a:cubicBezTo>
                    <a:pt x="8088" y="1802"/>
                    <a:pt x="8133" y="1832"/>
                    <a:pt x="8178" y="1862"/>
                  </a:cubicBezTo>
                  <a:cubicBezTo>
                    <a:pt x="8242" y="1902"/>
                    <a:pt x="8306" y="1943"/>
                    <a:pt x="8363" y="1993"/>
                  </a:cubicBezTo>
                  <a:cubicBezTo>
                    <a:pt x="8427" y="2033"/>
                    <a:pt x="8491" y="2084"/>
                    <a:pt x="8549" y="2134"/>
                  </a:cubicBezTo>
                  <a:cubicBezTo>
                    <a:pt x="8600" y="2174"/>
                    <a:pt x="8652" y="2224"/>
                    <a:pt x="8696" y="2265"/>
                  </a:cubicBezTo>
                  <a:cubicBezTo>
                    <a:pt x="8709" y="2275"/>
                    <a:pt x="8722" y="2295"/>
                    <a:pt x="8728" y="2305"/>
                  </a:cubicBezTo>
                  <a:cubicBezTo>
                    <a:pt x="8792" y="2365"/>
                    <a:pt x="8850" y="2426"/>
                    <a:pt x="8908" y="2496"/>
                  </a:cubicBezTo>
                  <a:cubicBezTo>
                    <a:pt x="8959" y="2557"/>
                    <a:pt x="9004" y="2627"/>
                    <a:pt x="9055" y="2697"/>
                  </a:cubicBezTo>
                  <a:cubicBezTo>
                    <a:pt x="9106" y="2778"/>
                    <a:pt x="9164" y="2879"/>
                    <a:pt x="9209" y="2979"/>
                  </a:cubicBezTo>
                  <a:cubicBezTo>
                    <a:pt x="9209" y="2979"/>
                    <a:pt x="9215" y="2979"/>
                    <a:pt x="9215" y="2989"/>
                  </a:cubicBezTo>
                  <a:cubicBezTo>
                    <a:pt x="9273" y="3110"/>
                    <a:pt x="9318" y="3241"/>
                    <a:pt x="9362" y="3372"/>
                  </a:cubicBezTo>
                  <a:cubicBezTo>
                    <a:pt x="9414" y="3553"/>
                    <a:pt x="9458" y="3744"/>
                    <a:pt x="9484" y="3936"/>
                  </a:cubicBezTo>
                  <a:cubicBezTo>
                    <a:pt x="9484" y="3956"/>
                    <a:pt x="9490" y="4006"/>
                    <a:pt x="9490" y="4016"/>
                  </a:cubicBezTo>
                  <a:cubicBezTo>
                    <a:pt x="9490" y="4248"/>
                    <a:pt x="9465" y="4439"/>
                    <a:pt x="9414" y="4650"/>
                  </a:cubicBezTo>
                  <a:cubicBezTo>
                    <a:pt x="9407" y="4680"/>
                    <a:pt x="9401" y="4700"/>
                    <a:pt x="9394" y="4731"/>
                  </a:cubicBezTo>
                  <a:cubicBezTo>
                    <a:pt x="9375" y="4811"/>
                    <a:pt x="9375" y="4811"/>
                    <a:pt x="9375" y="4811"/>
                  </a:cubicBezTo>
                  <a:cubicBezTo>
                    <a:pt x="9369" y="4831"/>
                    <a:pt x="9362" y="4862"/>
                    <a:pt x="9350" y="4882"/>
                  </a:cubicBezTo>
                  <a:cubicBezTo>
                    <a:pt x="9343" y="4902"/>
                    <a:pt x="9337" y="4922"/>
                    <a:pt x="9330" y="4932"/>
                  </a:cubicBezTo>
                  <a:cubicBezTo>
                    <a:pt x="9330" y="4942"/>
                    <a:pt x="9330" y="4952"/>
                    <a:pt x="9324" y="4952"/>
                  </a:cubicBezTo>
                  <a:cubicBezTo>
                    <a:pt x="9292" y="5053"/>
                    <a:pt x="9247" y="5143"/>
                    <a:pt x="9202" y="5234"/>
                  </a:cubicBezTo>
                  <a:cubicBezTo>
                    <a:pt x="9157" y="5325"/>
                    <a:pt x="9100" y="5415"/>
                    <a:pt x="9042" y="5496"/>
                  </a:cubicBezTo>
                  <a:cubicBezTo>
                    <a:pt x="8997" y="5566"/>
                    <a:pt x="8940" y="5626"/>
                    <a:pt x="8888" y="5687"/>
                  </a:cubicBezTo>
                  <a:cubicBezTo>
                    <a:pt x="8856" y="5727"/>
                    <a:pt x="8824" y="5757"/>
                    <a:pt x="8792" y="5788"/>
                  </a:cubicBezTo>
                  <a:cubicBezTo>
                    <a:pt x="8716" y="5868"/>
                    <a:pt x="8632" y="5938"/>
                    <a:pt x="8555" y="6009"/>
                  </a:cubicBezTo>
                  <a:cubicBezTo>
                    <a:pt x="8543" y="6019"/>
                    <a:pt x="8530" y="6029"/>
                    <a:pt x="8517" y="6039"/>
                  </a:cubicBezTo>
                  <a:cubicBezTo>
                    <a:pt x="8453" y="6089"/>
                    <a:pt x="8389" y="6140"/>
                    <a:pt x="8319" y="6180"/>
                  </a:cubicBezTo>
                  <a:cubicBezTo>
                    <a:pt x="8248" y="6230"/>
                    <a:pt x="8171" y="6281"/>
                    <a:pt x="8094" y="6331"/>
                  </a:cubicBezTo>
                  <a:cubicBezTo>
                    <a:pt x="8018" y="6371"/>
                    <a:pt x="7941" y="6412"/>
                    <a:pt x="7870" y="6452"/>
                  </a:cubicBezTo>
                  <a:cubicBezTo>
                    <a:pt x="7813" y="6482"/>
                    <a:pt x="7761" y="6502"/>
                    <a:pt x="7710" y="6532"/>
                  </a:cubicBezTo>
                  <a:cubicBezTo>
                    <a:pt x="7685" y="6542"/>
                    <a:pt x="7665" y="6552"/>
                    <a:pt x="7646" y="6563"/>
                  </a:cubicBezTo>
                  <a:cubicBezTo>
                    <a:pt x="7569" y="6593"/>
                    <a:pt x="7499" y="6623"/>
                    <a:pt x="7422" y="6653"/>
                  </a:cubicBezTo>
                  <a:cubicBezTo>
                    <a:pt x="7377" y="6673"/>
                    <a:pt x="7332" y="6693"/>
                    <a:pt x="7288" y="6714"/>
                  </a:cubicBezTo>
                  <a:cubicBezTo>
                    <a:pt x="7262" y="6724"/>
                    <a:pt x="7230" y="6734"/>
                    <a:pt x="7204" y="6744"/>
                  </a:cubicBezTo>
                  <a:cubicBezTo>
                    <a:pt x="7134" y="6774"/>
                    <a:pt x="7057" y="6804"/>
                    <a:pt x="6987" y="6824"/>
                  </a:cubicBezTo>
                  <a:cubicBezTo>
                    <a:pt x="6948" y="6844"/>
                    <a:pt x="6903" y="6854"/>
                    <a:pt x="6865" y="6875"/>
                  </a:cubicBezTo>
                  <a:cubicBezTo>
                    <a:pt x="6833" y="6885"/>
                    <a:pt x="6801" y="6895"/>
                    <a:pt x="6769" y="6915"/>
                  </a:cubicBezTo>
                  <a:cubicBezTo>
                    <a:pt x="6692" y="6935"/>
                    <a:pt x="6622" y="6965"/>
                    <a:pt x="6551" y="6995"/>
                  </a:cubicBezTo>
                  <a:cubicBezTo>
                    <a:pt x="6474" y="7026"/>
                    <a:pt x="6404" y="7056"/>
                    <a:pt x="6327" y="7086"/>
                  </a:cubicBezTo>
                  <a:cubicBezTo>
                    <a:pt x="6257" y="7116"/>
                    <a:pt x="6180" y="7146"/>
                    <a:pt x="6109" y="7177"/>
                  </a:cubicBezTo>
                  <a:cubicBezTo>
                    <a:pt x="6077" y="7187"/>
                    <a:pt x="6045" y="7207"/>
                    <a:pt x="6013" y="7217"/>
                  </a:cubicBezTo>
                  <a:cubicBezTo>
                    <a:pt x="5975" y="7237"/>
                    <a:pt x="5930" y="7257"/>
                    <a:pt x="5891" y="7277"/>
                  </a:cubicBezTo>
                  <a:cubicBezTo>
                    <a:pt x="5815" y="7307"/>
                    <a:pt x="5738" y="7348"/>
                    <a:pt x="5667" y="7378"/>
                  </a:cubicBezTo>
                  <a:cubicBezTo>
                    <a:pt x="5591" y="7418"/>
                    <a:pt x="5514" y="7458"/>
                    <a:pt x="5443" y="7499"/>
                  </a:cubicBezTo>
                  <a:cubicBezTo>
                    <a:pt x="5366" y="7549"/>
                    <a:pt x="5290" y="7589"/>
                    <a:pt x="5213" y="7640"/>
                  </a:cubicBezTo>
                  <a:cubicBezTo>
                    <a:pt x="5206" y="7650"/>
                    <a:pt x="5193" y="7650"/>
                    <a:pt x="5181" y="7660"/>
                  </a:cubicBezTo>
                  <a:cubicBezTo>
                    <a:pt x="5117" y="7700"/>
                    <a:pt x="5053" y="7750"/>
                    <a:pt x="4982" y="7801"/>
                  </a:cubicBezTo>
                  <a:cubicBezTo>
                    <a:pt x="4918" y="7851"/>
                    <a:pt x="4848" y="7901"/>
                    <a:pt x="4784" y="7962"/>
                  </a:cubicBezTo>
                  <a:cubicBezTo>
                    <a:pt x="4771" y="7972"/>
                    <a:pt x="4758" y="7982"/>
                    <a:pt x="4752" y="7992"/>
                  </a:cubicBezTo>
                  <a:cubicBezTo>
                    <a:pt x="4700" y="8042"/>
                    <a:pt x="4649" y="8092"/>
                    <a:pt x="4598" y="8153"/>
                  </a:cubicBezTo>
                  <a:cubicBezTo>
                    <a:pt x="4566" y="8193"/>
                    <a:pt x="4534" y="8233"/>
                    <a:pt x="4502" y="8274"/>
                  </a:cubicBezTo>
                  <a:cubicBezTo>
                    <a:pt x="4476" y="8304"/>
                    <a:pt x="4451" y="8344"/>
                    <a:pt x="4425" y="8374"/>
                  </a:cubicBezTo>
                  <a:cubicBezTo>
                    <a:pt x="4374" y="8465"/>
                    <a:pt x="4329" y="8555"/>
                    <a:pt x="4291" y="8656"/>
                  </a:cubicBezTo>
                  <a:cubicBezTo>
                    <a:pt x="4259" y="8737"/>
                    <a:pt x="4259" y="8737"/>
                    <a:pt x="4259" y="8737"/>
                  </a:cubicBezTo>
                  <a:cubicBezTo>
                    <a:pt x="4252" y="8757"/>
                    <a:pt x="4246" y="8787"/>
                    <a:pt x="4233" y="8817"/>
                  </a:cubicBezTo>
                  <a:cubicBezTo>
                    <a:pt x="4220" y="8867"/>
                    <a:pt x="4207" y="8928"/>
                    <a:pt x="4194" y="8978"/>
                  </a:cubicBezTo>
                  <a:cubicBezTo>
                    <a:pt x="4156" y="9210"/>
                    <a:pt x="4143" y="9461"/>
                    <a:pt x="4182" y="9693"/>
                  </a:cubicBezTo>
                  <a:cubicBezTo>
                    <a:pt x="4194" y="9793"/>
                    <a:pt x="4214" y="9894"/>
                    <a:pt x="4246" y="9985"/>
                  </a:cubicBezTo>
                  <a:cubicBezTo>
                    <a:pt x="4278" y="10105"/>
                    <a:pt x="4323" y="10216"/>
                    <a:pt x="4380" y="10327"/>
                  </a:cubicBezTo>
                  <a:cubicBezTo>
                    <a:pt x="4380" y="10337"/>
                    <a:pt x="4387" y="10347"/>
                    <a:pt x="4393" y="10357"/>
                  </a:cubicBezTo>
                  <a:cubicBezTo>
                    <a:pt x="4399" y="10367"/>
                    <a:pt x="4406" y="10377"/>
                    <a:pt x="4412" y="10387"/>
                  </a:cubicBezTo>
                  <a:cubicBezTo>
                    <a:pt x="4425" y="10407"/>
                    <a:pt x="4438" y="10438"/>
                    <a:pt x="4451" y="10458"/>
                  </a:cubicBezTo>
                  <a:cubicBezTo>
                    <a:pt x="4463" y="10468"/>
                    <a:pt x="4463" y="10468"/>
                    <a:pt x="4463" y="10468"/>
                  </a:cubicBezTo>
                  <a:cubicBezTo>
                    <a:pt x="4463" y="10478"/>
                    <a:pt x="4470" y="10488"/>
                    <a:pt x="4476" y="10498"/>
                  </a:cubicBezTo>
                  <a:cubicBezTo>
                    <a:pt x="4521" y="10558"/>
                    <a:pt x="4521" y="10558"/>
                    <a:pt x="4521" y="10558"/>
                  </a:cubicBezTo>
                  <a:cubicBezTo>
                    <a:pt x="4540" y="10589"/>
                    <a:pt x="4540" y="10589"/>
                    <a:pt x="4540" y="10589"/>
                  </a:cubicBezTo>
                  <a:cubicBezTo>
                    <a:pt x="4566" y="10609"/>
                    <a:pt x="4566" y="10609"/>
                    <a:pt x="4566" y="10609"/>
                  </a:cubicBezTo>
                  <a:cubicBezTo>
                    <a:pt x="4572" y="10619"/>
                    <a:pt x="4579" y="10629"/>
                    <a:pt x="4592" y="10639"/>
                  </a:cubicBezTo>
                  <a:cubicBezTo>
                    <a:pt x="4592" y="10649"/>
                    <a:pt x="4598" y="10659"/>
                    <a:pt x="4604" y="10669"/>
                  </a:cubicBezTo>
                  <a:cubicBezTo>
                    <a:pt x="4656" y="10719"/>
                    <a:pt x="4656" y="10719"/>
                    <a:pt x="4656" y="10719"/>
                  </a:cubicBezTo>
                  <a:cubicBezTo>
                    <a:pt x="4668" y="10740"/>
                    <a:pt x="4688" y="10750"/>
                    <a:pt x="4700" y="10770"/>
                  </a:cubicBezTo>
                  <a:cubicBezTo>
                    <a:pt x="4720" y="10780"/>
                    <a:pt x="4732" y="10800"/>
                    <a:pt x="4752" y="10810"/>
                  </a:cubicBezTo>
                  <a:cubicBezTo>
                    <a:pt x="4758" y="10820"/>
                    <a:pt x="4764" y="10820"/>
                    <a:pt x="4764" y="10830"/>
                  </a:cubicBezTo>
                  <a:cubicBezTo>
                    <a:pt x="4828" y="10881"/>
                    <a:pt x="4892" y="10931"/>
                    <a:pt x="4950" y="10971"/>
                  </a:cubicBezTo>
                  <a:cubicBezTo>
                    <a:pt x="5014" y="11011"/>
                    <a:pt x="5078" y="11052"/>
                    <a:pt x="5142" y="11082"/>
                  </a:cubicBezTo>
                  <a:cubicBezTo>
                    <a:pt x="5149" y="11082"/>
                    <a:pt x="5149" y="11082"/>
                    <a:pt x="5155" y="11092"/>
                  </a:cubicBezTo>
                  <a:cubicBezTo>
                    <a:pt x="5213" y="11122"/>
                    <a:pt x="5277" y="11142"/>
                    <a:pt x="5334" y="11172"/>
                  </a:cubicBezTo>
                  <a:cubicBezTo>
                    <a:pt x="5398" y="11203"/>
                    <a:pt x="5462" y="11223"/>
                    <a:pt x="5526" y="11243"/>
                  </a:cubicBezTo>
                  <a:cubicBezTo>
                    <a:pt x="5546" y="11253"/>
                    <a:pt x="5565" y="11253"/>
                    <a:pt x="5584" y="11263"/>
                  </a:cubicBezTo>
                  <a:cubicBezTo>
                    <a:pt x="5629" y="11273"/>
                    <a:pt x="5680" y="11293"/>
                    <a:pt x="5725" y="11303"/>
                  </a:cubicBezTo>
                  <a:cubicBezTo>
                    <a:pt x="5795" y="11323"/>
                    <a:pt x="5859" y="11333"/>
                    <a:pt x="5924" y="11354"/>
                  </a:cubicBezTo>
                  <a:cubicBezTo>
                    <a:pt x="5994" y="11364"/>
                    <a:pt x="6058" y="11384"/>
                    <a:pt x="6128" y="11394"/>
                  </a:cubicBezTo>
                  <a:cubicBezTo>
                    <a:pt x="6192" y="11404"/>
                    <a:pt x="6263" y="11414"/>
                    <a:pt x="6327" y="11424"/>
                  </a:cubicBezTo>
                  <a:cubicBezTo>
                    <a:pt x="6372" y="11424"/>
                    <a:pt x="6410" y="11434"/>
                    <a:pt x="6455" y="11434"/>
                  </a:cubicBezTo>
                  <a:cubicBezTo>
                    <a:pt x="6481" y="11444"/>
                    <a:pt x="6506" y="11444"/>
                    <a:pt x="6532" y="11444"/>
                  </a:cubicBezTo>
                  <a:cubicBezTo>
                    <a:pt x="6596" y="11454"/>
                    <a:pt x="6666" y="11464"/>
                    <a:pt x="6737" y="11464"/>
                  </a:cubicBezTo>
                  <a:cubicBezTo>
                    <a:pt x="6801" y="11474"/>
                    <a:pt x="6871" y="11474"/>
                    <a:pt x="6935" y="11474"/>
                  </a:cubicBezTo>
                  <a:cubicBezTo>
                    <a:pt x="7006" y="11484"/>
                    <a:pt x="7076" y="11484"/>
                    <a:pt x="7140" y="11484"/>
                  </a:cubicBezTo>
                  <a:cubicBezTo>
                    <a:pt x="7204" y="11495"/>
                    <a:pt x="7268" y="11495"/>
                    <a:pt x="7332" y="11495"/>
                  </a:cubicBezTo>
                  <a:cubicBezTo>
                    <a:pt x="7339" y="11495"/>
                    <a:pt x="7345" y="11495"/>
                    <a:pt x="7345" y="11495"/>
                  </a:cubicBezTo>
                  <a:cubicBezTo>
                    <a:pt x="7416" y="11495"/>
                    <a:pt x="7486" y="11495"/>
                    <a:pt x="7556" y="11495"/>
                  </a:cubicBezTo>
                  <a:cubicBezTo>
                    <a:pt x="7621" y="11495"/>
                    <a:pt x="7691" y="11495"/>
                    <a:pt x="7761" y="11495"/>
                  </a:cubicBezTo>
                  <a:cubicBezTo>
                    <a:pt x="7832" y="11495"/>
                    <a:pt x="7896" y="11495"/>
                    <a:pt x="7966" y="11495"/>
                  </a:cubicBezTo>
                  <a:cubicBezTo>
                    <a:pt x="8037" y="11495"/>
                    <a:pt x="8101" y="11495"/>
                    <a:pt x="8171" y="11495"/>
                  </a:cubicBezTo>
                  <a:cubicBezTo>
                    <a:pt x="8184" y="11495"/>
                    <a:pt x="8197" y="11495"/>
                    <a:pt x="8210" y="11495"/>
                  </a:cubicBezTo>
                  <a:cubicBezTo>
                    <a:pt x="8267" y="11495"/>
                    <a:pt x="8319" y="11495"/>
                    <a:pt x="8376" y="11495"/>
                  </a:cubicBezTo>
                  <a:cubicBezTo>
                    <a:pt x="8447" y="11495"/>
                    <a:pt x="8517" y="11495"/>
                    <a:pt x="8587" y="11495"/>
                  </a:cubicBezTo>
                  <a:cubicBezTo>
                    <a:pt x="8607" y="11505"/>
                    <a:pt x="8626" y="11505"/>
                    <a:pt x="8645" y="11505"/>
                  </a:cubicBezTo>
                  <a:cubicBezTo>
                    <a:pt x="8696" y="11505"/>
                    <a:pt x="8696" y="11505"/>
                    <a:pt x="8696" y="11505"/>
                  </a:cubicBezTo>
                  <a:cubicBezTo>
                    <a:pt x="8709" y="11505"/>
                    <a:pt x="8709" y="11505"/>
                    <a:pt x="8709" y="11505"/>
                  </a:cubicBezTo>
                  <a:cubicBezTo>
                    <a:pt x="8728" y="11505"/>
                    <a:pt x="8728" y="11505"/>
                    <a:pt x="8728" y="11505"/>
                  </a:cubicBezTo>
                  <a:cubicBezTo>
                    <a:pt x="8754" y="11505"/>
                    <a:pt x="8754" y="11505"/>
                    <a:pt x="8754" y="11505"/>
                  </a:cubicBezTo>
                  <a:cubicBezTo>
                    <a:pt x="8792" y="11495"/>
                    <a:pt x="8792" y="11495"/>
                    <a:pt x="8792" y="11495"/>
                  </a:cubicBezTo>
                  <a:cubicBezTo>
                    <a:pt x="8863" y="11495"/>
                    <a:pt x="8863" y="11495"/>
                    <a:pt x="8863" y="11495"/>
                  </a:cubicBezTo>
                  <a:cubicBezTo>
                    <a:pt x="8997" y="11495"/>
                    <a:pt x="8997" y="11495"/>
                    <a:pt x="8997" y="11495"/>
                  </a:cubicBezTo>
                  <a:cubicBezTo>
                    <a:pt x="9081" y="11495"/>
                    <a:pt x="9081" y="11495"/>
                    <a:pt x="9081" y="11495"/>
                  </a:cubicBezTo>
                  <a:cubicBezTo>
                    <a:pt x="9202" y="11484"/>
                    <a:pt x="9202" y="11484"/>
                    <a:pt x="9202" y="11484"/>
                  </a:cubicBezTo>
                  <a:cubicBezTo>
                    <a:pt x="9414" y="11484"/>
                    <a:pt x="9414" y="11484"/>
                    <a:pt x="9414" y="11484"/>
                  </a:cubicBezTo>
                  <a:cubicBezTo>
                    <a:pt x="9618" y="11474"/>
                    <a:pt x="9618" y="11474"/>
                    <a:pt x="9618" y="11474"/>
                  </a:cubicBezTo>
                  <a:cubicBezTo>
                    <a:pt x="9823" y="11474"/>
                    <a:pt x="9823" y="11474"/>
                    <a:pt x="9823" y="11474"/>
                  </a:cubicBezTo>
                  <a:cubicBezTo>
                    <a:pt x="10035" y="11464"/>
                    <a:pt x="10035" y="11464"/>
                    <a:pt x="10035" y="11464"/>
                  </a:cubicBezTo>
                  <a:cubicBezTo>
                    <a:pt x="10240" y="11464"/>
                    <a:pt x="10240" y="11464"/>
                    <a:pt x="10240" y="11464"/>
                  </a:cubicBezTo>
                  <a:cubicBezTo>
                    <a:pt x="10445" y="11454"/>
                    <a:pt x="10445" y="11454"/>
                    <a:pt x="10445" y="11454"/>
                  </a:cubicBezTo>
                  <a:cubicBezTo>
                    <a:pt x="10656" y="11454"/>
                    <a:pt x="10656" y="11454"/>
                    <a:pt x="10656" y="11454"/>
                  </a:cubicBezTo>
                  <a:cubicBezTo>
                    <a:pt x="10829" y="11444"/>
                    <a:pt x="10829" y="11444"/>
                    <a:pt x="10829" y="11444"/>
                  </a:cubicBezTo>
                  <a:cubicBezTo>
                    <a:pt x="10842" y="11444"/>
                    <a:pt x="10854" y="11444"/>
                    <a:pt x="10861" y="11444"/>
                  </a:cubicBezTo>
                  <a:cubicBezTo>
                    <a:pt x="10931" y="11444"/>
                    <a:pt x="11002" y="11444"/>
                    <a:pt x="11066" y="11444"/>
                  </a:cubicBezTo>
                  <a:cubicBezTo>
                    <a:pt x="11136" y="11444"/>
                    <a:pt x="11207" y="11444"/>
                    <a:pt x="11271" y="11454"/>
                  </a:cubicBezTo>
                  <a:cubicBezTo>
                    <a:pt x="11341" y="11454"/>
                    <a:pt x="11412" y="11454"/>
                    <a:pt x="11476" y="11464"/>
                  </a:cubicBezTo>
                  <a:cubicBezTo>
                    <a:pt x="11546" y="11464"/>
                    <a:pt x="11616" y="11474"/>
                    <a:pt x="11681" y="11474"/>
                  </a:cubicBezTo>
                  <a:cubicBezTo>
                    <a:pt x="11687" y="11474"/>
                    <a:pt x="11693" y="11474"/>
                    <a:pt x="11700" y="11474"/>
                  </a:cubicBezTo>
                  <a:cubicBezTo>
                    <a:pt x="11764" y="11484"/>
                    <a:pt x="11821" y="11495"/>
                    <a:pt x="11885" y="11495"/>
                  </a:cubicBezTo>
                  <a:cubicBezTo>
                    <a:pt x="11956" y="11505"/>
                    <a:pt x="12020" y="11515"/>
                    <a:pt x="12090" y="11525"/>
                  </a:cubicBezTo>
                  <a:cubicBezTo>
                    <a:pt x="12154" y="11535"/>
                    <a:pt x="12225" y="11535"/>
                    <a:pt x="12289" y="11545"/>
                  </a:cubicBezTo>
                  <a:cubicBezTo>
                    <a:pt x="12359" y="11555"/>
                    <a:pt x="12423" y="11575"/>
                    <a:pt x="12494" y="11585"/>
                  </a:cubicBezTo>
                  <a:cubicBezTo>
                    <a:pt x="12519" y="11585"/>
                    <a:pt x="12545" y="11595"/>
                    <a:pt x="12571" y="11595"/>
                  </a:cubicBezTo>
                  <a:cubicBezTo>
                    <a:pt x="12609" y="11605"/>
                    <a:pt x="12654" y="11615"/>
                    <a:pt x="12692" y="11615"/>
                  </a:cubicBezTo>
                  <a:cubicBezTo>
                    <a:pt x="12756" y="11635"/>
                    <a:pt x="12827" y="11645"/>
                    <a:pt x="12891" y="11666"/>
                  </a:cubicBezTo>
                  <a:cubicBezTo>
                    <a:pt x="12961" y="11676"/>
                    <a:pt x="13025" y="11696"/>
                    <a:pt x="13089" y="11706"/>
                  </a:cubicBezTo>
                  <a:cubicBezTo>
                    <a:pt x="13160" y="11726"/>
                    <a:pt x="13224" y="11736"/>
                    <a:pt x="13288" y="11756"/>
                  </a:cubicBezTo>
                  <a:cubicBezTo>
                    <a:pt x="13358" y="11776"/>
                    <a:pt x="13422" y="11796"/>
                    <a:pt x="13486" y="11807"/>
                  </a:cubicBezTo>
                  <a:cubicBezTo>
                    <a:pt x="13557" y="11827"/>
                    <a:pt x="13621" y="11847"/>
                    <a:pt x="13685" y="11867"/>
                  </a:cubicBezTo>
                  <a:cubicBezTo>
                    <a:pt x="13749" y="11887"/>
                    <a:pt x="13819" y="11907"/>
                    <a:pt x="13883" y="11937"/>
                  </a:cubicBezTo>
                  <a:cubicBezTo>
                    <a:pt x="13947" y="11958"/>
                    <a:pt x="14012" y="11978"/>
                    <a:pt x="14076" y="11998"/>
                  </a:cubicBezTo>
                  <a:cubicBezTo>
                    <a:pt x="14146" y="12028"/>
                    <a:pt x="14210" y="12048"/>
                    <a:pt x="14274" y="12068"/>
                  </a:cubicBezTo>
                  <a:cubicBezTo>
                    <a:pt x="14280" y="12078"/>
                    <a:pt x="14280" y="12078"/>
                    <a:pt x="14287" y="12078"/>
                  </a:cubicBezTo>
                  <a:cubicBezTo>
                    <a:pt x="14351" y="12098"/>
                    <a:pt x="14409" y="12129"/>
                    <a:pt x="14466" y="12149"/>
                  </a:cubicBezTo>
                  <a:cubicBezTo>
                    <a:pt x="14530" y="12179"/>
                    <a:pt x="14601" y="12199"/>
                    <a:pt x="14665" y="12229"/>
                  </a:cubicBezTo>
                  <a:cubicBezTo>
                    <a:pt x="14729" y="12259"/>
                    <a:pt x="14793" y="12290"/>
                    <a:pt x="14857" y="12320"/>
                  </a:cubicBezTo>
                  <a:cubicBezTo>
                    <a:pt x="14921" y="12350"/>
                    <a:pt x="14985" y="12380"/>
                    <a:pt x="15049" y="12410"/>
                  </a:cubicBezTo>
                  <a:cubicBezTo>
                    <a:pt x="15113" y="12441"/>
                    <a:pt x="15177" y="12471"/>
                    <a:pt x="15241" y="12501"/>
                  </a:cubicBezTo>
                  <a:cubicBezTo>
                    <a:pt x="15305" y="12531"/>
                    <a:pt x="15369" y="12571"/>
                    <a:pt x="15433" y="12602"/>
                  </a:cubicBezTo>
                  <a:cubicBezTo>
                    <a:pt x="15497" y="12632"/>
                    <a:pt x="15561" y="12672"/>
                    <a:pt x="15625" y="12702"/>
                  </a:cubicBezTo>
                  <a:cubicBezTo>
                    <a:pt x="15683" y="12743"/>
                    <a:pt x="15747" y="12773"/>
                    <a:pt x="15811" y="12813"/>
                  </a:cubicBezTo>
                  <a:cubicBezTo>
                    <a:pt x="15856" y="12843"/>
                    <a:pt x="15907" y="12873"/>
                    <a:pt x="15952" y="12894"/>
                  </a:cubicBezTo>
                  <a:cubicBezTo>
                    <a:pt x="15965" y="12904"/>
                    <a:pt x="15984" y="12914"/>
                    <a:pt x="16003" y="12934"/>
                  </a:cubicBezTo>
                  <a:cubicBezTo>
                    <a:pt x="16067" y="12964"/>
                    <a:pt x="16125" y="13004"/>
                    <a:pt x="16189" y="13045"/>
                  </a:cubicBezTo>
                  <a:cubicBezTo>
                    <a:pt x="16253" y="13085"/>
                    <a:pt x="16317" y="13135"/>
                    <a:pt x="16375" y="13175"/>
                  </a:cubicBezTo>
                  <a:cubicBezTo>
                    <a:pt x="16439" y="13216"/>
                    <a:pt x="16503" y="13256"/>
                    <a:pt x="16567" y="13306"/>
                  </a:cubicBezTo>
                  <a:cubicBezTo>
                    <a:pt x="16624" y="13347"/>
                    <a:pt x="16688" y="13397"/>
                    <a:pt x="16752" y="13437"/>
                  </a:cubicBezTo>
                  <a:cubicBezTo>
                    <a:pt x="16810" y="13487"/>
                    <a:pt x="16874" y="13528"/>
                    <a:pt x="16932" y="13578"/>
                  </a:cubicBezTo>
                  <a:cubicBezTo>
                    <a:pt x="16996" y="13628"/>
                    <a:pt x="17060" y="13679"/>
                    <a:pt x="17117" y="13729"/>
                  </a:cubicBezTo>
                  <a:cubicBezTo>
                    <a:pt x="17181" y="13779"/>
                    <a:pt x="17239" y="13830"/>
                    <a:pt x="17303" y="13880"/>
                  </a:cubicBezTo>
                  <a:cubicBezTo>
                    <a:pt x="17361" y="13930"/>
                    <a:pt x="17425" y="13981"/>
                    <a:pt x="17482" y="14041"/>
                  </a:cubicBezTo>
                  <a:cubicBezTo>
                    <a:pt x="17495" y="14051"/>
                    <a:pt x="17508" y="14061"/>
                    <a:pt x="17521" y="14071"/>
                  </a:cubicBezTo>
                  <a:cubicBezTo>
                    <a:pt x="17572" y="14111"/>
                    <a:pt x="17617" y="14162"/>
                    <a:pt x="17668" y="14202"/>
                  </a:cubicBezTo>
                  <a:cubicBezTo>
                    <a:pt x="17726" y="14262"/>
                    <a:pt x="17783" y="14323"/>
                    <a:pt x="17847" y="14373"/>
                  </a:cubicBezTo>
                  <a:cubicBezTo>
                    <a:pt x="17905" y="14434"/>
                    <a:pt x="17969" y="14494"/>
                    <a:pt x="18027" y="14554"/>
                  </a:cubicBezTo>
                  <a:cubicBezTo>
                    <a:pt x="18084" y="14615"/>
                    <a:pt x="18142" y="14675"/>
                    <a:pt x="18206" y="14746"/>
                  </a:cubicBezTo>
                  <a:cubicBezTo>
                    <a:pt x="18225" y="14756"/>
                    <a:pt x="18238" y="14776"/>
                    <a:pt x="18257" y="14796"/>
                  </a:cubicBezTo>
                  <a:cubicBezTo>
                    <a:pt x="18302" y="14846"/>
                    <a:pt x="18340" y="14886"/>
                    <a:pt x="18379" y="14937"/>
                  </a:cubicBezTo>
                  <a:cubicBezTo>
                    <a:pt x="18443" y="14997"/>
                    <a:pt x="18501" y="15068"/>
                    <a:pt x="18558" y="15138"/>
                  </a:cubicBezTo>
                  <a:cubicBezTo>
                    <a:pt x="18616" y="15199"/>
                    <a:pt x="18673" y="15269"/>
                    <a:pt x="18731" y="15339"/>
                  </a:cubicBezTo>
                  <a:cubicBezTo>
                    <a:pt x="18789" y="15420"/>
                    <a:pt x="18846" y="15490"/>
                    <a:pt x="18904" y="15561"/>
                  </a:cubicBezTo>
                  <a:cubicBezTo>
                    <a:pt x="18923" y="15581"/>
                    <a:pt x="18936" y="15601"/>
                    <a:pt x="18955" y="15621"/>
                  </a:cubicBezTo>
                  <a:cubicBezTo>
                    <a:pt x="18994" y="15682"/>
                    <a:pt x="19038" y="15732"/>
                    <a:pt x="19077" y="15792"/>
                  </a:cubicBezTo>
                  <a:cubicBezTo>
                    <a:pt x="19135" y="15863"/>
                    <a:pt x="19192" y="15943"/>
                    <a:pt x="19250" y="16024"/>
                  </a:cubicBezTo>
                  <a:cubicBezTo>
                    <a:pt x="19307" y="16104"/>
                    <a:pt x="19359" y="16185"/>
                    <a:pt x="19416" y="16265"/>
                  </a:cubicBezTo>
                  <a:cubicBezTo>
                    <a:pt x="19474" y="16356"/>
                    <a:pt x="19525" y="16437"/>
                    <a:pt x="19576" y="16517"/>
                  </a:cubicBezTo>
                  <a:cubicBezTo>
                    <a:pt x="19628" y="16598"/>
                    <a:pt x="19679" y="16678"/>
                    <a:pt x="19724" y="16759"/>
                  </a:cubicBezTo>
                  <a:cubicBezTo>
                    <a:pt x="19781" y="16849"/>
                    <a:pt x="19833" y="16940"/>
                    <a:pt x="19890" y="17040"/>
                  </a:cubicBezTo>
                  <a:cubicBezTo>
                    <a:pt x="19941" y="17131"/>
                    <a:pt x="19999" y="17232"/>
                    <a:pt x="20050" y="17332"/>
                  </a:cubicBezTo>
                  <a:cubicBezTo>
                    <a:pt x="20082" y="17393"/>
                    <a:pt x="20114" y="17453"/>
                    <a:pt x="20146" y="17524"/>
                  </a:cubicBezTo>
                  <a:cubicBezTo>
                    <a:pt x="20172" y="17564"/>
                    <a:pt x="20191" y="17604"/>
                    <a:pt x="20210" y="17644"/>
                  </a:cubicBezTo>
                  <a:cubicBezTo>
                    <a:pt x="20236" y="17695"/>
                    <a:pt x="20262" y="17745"/>
                    <a:pt x="20281" y="17785"/>
                  </a:cubicBezTo>
                  <a:cubicBezTo>
                    <a:pt x="20313" y="17846"/>
                    <a:pt x="20338" y="17906"/>
                    <a:pt x="20370" y="17977"/>
                  </a:cubicBezTo>
                  <a:cubicBezTo>
                    <a:pt x="20383" y="18007"/>
                    <a:pt x="20396" y="18037"/>
                    <a:pt x="20409" y="18067"/>
                  </a:cubicBezTo>
                  <a:cubicBezTo>
                    <a:pt x="20447" y="18148"/>
                    <a:pt x="20486" y="18238"/>
                    <a:pt x="20524" y="18319"/>
                  </a:cubicBezTo>
                  <a:cubicBezTo>
                    <a:pt x="20524" y="18329"/>
                    <a:pt x="20531" y="18339"/>
                    <a:pt x="20531" y="18349"/>
                  </a:cubicBezTo>
                  <a:cubicBezTo>
                    <a:pt x="20575" y="18440"/>
                    <a:pt x="20614" y="18540"/>
                    <a:pt x="20652" y="18631"/>
                  </a:cubicBezTo>
                  <a:cubicBezTo>
                    <a:pt x="20659" y="18651"/>
                    <a:pt x="20665" y="18671"/>
                    <a:pt x="20671" y="18691"/>
                  </a:cubicBezTo>
                  <a:cubicBezTo>
                    <a:pt x="20723" y="18812"/>
                    <a:pt x="20774" y="18943"/>
                    <a:pt x="20819" y="19074"/>
                  </a:cubicBezTo>
                  <a:cubicBezTo>
                    <a:pt x="20870" y="19215"/>
                    <a:pt x="20915" y="19355"/>
                    <a:pt x="20960" y="19496"/>
                  </a:cubicBezTo>
                  <a:cubicBezTo>
                    <a:pt x="20998" y="19607"/>
                    <a:pt x="21030" y="19718"/>
                    <a:pt x="21062" y="19829"/>
                  </a:cubicBezTo>
                  <a:cubicBezTo>
                    <a:pt x="21075" y="19869"/>
                    <a:pt x="21088" y="19919"/>
                    <a:pt x="21101" y="19959"/>
                  </a:cubicBezTo>
                  <a:cubicBezTo>
                    <a:pt x="21145" y="20120"/>
                    <a:pt x="21190" y="20281"/>
                    <a:pt x="21235" y="20453"/>
                  </a:cubicBezTo>
                  <a:cubicBezTo>
                    <a:pt x="21273" y="20634"/>
                    <a:pt x="21318" y="20825"/>
                    <a:pt x="21357" y="21006"/>
                  </a:cubicBezTo>
                  <a:cubicBezTo>
                    <a:pt x="21363" y="21036"/>
                    <a:pt x="21369" y="21067"/>
                    <a:pt x="21376" y="21107"/>
                  </a:cubicBezTo>
                  <a:cubicBezTo>
                    <a:pt x="21408" y="21268"/>
                    <a:pt x="21434" y="21439"/>
                    <a:pt x="21466" y="21600"/>
                  </a:cubicBezTo>
                  <a:cubicBezTo>
                    <a:pt x="21600" y="21600"/>
                    <a:pt x="21600" y="21600"/>
                    <a:pt x="21600" y="21600"/>
                  </a:cubicBezTo>
                  <a:cubicBezTo>
                    <a:pt x="21587" y="21499"/>
                    <a:pt x="21568" y="21399"/>
                    <a:pt x="21549" y="2129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62" name="Freeform 7"/>
            <p:cNvSpPr/>
            <p:nvPr/>
          </p:nvSpPr>
          <p:spPr>
            <a:xfrm>
              <a:off x="0" y="629802"/>
              <a:ext cx="4683150" cy="7037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10" y="21395"/>
                  </a:moveTo>
                  <a:cubicBezTo>
                    <a:pt x="21329" y="21297"/>
                    <a:pt x="21329" y="21297"/>
                    <a:pt x="21329" y="21297"/>
                  </a:cubicBezTo>
                  <a:cubicBezTo>
                    <a:pt x="21349" y="21233"/>
                    <a:pt x="21368" y="21168"/>
                    <a:pt x="21387" y="21103"/>
                  </a:cubicBezTo>
                  <a:cubicBezTo>
                    <a:pt x="21407" y="21038"/>
                    <a:pt x="21416" y="20962"/>
                    <a:pt x="21436" y="20898"/>
                  </a:cubicBezTo>
                  <a:cubicBezTo>
                    <a:pt x="21445" y="20833"/>
                    <a:pt x="21465" y="20768"/>
                    <a:pt x="21474" y="20692"/>
                  </a:cubicBezTo>
                  <a:cubicBezTo>
                    <a:pt x="21494" y="20628"/>
                    <a:pt x="21503" y="20563"/>
                    <a:pt x="21513" y="20498"/>
                  </a:cubicBezTo>
                  <a:cubicBezTo>
                    <a:pt x="21532" y="20422"/>
                    <a:pt x="21542" y="20357"/>
                    <a:pt x="21552" y="20282"/>
                  </a:cubicBezTo>
                  <a:cubicBezTo>
                    <a:pt x="21571" y="20141"/>
                    <a:pt x="21581" y="20001"/>
                    <a:pt x="21590" y="19860"/>
                  </a:cubicBezTo>
                  <a:cubicBezTo>
                    <a:pt x="21600" y="19795"/>
                    <a:pt x="21600" y="19720"/>
                    <a:pt x="21600" y="19655"/>
                  </a:cubicBezTo>
                  <a:cubicBezTo>
                    <a:pt x="21600" y="19547"/>
                    <a:pt x="21600" y="19547"/>
                    <a:pt x="21600" y="19547"/>
                  </a:cubicBezTo>
                  <a:cubicBezTo>
                    <a:pt x="21600" y="19439"/>
                    <a:pt x="21600" y="19439"/>
                    <a:pt x="21600" y="19439"/>
                  </a:cubicBezTo>
                  <a:cubicBezTo>
                    <a:pt x="21600" y="19363"/>
                    <a:pt x="21600" y="19288"/>
                    <a:pt x="21590" y="19223"/>
                  </a:cubicBezTo>
                  <a:cubicBezTo>
                    <a:pt x="21590" y="19190"/>
                    <a:pt x="21590" y="19158"/>
                    <a:pt x="21581" y="19126"/>
                  </a:cubicBezTo>
                  <a:cubicBezTo>
                    <a:pt x="21581" y="19082"/>
                    <a:pt x="21581" y="19039"/>
                    <a:pt x="21571" y="19007"/>
                  </a:cubicBezTo>
                  <a:cubicBezTo>
                    <a:pt x="21571" y="18953"/>
                    <a:pt x="21571" y="18953"/>
                    <a:pt x="21571" y="18953"/>
                  </a:cubicBezTo>
                  <a:cubicBezTo>
                    <a:pt x="21561" y="18899"/>
                    <a:pt x="21561" y="18899"/>
                    <a:pt x="21561" y="18899"/>
                  </a:cubicBezTo>
                  <a:cubicBezTo>
                    <a:pt x="21542" y="18791"/>
                    <a:pt x="21542" y="18791"/>
                    <a:pt x="21542" y="18791"/>
                  </a:cubicBezTo>
                  <a:cubicBezTo>
                    <a:pt x="21532" y="18683"/>
                    <a:pt x="21532" y="18683"/>
                    <a:pt x="21532" y="18683"/>
                  </a:cubicBezTo>
                  <a:cubicBezTo>
                    <a:pt x="21523" y="18639"/>
                    <a:pt x="21513" y="18607"/>
                    <a:pt x="21503" y="18574"/>
                  </a:cubicBezTo>
                  <a:cubicBezTo>
                    <a:pt x="21503" y="18542"/>
                    <a:pt x="21494" y="18520"/>
                    <a:pt x="21494" y="18499"/>
                  </a:cubicBezTo>
                  <a:cubicBezTo>
                    <a:pt x="21484" y="18456"/>
                    <a:pt x="21474" y="18402"/>
                    <a:pt x="21455" y="18358"/>
                  </a:cubicBezTo>
                  <a:cubicBezTo>
                    <a:pt x="21436" y="18294"/>
                    <a:pt x="21416" y="18218"/>
                    <a:pt x="21397" y="18153"/>
                  </a:cubicBezTo>
                  <a:cubicBezTo>
                    <a:pt x="21387" y="18110"/>
                    <a:pt x="21378" y="18077"/>
                    <a:pt x="21358" y="18034"/>
                  </a:cubicBezTo>
                  <a:cubicBezTo>
                    <a:pt x="21349" y="18002"/>
                    <a:pt x="21339" y="17969"/>
                    <a:pt x="21329" y="17937"/>
                  </a:cubicBezTo>
                  <a:cubicBezTo>
                    <a:pt x="21300" y="17872"/>
                    <a:pt x="21281" y="17807"/>
                    <a:pt x="21242" y="17742"/>
                  </a:cubicBezTo>
                  <a:cubicBezTo>
                    <a:pt x="21233" y="17710"/>
                    <a:pt x="21223" y="17688"/>
                    <a:pt x="21213" y="17667"/>
                  </a:cubicBezTo>
                  <a:cubicBezTo>
                    <a:pt x="21194" y="17624"/>
                    <a:pt x="21175" y="17580"/>
                    <a:pt x="21155" y="17537"/>
                  </a:cubicBezTo>
                  <a:cubicBezTo>
                    <a:pt x="21117" y="17472"/>
                    <a:pt x="21088" y="17408"/>
                    <a:pt x="21049" y="17343"/>
                  </a:cubicBezTo>
                  <a:cubicBezTo>
                    <a:pt x="21049" y="17343"/>
                    <a:pt x="21049" y="17343"/>
                    <a:pt x="21049" y="17343"/>
                  </a:cubicBezTo>
                  <a:cubicBezTo>
                    <a:pt x="21030" y="17310"/>
                    <a:pt x="21020" y="17278"/>
                    <a:pt x="21001" y="17245"/>
                  </a:cubicBezTo>
                  <a:cubicBezTo>
                    <a:pt x="20943" y="17159"/>
                    <a:pt x="20943" y="17159"/>
                    <a:pt x="20943" y="17159"/>
                  </a:cubicBezTo>
                  <a:cubicBezTo>
                    <a:pt x="20923" y="17127"/>
                    <a:pt x="20904" y="17094"/>
                    <a:pt x="20885" y="17062"/>
                  </a:cubicBezTo>
                  <a:cubicBezTo>
                    <a:pt x="20865" y="17040"/>
                    <a:pt x="20846" y="17008"/>
                    <a:pt x="20826" y="16975"/>
                  </a:cubicBezTo>
                  <a:cubicBezTo>
                    <a:pt x="20788" y="16921"/>
                    <a:pt x="20749" y="16867"/>
                    <a:pt x="20710" y="16824"/>
                  </a:cubicBezTo>
                  <a:cubicBezTo>
                    <a:pt x="20701" y="16813"/>
                    <a:pt x="20701" y="16802"/>
                    <a:pt x="20691" y="16802"/>
                  </a:cubicBezTo>
                  <a:cubicBezTo>
                    <a:pt x="20672" y="16770"/>
                    <a:pt x="20652" y="16738"/>
                    <a:pt x="20633" y="16716"/>
                  </a:cubicBezTo>
                  <a:cubicBezTo>
                    <a:pt x="20556" y="16630"/>
                    <a:pt x="20556" y="16630"/>
                    <a:pt x="20556" y="16630"/>
                  </a:cubicBezTo>
                  <a:cubicBezTo>
                    <a:pt x="20546" y="16619"/>
                    <a:pt x="20536" y="16608"/>
                    <a:pt x="20527" y="16597"/>
                  </a:cubicBezTo>
                  <a:cubicBezTo>
                    <a:pt x="20488" y="16554"/>
                    <a:pt x="20459" y="16511"/>
                    <a:pt x="20420" y="16467"/>
                  </a:cubicBezTo>
                  <a:cubicBezTo>
                    <a:pt x="20411" y="16457"/>
                    <a:pt x="20411" y="16457"/>
                    <a:pt x="20401" y="16446"/>
                  </a:cubicBezTo>
                  <a:cubicBezTo>
                    <a:pt x="20391" y="16446"/>
                    <a:pt x="20391" y="16435"/>
                    <a:pt x="20382" y="16424"/>
                  </a:cubicBezTo>
                  <a:cubicBezTo>
                    <a:pt x="20362" y="16403"/>
                    <a:pt x="20343" y="16381"/>
                    <a:pt x="20314" y="16359"/>
                  </a:cubicBezTo>
                  <a:cubicBezTo>
                    <a:pt x="20285" y="16327"/>
                    <a:pt x="20256" y="16295"/>
                    <a:pt x="20227" y="16273"/>
                  </a:cubicBezTo>
                  <a:cubicBezTo>
                    <a:pt x="20159" y="16186"/>
                    <a:pt x="20159" y="16186"/>
                    <a:pt x="20159" y="16186"/>
                  </a:cubicBezTo>
                  <a:cubicBezTo>
                    <a:pt x="20150" y="16186"/>
                    <a:pt x="20140" y="16176"/>
                    <a:pt x="20130" y="16165"/>
                  </a:cubicBezTo>
                  <a:cubicBezTo>
                    <a:pt x="20111" y="16154"/>
                    <a:pt x="20092" y="16132"/>
                    <a:pt x="20082" y="16122"/>
                  </a:cubicBezTo>
                  <a:cubicBezTo>
                    <a:pt x="20034" y="16078"/>
                    <a:pt x="19985" y="16035"/>
                    <a:pt x="19937" y="15992"/>
                  </a:cubicBezTo>
                  <a:cubicBezTo>
                    <a:pt x="19937" y="15981"/>
                    <a:pt x="19927" y="15981"/>
                    <a:pt x="19918" y="15970"/>
                  </a:cubicBezTo>
                  <a:cubicBezTo>
                    <a:pt x="19869" y="15916"/>
                    <a:pt x="19811" y="15884"/>
                    <a:pt x="19753" y="15830"/>
                  </a:cubicBezTo>
                  <a:cubicBezTo>
                    <a:pt x="19753" y="15830"/>
                    <a:pt x="19753" y="15830"/>
                    <a:pt x="19744" y="15830"/>
                  </a:cubicBezTo>
                  <a:cubicBezTo>
                    <a:pt x="19695" y="15787"/>
                    <a:pt x="19647" y="15743"/>
                    <a:pt x="19589" y="15700"/>
                  </a:cubicBezTo>
                  <a:cubicBezTo>
                    <a:pt x="19579" y="15689"/>
                    <a:pt x="19560" y="15679"/>
                    <a:pt x="19550" y="15668"/>
                  </a:cubicBezTo>
                  <a:cubicBezTo>
                    <a:pt x="19512" y="15635"/>
                    <a:pt x="19463" y="15603"/>
                    <a:pt x="19415" y="15571"/>
                  </a:cubicBezTo>
                  <a:cubicBezTo>
                    <a:pt x="19357" y="15527"/>
                    <a:pt x="19357" y="15527"/>
                    <a:pt x="19357" y="15527"/>
                  </a:cubicBezTo>
                  <a:cubicBezTo>
                    <a:pt x="19328" y="15506"/>
                    <a:pt x="19328" y="15506"/>
                    <a:pt x="19328" y="15506"/>
                  </a:cubicBezTo>
                  <a:cubicBezTo>
                    <a:pt x="19289" y="15473"/>
                    <a:pt x="19289" y="15473"/>
                    <a:pt x="19289" y="15473"/>
                  </a:cubicBezTo>
                  <a:cubicBezTo>
                    <a:pt x="19241" y="15441"/>
                    <a:pt x="19241" y="15441"/>
                    <a:pt x="19241" y="15441"/>
                  </a:cubicBezTo>
                  <a:cubicBezTo>
                    <a:pt x="19212" y="15430"/>
                    <a:pt x="19183" y="15409"/>
                    <a:pt x="19154" y="15387"/>
                  </a:cubicBezTo>
                  <a:cubicBezTo>
                    <a:pt x="19125" y="15365"/>
                    <a:pt x="19096" y="15344"/>
                    <a:pt x="19067" y="15333"/>
                  </a:cubicBezTo>
                  <a:cubicBezTo>
                    <a:pt x="18970" y="15268"/>
                    <a:pt x="18970" y="15268"/>
                    <a:pt x="18970" y="15268"/>
                  </a:cubicBezTo>
                  <a:cubicBezTo>
                    <a:pt x="18960" y="15257"/>
                    <a:pt x="18960" y="15257"/>
                    <a:pt x="18960" y="15257"/>
                  </a:cubicBezTo>
                  <a:cubicBezTo>
                    <a:pt x="18951" y="15257"/>
                    <a:pt x="18951" y="15257"/>
                    <a:pt x="18951" y="15257"/>
                  </a:cubicBezTo>
                  <a:cubicBezTo>
                    <a:pt x="18931" y="15236"/>
                    <a:pt x="18931" y="15236"/>
                    <a:pt x="18931" y="15236"/>
                  </a:cubicBezTo>
                  <a:cubicBezTo>
                    <a:pt x="18883" y="15214"/>
                    <a:pt x="18883" y="15214"/>
                    <a:pt x="18883" y="15214"/>
                  </a:cubicBezTo>
                  <a:cubicBezTo>
                    <a:pt x="18786" y="15160"/>
                    <a:pt x="18786" y="15160"/>
                    <a:pt x="18786" y="15160"/>
                  </a:cubicBezTo>
                  <a:cubicBezTo>
                    <a:pt x="18757" y="15138"/>
                    <a:pt x="18757" y="15138"/>
                    <a:pt x="18757" y="15138"/>
                  </a:cubicBezTo>
                  <a:cubicBezTo>
                    <a:pt x="18699" y="15106"/>
                    <a:pt x="18699" y="15106"/>
                    <a:pt x="18699" y="15106"/>
                  </a:cubicBezTo>
                  <a:cubicBezTo>
                    <a:pt x="18651" y="15074"/>
                    <a:pt x="18593" y="15052"/>
                    <a:pt x="18545" y="15030"/>
                  </a:cubicBezTo>
                  <a:cubicBezTo>
                    <a:pt x="18535" y="15020"/>
                    <a:pt x="18516" y="15009"/>
                    <a:pt x="18506" y="15009"/>
                  </a:cubicBezTo>
                  <a:cubicBezTo>
                    <a:pt x="18448" y="14976"/>
                    <a:pt x="18400" y="14955"/>
                    <a:pt x="18342" y="14933"/>
                  </a:cubicBezTo>
                  <a:cubicBezTo>
                    <a:pt x="18274" y="14901"/>
                    <a:pt x="18206" y="14868"/>
                    <a:pt x="18129" y="14836"/>
                  </a:cubicBezTo>
                  <a:cubicBezTo>
                    <a:pt x="18061" y="14814"/>
                    <a:pt x="17994" y="14782"/>
                    <a:pt x="17926" y="14760"/>
                  </a:cubicBezTo>
                  <a:cubicBezTo>
                    <a:pt x="17849" y="14728"/>
                    <a:pt x="17781" y="14706"/>
                    <a:pt x="17713" y="14674"/>
                  </a:cubicBezTo>
                  <a:cubicBezTo>
                    <a:pt x="17636" y="14652"/>
                    <a:pt x="17568" y="14631"/>
                    <a:pt x="17500" y="14609"/>
                  </a:cubicBezTo>
                  <a:cubicBezTo>
                    <a:pt x="17423" y="14587"/>
                    <a:pt x="17355" y="14566"/>
                    <a:pt x="17278" y="14544"/>
                  </a:cubicBezTo>
                  <a:cubicBezTo>
                    <a:pt x="17210" y="14533"/>
                    <a:pt x="17143" y="14512"/>
                    <a:pt x="17065" y="14490"/>
                  </a:cubicBezTo>
                  <a:cubicBezTo>
                    <a:pt x="17007" y="14479"/>
                    <a:pt x="16949" y="14458"/>
                    <a:pt x="16882" y="14447"/>
                  </a:cubicBezTo>
                  <a:cubicBezTo>
                    <a:pt x="16872" y="14447"/>
                    <a:pt x="16862" y="14436"/>
                    <a:pt x="16853" y="14436"/>
                  </a:cubicBezTo>
                  <a:cubicBezTo>
                    <a:pt x="16775" y="14425"/>
                    <a:pt x="16708" y="14404"/>
                    <a:pt x="16630" y="14393"/>
                  </a:cubicBezTo>
                  <a:cubicBezTo>
                    <a:pt x="16563" y="14371"/>
                    <a:pt x="16485" y="14360"/>
                    <a:pt x="16418" y="14350"/>
                  </a:cubicBezTo>
                  <a:cubicBezTo>
                    <a:pt x="16340" y="14339"/>
                    <a:pt x="16263" y="14317"/>
                    <a:pt x="16195" y="14306"/>
                  </a:cubicBezTo>
                  <a:cubicBezTo>
                    <a:pt x="16118" y="14296"/>
                    <a:pt x="16050" y="14285"/>
                    <a:pt x="15973" y="14274"/>
                  </a:cubicBezTo>
                  <a:cubicBezTo>
                    <a:pt x="15905" y="14263"/>
                    <a:pt x="15828" y="14252"/>
                    <a:pt x="15750" y="14242"/>
                  </a:cubicBezTo>
                  <a:cubicBezTo>
                    <a:pt x="15683" y="14231"/>
                    <a:pt x="15605" y="14220"/>
                    <a:pt x="15528" y="14209"/>
                  </a:cubicBezTo>
                  <a:cubicBezTo>
                    <a:pt x="15460" y="14198"/>
                    <a:pt x="15383" y="14187"/>
                    <a:pt x="15306" y="14177"/>
                  </a:cubicBezTo>
                  <a:cubicBezTo>
                    <a:pt x="15267" y="14177"/>
                    <a:pt x="15219" y="14166"/>
                    <a:pt x="15170" y="14166"/>
                  </a:cubicBezTo>
                  <a:cubicBezTo>
                    <a:pt x="15141" y="14166"/>
                    <a:pt x="15112" y="14155"/>
                    <a:pt x="15083" y="14155"/>
                  </a:cubicBezTo>
                  <a:cubicBezTo>
                    <a:pt x="15016" y="14144"/>
                    <a:pt x="14938" y="14144"/>
                    <a:pt x="14861" y="14133"/>
                  </a:cubicBezTo>
                  <a:cubicBezTo>
                    <a:pt x="14793" y="14123"/>
                    <a:pt x="14716" y="14123"/>
                    <a:pt x="14638" y="14112"/>
                  </a:cubicBezTo>
                  <a:cubicBezTo>
                    <a:pt x="14571" y="14101"/>
                    <a:pt x="14493" y="14101"/>
                    <a:pt x="14416" y="14090"/>
                  </a:cubicBezTo>
                  <a:cubicBezTo>
                    <a:pt x="14339" y="14079"/>
                    <a:pt x="14271" y="14079"/>
                    <a:pt x="14194" y="14069"/>
                  </a:cubicBezTo>
                  <a:cubicBezTo>
                    <a:pt x="14116" y="14069"/>
                    <a:pt x="14049" y="14058"/>
                    <a:pt x="13971" y="14047"/>
                  </a:cubicBezTo>
                  <a:cubicBezTo>
                    <a:pt x="13894" y="14047"/>
                    <a:pt x="13817" y="14036"/>
                    <a:pt x="13749" y="14036"/>
                  </a:cubicBezTo>
                  <a:cubicBezTo>
                    <a:pt x="13672" y="14025"/>
                    <a:pt x="13594" y="14025"/>
                    <a:pt x="13517" y="14015"/>
                  </a:cubicBezTo>
                  <a:cubicBezTo>
                    <a:pt x="13488" y="14015"/>
                    <a:pt x="13459" y="14015"/>
                    <a:pt x="13420" y="14015"/>
                  </a:cubicBezTo>
                  <a:cubicBezTo>
                    <a:pt x="13382" y="14015"/>
                    <a:pt x="13333" y="14004"/>
                    <a:pt x="13295" y="14004"/>
                  </a:cubicBezTo>
                  <a:cubicBezTo>
                    <a:pt x="13217" y="14004"/>
                    <a:pt x="13150" y="13993"/>
                    <a:pt x="13072" y="13993"/>
                  </a:cubicBezTo>
                  <a:cubicBezTo>
                    <a:pt x="12995" y="13982"/>
                    <a:pt x="12917" y="13982"/>
                    <a:pt x="12850" y="13971"/>
                  </a:cubicBezTo>
                  <a:cubicBezTo>
                    <a:pt x="12772" y="13971"/>
                    <a:pt x="12695" y="13971"/>
                    <a:pt x="12618" y="13961"/>
                  </a:cubicBezTo>
                  <a:cubicBezTo>
                    <a:pt x="12550" y="13961"/>
                    <a:pt x="12473" y="13950"/>
                    <a:pt x="12395" y="13950"/>
                  </a:cubicBezTo>
                  <a:cubicBezTo>
                    <a:pt x="12318" y="13950"/>
                    <a:pt x="12250" y="13939"/>
                    <a:pt x="12173" y="13939"/>
                  </a:cubicBezTo>
                  <a:cubicBezTo>
                    <a:pt x="12096" y="13928"/>
                    <a:pt x="12018" y="13928"/>
                    <a:pt x="11941" y="13928"/>
                  </a:cubicBezTo>
                  <a:cubicBezTo>
                    <a:pt x="11873" y="13917"/>
                    <a:pt x="11796" y="13917"/>
                    <a:pt x="11719" y="13917"/>
                  </a:cubicBezTo>
                  <a:cubicBezTo>
                    <a:pt x="11641" y="13907"/>
                    <a:pt x="11574" y="13907"/>
                    <a:pt x="11496" y="13896"/>
                  </a:cubicBezTo>
                  <a:cubicBezTo>
                    <a:pt x="11419" y="13896"/>
                    <a:pt x="11341" y="13896"/>
                    <a:pt x="11274" y="13885"/>
                  </a:cubicBezTo>
                  <a:cubicBezTo>
                    <a:pt x="11196" y="13885"/>
                    <a:pt x="11119" y="13874"/>
                    <a:pt x="11042" y="13874"/>
                  </a:cubicBezTo>
                  <a:cubicBezTo>
                    <a:pt x="10974" y="13874"/>
                    <a:pt x="10897" y="13863"/>
                    <a:pt x="10819" y="13863"/>
                  </a:cubicBezTo>
                  <a:cubicBezTo>
                    <a:pt x="10742" y="13853"/>
                    <a:pt x="10674" y="13853"/>
                    <a:pt x="10597" y="13842"/>
                  </a:cubicBezTo>
                  <a:cubicBezTo>
                    <a:pt x="10520" y="13842"/>
                    <a:pt x="10442" y="13842"/>
                    <a:pt x="10375" y="13831"/>
                  </a:cubicBezTo>
                  <a:cubicBezTo>
                    <a:pt x="10297" y="13831"/>
                    <a:pt x="10220" y="13820"/>
                    <a:pt x="10143" y="13820"/>
                  </a:cubicBezTo>
                  <a:cubicBezTo>
                    <a:pt x="10075" y="13809"/>
                    <a:pt x="9997" y="13809"/>
                    <a:pt x="9920" y="13798"/>
                  </a:cubicBezTo>
                  <a:cubicBezTo>
                    <a:pt x="9891" y="13798"/>
                    <a:pt x="9862" y="13798"/>
                    <a:pt x="9833" y="13788"/>
                  </a:cubicBezTo>
                  <a:cubicBezTo>
                    <a:pt x="9785" y="13788"/>
                    <a:pt x="9746" y="13788"/>
                    <a:pt x="9698" y="13777"/>
                  </a:cubicBezTo>
                  <a:cubicBezTo>
                    <a:pt x="9620" y="13777"/>
                    <a:pt x="9553" y="13766"/>
                    <a:pt x="9475" y="13766"/>
                  </a:cubicBezTo>
                  <a:cubicBezTo>
                    <a:pt x="9398" y="13755"/>
                    <a:pt x="9321" y="13744"/>
                    <a:pt x="9253" y="13744"/>
                  </a:cubicBezTo>
                  <a:cubicBezTo>
                    <a:pt x="9176" y="13734"/>
                    <a:pt x="9098" y="13723"/>
                    <a:pt x="9031" y="13723"/>
                  </a:cubicBezTo>
                  <a:cubicBezTo>
                    <a:pt x="8953" y="13712"/>
                    <a:pt x="8876" y="13701"/>
                    <a:pt x="8808" y="13690"/>
                  </a:cubicBezTo>
                  <a:cubicBezTo>
                    <a:pt x="8731" y="13690"/>
                    <a:pt x="8654" y="13680"/>
                    <a:pt x="8586" y="13669"/>
                  </a:cubicBezTo>
                  <a:cubicBezTo>
                    <a:pt x="8509" y="13658"/>
                    <a:pt x="8431" y="13647"/>
                    <a:pt x="8363" y="13647"/>
                  </a:cubicBezTo>
                  <a:cubicBezTo>
                    <a:pt x="8286" y="13636"/>
                    <a:pt x="8209" y="13626"/>
                    <a:pt x="8141" y="13615"/>
                  </a:cubicBezTo>
                  <a:cubicBezTo>
                    <a:pt x="8093" y="13604"/>
                    <a:pt x="8054" y="13604"/>
                    <a:pt x="8015" y="13593"/>
                  </a:cubicBezTo>
                  <a:cubicBezTo>
                    <a:pt x="7986" y="13593"/>
                    <a:pt x="7948" y="13582"/>
                    <a:pt x="7919" y="13582"/>
                  </a:cubicBezTo>
                  <a:cubicBezTo>
                    <a:pt x="7841" y="13572"/>
                    <a:pt x="7764" y="13561"/>
                    <a:pt x="7696" y="13550"/>
                  </a:cubicBezTo>
                  <a:cubicBezTo>
                    <a:pt x="7619" y="13539"/>
                    <a:pt x="7551" y="13528"/>
                    <a:pt x="7474" y="13518"/>
                  </a:cubicBezTo>
                  <a:cubicBezTo>
                    <a:pt x="7397" y="13507"/>
                    <a:pt x="7329" y="13496"/>
                    <a:pt x="7252" y="13485"/>
                  </a:cubicBezTo>
                  <a:cubicBezTo>
                    <a:pt x="7184" y="13474"/>
                    <a:pt x="7107" y="13464"/>
                    <a:pt x="7029" y="13442"/>
                  </a:cubicBezTo>
                  <a:cubicBezTo>
                    <a:pt x="6962" y="13431"/>
                    <a:pt x="6884" y="13420"/>
                    <a:pt x="6816" y="13410"/>
                  </a:cubicBezTo>
                  <a:cubicBezTo>
                    <a:pt x="6739" y="13399"/>
                    <a:pt x="6671" y="13377"/>
                    <a:pt x="6594" y="13366"/>
                  </a:cubicBezTo>
                  <a:cubicBezTo>
                    <a:pt x="6517" y="13355"/>
                    <a:pt x="6449" y="13345"/>
                    <a:pt x="6372" y="13323"/>
                  </a:cubicBezTo>
                  <a:cubicBezTo>
                    <a:pt x="6314" y="13312"/>
                    <a:pt x="6246" y="13301"/>
                    <a:pt x="6188" y="13291"/>
                  </a:cubicBezTo>
                  <a:cubicBezTo>
                    <a:pt x="6178" y="13291"/>
                    <a:pt x="6169" y="13291"/>
                    <a:pt x="6159" y="13280"/>
                  </a:cubicBezTo>
                  <a:cubicBezTo>
                    <a:pt x="6082" y="13269"/>
                    <a:pt x="6014" y="13258"/>
                    <a:pt x="5937" y="13237"/>
                  </a:cubicBezTo>
                  <a:cubicBezTo>
                    <a:pt x="5869" y="13226"/>
                    <a:pt x="5792" y="13204"/>
                    <a:pt x="5724" y="13193"/>
                  </a:cubicBezTo>
                  <a:cubicBezTo>
                    <a:pt x="5647" y="13172"/>
                    <a:pt x="5579" y="13161"/>
                    <a:pt x="5502" y="13139"/>
                  </a:cubicBezTo>
                  <a:cubicBezTo>
                    <a:pt x="5434" y="13118"/>
                    <a:pt x="5356" y="13107"/>
                    <a:pt x="5289" y="13085"/>
                  </a:cubicBezTo>
                  <a:cubicBezTo>
                    <a:pt x="5211" y="13064"/>
                    <a:pt x="5144" y="13053"/>
                    <a:pt x="5066" y="13031"/>
                  </a:cubicBezTo>
                  <a:cubicBezTo>
                    <a:pt x="4999" y="13010"/>
                    <a:pt x="4931" y="12988"/>
                    <a:pt x="4854" y="12977"/>
                  </a:cubicBezTo>
                  <a:cubicBezTo>
                    <a:pt x="4786" y="12956"/>
                    <a:pt x="4709" y="12934"/>
                    <a:pt x="4641" y="12912"/>
                  </a:cubicBezTo>
                  <a:cubicBezTo>
                    <a:pt x="4573" y="12891"/>
                    <a:pt x="4496" y="12869"/>
                    <a:pt x="4428" y="12848"/>
                  </a:cubicBezTo>
                  <a:cubicBezTo>
                    <a:pt x="4409" y="12837"/>
                    <a:pt x="4390" y="12837"/>
                    <a:pt x="4380" y="12826"/>
                  </a:cubicBezTo>
                  <a:cubicBezTo>
                    <a:pt x="4322" y="12815"/>
                    <a:pt x="4264" y="12794"/>
                    <a:pt x="4216" y="12772"/>
                  </a:cubicBezTo>
                  <a:cubicBezTo>
                    <a:pt x="4138" y="12750"/>
                    <a:pt x="4071" y="12729"/>
                    <a:pt x="4003" y="12707"/>
                  </a:cubicBezTo>
                  <a:cubicBezTo>
                    <a:pt x="3926" y="12675"/>
                    <a:pt x="3858" y="12653"/>
                    <a:pt x="3790" y="12632"/>
                  </a:cubicBezTo>
                  <a:cubicBezTo>
                    <a:pt x="3722" y="12599"/>
                    <a:pt x="3645" y="12577"/>
                    <a:pt x="3577" y="12545"/>
                  </a:cubicBezTo>
                  <a:cubicBezTo>
                    <a:pt x="3548" y="12534"/>
                    <a:pt x="3519" y="12523"/>
                    <a:pt x="3490" y="12513"/>
                  </a:cubicBezTo>
                  <a:cubicBezTo>
                    <a:pt x="3452" y="12491"/>
                    <a:pt x="3413" y="12469"/>
                    <a:pt x="3365" y="12459"/>
                  </a:cubicBezTo>
                  <a:cubicBezTo>
                    <a:pt x="3297" y="12426"/>
                    <a:pt x="3229" y="12394"/>
                    <a:pt x="3162" y="12361"/>
                  </a:cubicBezTo>
                  <a:cubicBezTo>
                    <a:pt x="3094" y="12329"/>
                    <a:pt x="3026" y="12297"/>
                    <a:pt x="2949" y="12264"/>
                  </a:cubicBezTo>
                  <a:cubicBezTo>
                    <a:pt x="2881" y="12232"/>
                    <a:pt x="2814" y="12199"/>
                    <a:pt x="2746" y="12156"/>
                  </a:cubicBezTo>
                  <a:cubicBezTo>
                    <a:pt x="2707" y="12134"/>
                    <a:pt x="2669" y="12113"/>
                    <a:pt x="2630" y="12091"/>
                  </a:cubicBezTo>
                  <a:cubicBezTo>
                    <a:pt x="2601" y="12080"/>
                    <a:pt x="2572" y="12059"/>
                    <a:pt x="2543" y="12048"/>
                  </a:cubicBezTo>
                  <a:cubicBezTo>
                    <a:pt x="2475" y="12005"/>
                    <a:pt x="2408" y="11962"/>
                    <a:pt x="2340" y="11918"/>
                  </a:cubicBezTo>
                  <a:cubicBezTo>
                    <a:pt x="2272" y="11875"/>
                    <a:pt x="2204" y="11832"/>
                    <a:pt x="2146" y="11789"/>
                  </a:cubicBezTo>
                  <a:cubicBezTo>
                    <a:pt x="2079" y="11745"/>
                    <a:pt x="2011" y="11691"/>
                    <a:pt x="1943" y="11637"/>
                  </a:cubicBezTo>
                  <a:cubicBezTo>
                    <a:pt x="1905" y="11616"/>
                    <a:pt x="1876" y="11583"/>
                    <a:pt x="1837" y="11551"/>
                  </a:cubicBezTo>
                  <a:cubicBezTo>
                    <a:pt x="1808" y="11529"/>
                    <a:pt x="1779" y="11508"/>
                    <a:pt x="1750" y="11486"/>
                  </a:cubicBezTo>
                  <a:cubicBezTo>
                    <a:pt x="1682" y="11421"/>
                    <a:pt x="1624" y="11367"/>
                    <a:pt x="1566" y="11302"/>
                  </a:cubicBezTo>
                  <a:cubicBezTo>
                    <a:pt x="1518" y="11259"/>
                    <a:pt x="1479" y="11216"/>
                    <a:pt x="1441" y="11173"/>
                  </a:cubicBezTo>
                  <a:cubicBezTo>
                    <a:pt x="1431" y="11162"/>
                    <a:pt x="1431" y="11162"/>
                    <a:pt x="1431" y="11162"/>
                  </a:cubicBezTo>
                  <a:cubicBezTo>
                    <a:pt x="1373" y="11086"/>
                    <a:pt x="1305" y="11011"/>
                    <a:pt x="1257" y="10935"/>
                  </a:cubicBezTo>
                  <a:cubicBezTo>
                    <a:pt x="1238" y="10913"/>
                    <a:pt x="1228" y="10892"/>
                    <a:pt x="1209" y="10881"/>
                  </a:cubicBezTo>
                  <a:cubicBezTo>
                    <a:pt x="1151" y="10773"/>
                    <a:pt x="1151" y="10773"/>
                    <a:pt x="1151" y="10773"/>
                  </a:cubicBezTo>
                  <a:cubicBezTo>
                    <a:pt x="1122" y="10741"/>
                    <a:pt x="1102" y="10697"/>
                    <a:pt x="1083" y="10665"/>
                  </a:cubicBezTo>
                  <a:cubicBezTo>
                    <a:pt x="1083" y="10665"/>
                    <a:pt x="1083" y="10665"/>
                    <a:pt x="1083" y="10665"/>
                  </a:cubicBezTo>
                  <a:cubicBezTo>
                    <a:pt x="1025" y="10557"/>
                    <a:pt x="1025" y="10557"/>
                    <a:pt x="1025" y="10557"/>
                  </a:cubicBezTo>
                  <a:cubicBezTo>
                    <a:pt x="1015" y="10535"/>
                    <a:pt x="1006" y="10514"/>
                    <a:pt x="996" y="10492"/>
                  </a:cubicBezTo>
                  <a:cubicBezTo>
                    <a:pt x="967" y="10438"/>
                    <a:pt x="967" y="10438"/>
                    <a:pt x="967" y="10438"/>
                  </a:cubicBezTo>
                  <a:cubicBezTo>
                    <a:pt x="928" y="10330"/>
                    <a:pt x="928" y="10330"/>
                    <a:pt x="928" y="10330"/>
                  </a:cubicBezTo>
                  <a:cubicBezTo>
                    <a:pt x="919" y="10319"/>
                    <a:pt x="919" y="10319"/>
                    <a:pt x="919" y="10319"/>
                  </a:cubicBezTo>
                  <a:cubicBezTo>
                    <a:pt x="909" y="10298"/>
                    <a:pt x="909" y="10287"/>
                    <a:pt x="899" y="10265"/>
                  </a:cubicBezTo>
                  <a:cubicBezTo>
                    <a:pt x="880" y="10200"/>
                    <a:pt x="880" y="10200"/>
                    <a:pt x="880" y="10200"/>
                  </a:cubicBezTo>
                  <a:cubicBezTo>
                    <a:pt x="841" y="10081"/>
                    <a:pt x="841" y="10081"/>
                    <a:pt x="841" y="10081"/>
                  </a:cubicBezTo>
                  <a:cubicBezTo>
                    <a:pt x="832" y="10038"/>
                    <a:pt x="822" y="9995"/>
                    <a:pt x="812" y="9952"/>
                  </a:cubicBezTo>
                  <a:cubicBezTo>
                    <a:pt x="803" y="9930"/>
                    <a:pt x="803" y="9909"/>
                    <a:pt x="793" y="9876"/>
                  </a:cubicBezTo>
                  <a:cubicBezTo>
                    <a:pt x="735" y="9574"/>
                    <a:pt x="725" y="9249"/>
                    <a:pt x="793" y="8936"/>
                  </a:cubicBezTo>
                  <a:cubicBezTo>
                    <a:pt x="803" y="8904"/>
                    <a:pt x="812" y="8850"/>
                    <a:pt x="822" y="8817"/>
                  </a:cubicBezTo>
                  <a:cubicBezTo>
                    <a:pt x="832" y="8774"/>
                    <a:pt x="841" y="8731"/>
                    <a:pt x="851" y="8688"/>
                  </a:cubicBezTo>
                  <a:cubicBezTo>
                    <a:pt x="890" y="8569"/>
                    <a:pt x="890" y="8569"/>
                    <a:pt x="890" y="8569"/>
                  </a:cubicBezTo>
                  <a:cubicBezTo>
                    <a:pt x="909" y="8525"/>
                    <a:pt x="919" y="8482"/>
                    <a:pt x="938" y="8450"/>
                  </a:cubicBezTo>
                  <a:cubicBezTo>
                    <a:pt x="967" y="8363"/>
                    <a:pt x="1006" y="8288"/>
                    <a:pt x="1035" y="8212"/>
                  </a:cubicBezTo>
                  <a:cubicBezTo>
                    <a:pt x="1054" y="8180"/>
                    <a:pt x="1073" y="8136"/>
                    <a:pt x="1093" y="8104"/>
                  </a:cubicBezTo>
                  <a:cubicBezTo>
                    <a:pt x="1122" y="8039"/>
                    <a:pt x="1122" y="8039"/>
                    <a:pt x="1122" y="8039"/>
                  </a:cubicBezTo>
                  <a:cubicBezTo>
                    <a:pt x="1131" y="8028"/>
                    <a:pt x="1141" y="8007"/>
                    <a:pt x="1151" y="7985"/>
                  </a:cubicBezTo>
                  <a:cubicBezTo>
                    <a:pt x="1218" y="7888"/>
                    <a:pt x="1218" y="7888"/>
                    <a:pt x="1218" y="7888"/>
                  </a:cubicBezTo>
                  <a:cubicBezTo>
                    <a:pt x="1218" y="7877"/>
                    <a:pt x="1218" y="7877"/>
                    <a:pt x="1218" y="7877"/>
                  </a:cubicBezTo>
                  <a:cubicBezTo>
                    <a:pt x="1286" y="7780"/>
                    <a:pt x="1286" y="7780"/>
                    <a:pt x="1286" y="7780"/>
                  </a:cubicBezTo>
                  <a:cubicBezTo>
                    <a:pt x="1325" y="7726"/>
                    <a:pt x="1325" y="7726"/>
                    <a:pt x="1325" y="7726"/>
                  </a:cubicBezTo>
                  <a:cubicBezTo>
                    <a:pt x="1354" y="7672"/>
                    <a:pt x="1354" y="7672"/>
                    <a:pt x="1354" y="7672"/>
                  </a:cubicBezTo>
                  <a:cubicBezTo>
                    <a:pt x="1431" y="7575"/>
                    <a:pt x="1431" y="7575"/>
                    <a:pt x="1431" y="7575"/>
                  </a:cubicBezTo>
                  <a:cubicBezTo>
                    <a:pt x="1470" y="7531"/>
                    <a:pt x="1499" y="7488"/>
                    <a:pt x="1537" y="7445"/>
                  </a:cubicBezTo>
                  <a:cubicBezTo>
                    <a:pt x="1605" y="7358"/>
                    <a:pt x="1682" y="7272"/>
                    <a:pt x="1750" y="7196"/>
                  </a:cubicBezTo>
                  <a:cubicBezTo>
                    <a:pt x="1779" y="7164"/>
                    <a:pt x="1808" y="7142"/>
                    <a:pt x="1827" y="7121"/>
                  </a:cubicBezTo>
                  <a:cubicBezTo>
                    <a:pt x="1866" y="7088"/>
                    <a:pt x="1895" y="7056"/>
                    <a:pt x="1924" y="7024"/>
                  </a:cubicBezTo>
                  <a:cubicBezTo>
                    <a:pt x="1992" y="6969"/>
                    <a:pt x="2050" y="6915"/>
                    <a:pt x="2108" y="6861"/>
                  </a:cubicBezTo>
                  <a:cubicBezTo>
                    <a:pt x="2108" y="6861"/>
                    <a:pt x="2117" y="6861"/>
                    <a:pt x="2117" y="6851"/>
                  </a:cubicBezTo>
                  <a:cubicBezTo>
                    <a:pt x="2204" y="6775"/>
                    <a:pt x="2291" y="6699"/>
                    <a:pt x="2388" y="6635"/>
                  </a:cubicBezTo>
                  <a:cubicBezTo>
                    <a:pt x="2427" y="6602"/>
                    <a:pt x="2456" y="6580"/>
                    <a:pt x="2495" y="6559"/>
                  </a:cubicBezTo>
                  <a:cubicBezTo>
                    <a:pt x="2659" y="6440"/>
                    <a:pt x="2659" y="6440"/>
                    <a:pt x="2659" y="6440"/>
                  </a:cubicBezTo>
                  <a:cubicBezTo>
                    <a:pt x="2688" y="6418"/>
                    <a:pt x="2688" y="6418"/>
                    <a:pt x="2688" y="6418"/>
                  </a:cubicBezTo>
                  <a:cubicBezTo>
                    <a:pt x="2891" y="6289"/>
                    <a:pt x="2891" y="6289"/>
                    <a:pt x="2891" y="6289"/>
                  </a:cubicBezTo>
                  <a:cubicBezTo>
                    <a:pt x="2901" y="6278"/>
                    <a:pt x="2910" y="6267"/>
                    <a:pt x="2920" y="6267"/>
                  </a:cubicBezTo>
                  <a:cubicBezTo>
                    <a:pt x="3007" y="6213"/>
                    <a:pt x="3094" y="6159"/>
                    <a:pt x="3181" y="6116"/>
                  </a:cubicBezTo>
                  <a:cubicBezTo>
                    <a:pt x="3220" y="6083"/>
                    <a:pt x="3268" y="6062"/>
                    <a:pt x="3307" y="6040"/>
                  </a:cubicBezTo>
                  <a:cubicBezTo>
                    <a:pt x="3345" y="6019"/>
                    <a:pt x="3394" y="5997"/>
                    <a:pt x="3442" y="5975"/>
                  </a:cubicBezTo>
                  <a:cubicBezTo>
                    <a:pt x="3519" y="5932"/>
                    <a:pt x="3606" y="5889"/>
                    <a:pt x="3693" y="5846"/>
                  </a:cubicBezTo>
                  <a:cubicBezTo>
                    <a:pt x="3780" y="5803"/>
                    <a:pt x="3858" y="5759"/>
                    <a:pt x="3945" y="5727"/>
                  </a:cubicBezTo>
                  <a:cubicBezTo>
                    <a:pt x="4032" y="5684"/>
                    <a:pt x="4109" y="5651"/>
                    <a:pt x="4196" y="5619"/>
                  </a:cubicBezTo>
                  <a:cubicBezTo>
                    <a:pt x="4274" y="5586"/>
                    <a:pt x="4361" y="5543"/>
                    <a:pt x="4448" y="5511"/>
                  </a:cubicBezTo>
                  <a:cubicBezTo>
                    <a:pt x="4525" y="5478"/>
                    <a:pt x="4612" y="5457"/>
                    <a:pt x="4689" y="5424"/>
                  </a:cubicBezTo>
                  <a:cubicBezTo>
                    <a:pt x="4776" y="5392"/>
                    <a:pt x="4854" y="5359"/>
                    <a:pt x="4941" y="5338"/>
                  </a:cubicBezTo>
                  <a:cubicBezTo>
                    <a:pt x="4979" y="5316"/>
                    <a:pt x="5008" y="5305"/>
                    <a:pt x="5047" y="5295"/>
                  </a:cubicBezTo>
                  <a:cubicBezTo>
                    <a:pt x="5095" y="5284"/>
                    <a:pt x="5134" y="5262"/>
                    <a:pt x="5182" y="5251"/>
                  </a:cubicBezTo>
                  <a:cubicBezTo>
                    <a:pt x="5260" y="5219"/>
                    <a:pt x="5347" y="5197"/>
                    <a:pt x="5424" y="5176"/>
                  </a:cubicBezTo>
                  <a:cubicBezTo>
                    <a:pt x="5511" y="5143"/>
                    <a:pt x="5589" y="5122"/>
                    <a:pt x="5666" y="5100"/>
                  </a:cubicBezTo>
                  <a:cubicBezTo>
                    <a:pt x="5753" y="5068"/>
                    <a:pt x="5830" y="5046"/>
                    <a:pt x="5917" y="5025"/>
                  </a:cubicBezTo>
                  <a:cubicBezTo>
                    <a:pt x="5995" y="5003"/>
                    <a:pt x="6072" y="4981"/>
                    <a:pt x="6159" y="4949"/>
                  </a:cubicBezTo>
                  <a:cubicBezTo>
                    <a:pt x="6236" y="4927"/>
                    <a:pt x="6314" y="4906"/>
                    <a:pt x="6401" y="4884"/>
                  </a:cubicBezTo>
                  <a:cubicBezTo>
                    <a:pt x="6478" y="4862"/>
                    <a:pt x="6555" y="4841"/>
                    <a:pt x="6642" y="4819"/>
                  </a:cubicBezTo>
                  <a:cubicBezTo>
                    <a:pt x="6710" y="4808"/>
                    <a:pt x="6778" y="4787"/>
                    <a:pt x="6845" y="4765"/>
                  </a:cubicBezTo>
                  <a:cubicBezTo>
                    <a:pt x="6855" y="4765"/>
                    <a:pt x="6865" y="4765"/>
                    <a:pt x="6874" y="4765"/>
                  </a:cubicBezTo>
                  <a:cubicBezTo>
                    <a:pt x="6962" y="4744"/>
                    <a:pt x="7039" y="4722"/>
                    <a:pt x="7116" y="4700"/>
                  </a:cubicBezTo>
                  <a:cubicBezTo>
                    <a:pt x="7203" y="4679"/>
                    <a:pt x="7281" y="4657"/>
                    <a:pt x="7358" y="4636"/>
                  </a:cubicBezTo>
                  <a:cubicBezTo>
                    <a:pt x="7435" y="4614"/>
                    <a:pt x="7522" y="4592"/>
                    <a:pt x="7600" y="4571"/>
                  </a:cubicBezTo>
                  <a:cubicBezTo>
                    <a:pt x="7677" y="4549"/>
                    <a:pt x="7764" y="4527"/>
                    <a:pt x="7841" y="4506"/>
                  </a:cubicBezTo>
                  <a:cubicBezTo>
                    <a:pt x="7928" y="4484"/>
                    <a:pt x="8006" y="4452"/>
                    <a:pt x="8083" y="4430"/>
                  </a:cubicBezTo>
                  <a:cubicBezTo>
                    <a:pt x="8170" y="4398"/>
                    <a:pt x="8247" y="4376"/>
                    <a:pt x="8334" y="4344"/>
                  </a:cubicBezTo>
                  <a:cubicBezTo>
                    <a:pt x="8412" y="4311"/>
                    <a:pt x="8499" y="4279"/>
                    <a:pt x="8576" y="4247"/>
                  </a:cubicBezTo>
                  <a:cubicBezTo>
                    <a:pt x="8596" y="4236"/>
                    <a:pt x="8615" y="4225"/>
                    <a:pt x="8634" y="4225"/>
                  </a:cubicBezTo>
                  <a:cubicBezTo>
                    <a:pt x="8702" y="4192"/>
                    <a:pt x="8770" y="4160"/>
                    <a:pt x="8828" y="4128"/>
                  </a:cubicBezTo>
                  <a:cubicBezTo>
                    <a:pt x="8915" y="4084"/>
                    <a:pt x="9002" y="4041"/>
                    <a:pt x="9089" y="3987"/>
                  </a:cubicBezTo>
                  <a:cubicBezTo>
                    <a:pt x="9176" y="3944"/>
                    <a:pt x="9263" y="3879"/>
                    <a:pt x="9350" y="3825"/>
                  </a:cubicBezTo>
                  <a:cubicBezTo>
                    <a:pt x="9388" y="3793"/>
                    <a:pt x="9427" y="3771"/>
                    <a:pt x="9456" y="3749"/>
                  </a:cubicBezTo>
                  <a:cubicBezTo>
                    <a:pt x="9553" y="3674"/>
                    <a:pt x="9553" y="3674"/>
                    <a:pt x="9553" y="3674"/>
                  </a:cubicBezTo>
                  <a:cubicBezTo>
                    <a:pt x="9572" y="3652"/>
                    <a:pt x="9601" y="3631"/>
                    <a:pt x="9620" y="3609"/>
                  </a:cubicBezTo>
                  <a:cubicBezTo>
                    <a:pt x="9630" y="3609"/>
                    <a:pt x="9640" y="3598"/>
                    <a:pt x="9649" y="3587"/>
                  </a:cubicBezTo>
                  <a:cubicBezTo>
                    <a:pt x="9707" y="3533"/>
                    <a:pt x="9765" y="3490"/>
                    <a:pt x="9823" y="3425"/>
                  </a:cubicBezTo>
                  <a:cubicBezTo>
                    <a:pt x="9852" y="3393"/>
                    <a:pt x="9881" y="3360"/>
                    <a:pt x="9910" y="3328"/>
                  </a:cubicBezTo>
                  <a:cubicBezTo>
                    <a:pt x="9988" y="3231"/>
                    <a:pt x="10056" y="3134"/>
                    <a:pt x="10114" y="3015"/>
                  </a:cubicBezTo>
                  <a:cubicBezTo>
                    <a:pt x="10181" y="2863"/>
                    <a:pt x="10220" y="2680"/>
                    <a:pt x="10210" y="2507"/>
                  </a:cubicBezTo>
                  <a:cubicBezTo>
                    <a:pt x="10201" y="2420"/>
                    <a:pt x="10191" y="2334"/>
                    <a:pt x="10162" y="2248"/>
                  </a:cubicBezTo>
                  <a:cubicBezTo>
                    <a:pt x="10152" y="2215"/>
                    <a:pt x="10152" y="2215"/>
                    <a:pt x="10152" y="2215"/>
                  </a:cubicBezTo>
                  <a:cubicBezTo>
                    <a:pt x="10152" y="2215"/>
                    <a:pt x="10152" y="2204"/>
                    <a:pt x="10152" y="2204"/>
                  </a:cubicBezTo>
                  <a:cubicBezTo>
                    <a:pt x="10152" y="2193"/>
                    <a:pt x="10143" y="2193"/>
                    <a:pt x="10143" y="2183"/>
                  </a:cubicBezTo>
                  <a:cubicBezTo>
                    <a:pt x="10123" y="2129"/>
                    <a:pt x="10123" y="2129"/>
                    <a:pt x="10123" y="2129"/>
                  </a:cubicBezTo>
                  <a:cubicBezTo>
                    <a:pt x="10104" y="2064"/>
                    <a:pt x="10104" y="2064"/>
                    <a:pt x="10104" y="2064"/>
                  </a:cubicBezTo>
                  <a:cubicBezTo>
                    <a:pt x="10094" y="2053"/>
                    <a:pt x="10085" y="2031"/>
                    <a:pt x="10075" y="2010"/>
                  </a:cubicBezTo>
                  <a:cubicBezTo>
                    <a:pt x="10046" y="1956"/>
                    <a:pt x="10026" y="1902"/>
                    <a:pt x="9997" y="1859"/>
                  </a:cubicBezTo>
                  <a:cubicBezTo>
                    <a:pt x="9939" y="1761"/>
                    <a:pt x="9881" y="1675"/>
                    <a:pt x="9823" y="1599"/>
                  </a:cubicBezTo>
                  <a:cubicBezTo>
                    <a:pt x="9794" y="1567"/>
                    <a:pt x="9756" y="1524"/>
                    <a:pt x="9727" y="1491"/>
                  </a:cubicBezTo>
                  <a:cubicBezTo>
                    <a:pt x="9678" y="1448"/>
                    <a:pt x="9640" y="1394"/>
                    <a:pt x="9591" y="1351"/>
                  </a:cubicBezTo>
                  <a:cubicBezTo>
                    <a:pt x="9533" y="1307"/>
                    <a:pt x="9485" y="1253"/>
                    <a:pt x="9427" y="1210"/>
                  </a:cubicBezTo>
                  <a:cubicBezTo>
                    <a:pt x="9417" y="1210"/>
                    <a:pt x="9408" y="1199"/>
                    <a:pt x="9398" y="1189"/>
                  </a:cubicBezTo>
                  <a:cubicBezTo>
                    <a:pt x="9330" y="1145"/>
                    <a:pt x="9263" y="1102"/>
                    <a:pt x="9195" y="1059"/>
                  </a:cubicBezTo>
                  <a:cubicBezTo>
                    <a:pt x="9137" y="1027"/>
                    <a:pt x="9089" y="994"/>
                    <a:pt x="9031" y="962"/>
                  </a:cubicBezTo>
                  <a:cubicBezTo>
                    <a:pt x="9021" y="962"/>
                    <a:pt x="9002" y="951"/>
                    <a:pt x="8992" y="940"/>
                  </a:cubicBezTo>
                  <a:cubicBezTo>
                    <a:pt x="8924" y="908"/>
                    <a:pt x="8857" y="875"/>
                    <a:pt x="8789" y="843"/>
                  </a:cubicBezTo>
                  <a:cubicBezTo>
                    <a:pt x="8731" y="821"/>
                    <a:pt x="8673" y="800"/>
                    <a:pt x="8615" y="778"/>
                  </a:cubicBezTo>
                  <a:cubicBezTo>
                    <a:pt x="8596" y="767"/>
                    <a:pt x="8586" y="767"/>
                    <a:pt x="8576" y="767"/>
                  </a:cubicBezTo>
                  <a:cubicBezTo>
                    <a:pt x="8509" y="735"/>
                    <a:pt x="8431" y="713"/>
                    <a:pt x="8363" y="692"/>
                  </a:cubicBezTo>
                  <a:cubicBezTo>
                    <a:pt x="8286" y="670"/>
                    <a:pt x="8218" y="648"/>
                    <a:pt x="8151" y="627"/>
                  </a:cubicBezTo>
                  <a:cubicBezTo>
                    <a:pt x="8073" y="616"/>
                    <a:pt x="8006" y="594"/>
                    <a:pt x="7928" y="573"/>
                  </a:cubicBezTo>
                  <a:cubicBezTo>
                    <a:pt x="7870" y="562"/>
                    <a:pt x="7812" y="551"/>
                    <a:pt x="7745" y="540"/>
                  </a:cubicBezTo>
                  <a:cubicBezTo>
                    <a:pt x="7735" y="529"/>
                    <a:pt x="7725" y="529"/>
                    <a:pt x="7716" y="529"/>
                  </a:cubicBezTo>
                  <a:cubicBezTo>
                    <a:pt x="7638" y="519"/>
                    <a:pt x="7571" y="508"/>
                    <a:pt x="7493" y="486"/>
                  </a:cubicBezTo>
                  <a:cubicBezTo>
                    <a:pt x="7416" y="475"/>
                    <a:pt x="7348" y="465"/>
                    <a:pt x="7271" y="454"/>
                  </a:cubicBezTo>
                  <a:cubicBezTo>
                    <a:pt x="7194" y="443"/>
                    <a:pt x="7126" y="432"/>
                    <a:pt x="7049" y="432"/>
                  </a:cubicBezTo>
                  <a:cubicBezTo>
                    <a:pt x="6981" y="421"/>
                    <a:pt x="6903" y="411"/>
                    <a:pt x="6826" y="400"/>
                  </a:cubicBezTo>
                  <a:cubicBezTo>
                    <a:pt x="6749" y="389"/>
                    <a:pt x="6681" y="389"/>
                    <a:pt x="6604" y="378"/>
                  </a:cubicBezTo>
                  <a:cubicBezTo>
                    <a:pt x="6526" y="367"/>
                    <a:pt x="6459" y="367"/>
                    <a:pt x="6381" y="357"/>
                  </a:cubicBezTo>
                  <a:cubicBezTo>
                    <a:pt x="6304" y="357"/>
                    <a:pt x="6236" y="346"/>
                    <a:pt x="6159" y="346"/>
                  </a:cubicBezTo>
                  <a:cubicBezTo>
                    <a:pt x="6101" y="335"/>
                    <a:pt x="6053" y="335"/>
                    <a:pt x="6004" y="324"/>
                  </a:cubicBezTo>
                  <a:cubicBezTo>
                    <a:pt x="5975" y="324"/>
                    <a:pt x="5956" y="324"/>
                    <a:pt x="5937" y="324"/>
                  </a:cubicBezTo>
                  <a:cubicBezTo>
                    <a:pt x="5859" y="313"/>
                    <a:pt x="5782" y="313"/>
                    <a:pt x="5714" y="303"/>
                  </a:cubicBezTo>
                  <a:cubicBezTo>
                    <a:pt x="5637" y="292"/>
                    <a:pt x="5560" y="292"/>
                    <a:pt x="5482" y="281"/>
                  </a:cubicBezTo>
                  <a:cubicBezTo>
                    <a:pt x="5415" y="281"/>
                    <a:pt x="5337" y="270"/>
                    <a:pt x="5260" y="270"/>
                  </a:cubicBezTo>
                  <a:cubicBezTo>
                    <a:pt x="5182" y="259"/>
                    <a:pt x="5115" y="259"/>
                    <a:pt x="5037" y="249"/>
                  </a:cubicBezTo>
                  <a:cubicBezTo>
                    <a:pt x="4960" y="249"/>
                    <a:pt x="4883" y="238"/>
                    <a:pt x="4815" y="238"/>
                  </a:cubicBezTo>
                  <a:cubicBezTo>
                    <a:pt x="4738" y="238"/>
                    <a:pt x="4660" y="227"/>
                    <a:pt x="4583" y="227"/>
                  </a:cubicBezTo>
                  <a:cubicBezTo>
                    <a:pt x="4515" y="216"/>
                    <a:pt x="4438" y="216"/>
                    <a:pt x="4361" y="216"/>
                  </a:cubicBezTo>
                  <a:cubicBezTo>
                    <a:pt x="4332" y="205"/>
                    <a:pt x="4312" y="205"/>
                    <a:pt x="4283" y="205"/>
                  </a:cubicBezTo>
                  <a:cubicBezTo>
                    <a:pt x="4235" y="205"/>
                    <a:pt x="4187" y="205"/>
                    <a:pt x="4138" y="205"/>
                  </a:cubicBezTo>
                  <a:cubicBezTo>
                    <a:pt x="4061" y="194"/>
                    <a:pt x="3984" y="194"/>
                    <a:pt x="3906" y="184"/>
                  </a:cubicBezTo>
                  <a:cubicBezTo>
                    <a:pt x="3838" y="184"/>
                    <a:pt x="3761" y="184"/>
                    <a:pt x="3684" y="173"/>
                  </a:cubicBezTo>
                  <a:cubicBezTo>
                    <a:pt x="3606" y="173"/>
                    <a:pt x="3539" y="173"/>
                    <a:pt x="3461" y="162"/>
                  </a:cubicBezTo>
                  <a:cubicBezTo>
                    <a:pt x="3384" y="162"/>
                    <a:pt x="3307" y="162"/>
                    <a:pt x="3239" y="151"/>
                  </a:cubicBezTo>
                  <a:cubicBezTo>
                    <a:pt x="3162" y="151"/>
                    <a:pt x="3084" y="151"/>
                    <a:pt x="3007" y="140"/>
                  </a:cubicBezTo>
                  <a:cubicBezTo>
                    <a:pt x="2930" y="140"/>
                    <a:pt x="2862" y="140"/>
                    <a:pt x="2785" y="130"/>
                  </a:cubicBezTo>
                  <a:cubicBezTo>
                    <a:pt x="2707" y="130"/>
                    <a:pt x="2630" y="119"/>
                    <a:pt x="2562" y="119"/>
                  </a:cubicBezTo>
                  <a:cubicBezTo>
                    <a:pt x="2485" y="119"/>
                    <a:pt x="2408" y="108"/>
                    <a:pt x="2330" y="108"/>
                  </a:cubicBezTo>
                  <a:cubicBezTo>
                    <a:pt x="2253" y="108"/>
                    <a:pt x="2185" y="97"/>
                    <a:pt x="2108" y="97"/>
                  </a:cubicBezTo>
                  <a:cubicBezTo>
                    <a:pt x="2030" y="97"/>
                    <a:pt x="1953" y="86"/>
                    <a:pt x="1885" y="86"/>
                  </a:cubicBezTo>
                  <a:cubicBezTo>
                    <a:pt x="1808" y="86"/>
                    <a:pt x="1731" y="76"/>
                    <a:pt x="1653" y="76"/>
                  </a:cubicBezTo>
                  <a:cubicBezTo>
                    <a:pt x="1576" y="76"/>
                    <a:pt x="1508" y="65"/>
                    <a:pt x="1431" y="65"/>
                  </a:cubicBezTo>
                  <a:cubicBezTo>
                    <a:pt x="1354" y="65"/>
                    <a:pt x="1276" y="54"/>
                    <a:pt x="1209" y="54"/>
                  </a:cubicBezTo>
                  <a:cubicBezTo>
                    <a:pt x="1131" y="43"/>
                    <a:pt x="1054" y="43"/>
                    <a:pt x="977" y="43"/>
                  </a:cubicBezTo>
                  <a:cubicBezTo>
                    <a:pt x="977" y="43"/>
                    <a:pt x="967" y="43"/>
                    <a:pt x="957" y="43"/>
                  </a:cubicBezTo>
                  <a:cubicBezTo>
                    <a:pt x="890" y="32"/>
                    <a:pt x="822" y="32"/>
                    <a:pt x="754" y="32"/>
                  </a:cubicBezTo>
                  <a:cubicBezTo>
                    <a:pt x="677" y="22"/>
                    <a:pt x="599" y="22"/>
                    <a:pt x="532" y="22"/>
                  </a:cubicBezTo>
                  <a:cubicBezTo>
                    <a:pt x="454" y="11"/>
                    <a:pt x="377" y="11"/>
                    <a:pt x="300" y="11"/>
                  </a:cubicBezTo>
                  <a:cubicBezTo>
                    <a:pt x="232" y="11"/>
                    <a:pt x="155" y="0"/>
                    <a:pt x="77" y="0"/>
                  </a:cubicBezTo>
                  <a:cubicBezTo>
                    <a:pt x="48" y="0"/>
                    <a:pt x="29" y="0"/>
                    <a:pt x="0" y="0"/>
                  </a:cubicBezTo>
                  <a:cubicBezTo>
                    <a:pt x="0" y="86"/>
                    <a:pt x="0" y="86"/>
                    <a:pt x="0" y="86"/>
                  </a:cubicBezTo>
                  <a:cubicBezTo>
                    <a:pt x="48" y="86"/>
                    <a:pt x="87" y="86"/>
                    <a:pt x="135" y="86"/>
                  </a:cubicBezTo>
                  <a:cubicBezTo>
                    <a:pt x="203" y="97"/>
                    <a:pt x="280" y="97"/>
                    <a:pt x="358" y="97"/>
                  </a:cubicBezTo>
                  <a:cubicBezTo>
                    <a:pt x="435" y="108"/>
                    <a:pt x="503" y="108"/>
                    <a:pt x="580" y="108"/>
                  </a:cubicBezTo>
                  <a:cubicBezTo>
                    <a:pt x="657" y="119"/>
                    <a:pt x="735" y="119"/>
                    <a:pt x="803" y="119"/>
                  </a:cubicBezTo>
                  <a:cubicBezTo>
                    <a:pt x="870" y="130"/>
                    <a:pt x="928" y="130"/>
                    <a:pt x="996" y="130"/>
                  </a:cubicBezTo>
                  <a:cubicBezTo>
                    <a:pt x="1006" y="130"/>
                    <a:pt x="1015" y="130"/>
                    <a:pt x="1035" y="140"/>
                  </a:cubicBezTo>
                  <a:cubicBezTo>
                    <a:pt x="1112" y="140"/>
                    <a:pt x="1180" y="140"/>
                    <a:pt x="1257" y="151"/>
                  </a:cubicBezTo>
                  <a:cubicBezTo>
                    <a:pt x="1334" y="151"/>
                    <a:pt x="1412" y="151"/>
                    <a:pt x="1479" y="162"/>
                  </a:cubicBezTo>
                  <a:cubicBezTo>
                    <a:pt x="1557" y="162"/>
                    <a:pt x="1634" y="162"/>
                    <a:pt x="1711" y="173"/>
                  </a:cubicBezTo>
                  <a:cubicBezTo>
                    <a:pt x="1779" y="173"/>
                    <a:pt x="1856" y="184"/>
                    <a:pt x="1934" y="184"/>
                  </a:cubicBezTo>
                  <a:cubicBezTo>
                    <a:pt x="2011" y="184"/>
                    <a:pt x="2079" y="194"/>
                    <a:pt x="2156" y="194"/>
                  </a:cubicBezTo>
                  <a:cubicBezTo>
                    <a:pt x="2233" y="194"/>
                    <a:pt x="2311" y="205"/>
                    <a:pt x="2379" y="205"/>
                  </a:cubicBezTo>
                  <a:cubicBezTo>
                    <a:pt x="2456" y="216"/>
                    <a:pt x="2533" y="216"/>
                    <a:pt x="2611" y="216"/>
                  </a:cubicBezTo>
                  <a:cubicBezTo>
                    <a:pt x="2678" y="227"/>
                    <a:pt x="2756" y="227"/>
                    <a:pt x="2833" y="227"/>
                  </a:cubicBezTo>
                  <a:cubicBezTo>
                    <a:pt x="2910" y="238"/>
                    <a:pt x="2978" y="238"/>
                    <a:pt x="3055" y="238"/>
                  </a:cubicBezTo>
                  <a:cubicBezTo>
                    <a:pt x="3133" y="249"/>
                    <a:pt x="3210" y="249"/>
                    <a:pt x="3278" y="259"/>
                  </a:cubicBezTo>
                  <a:cubicBezTo>
                    <a:pt x="3355" y="259"/>
                    <a:pt x="3432" y="259"/>
                    <a:pt x="3510" y="270"/>
                  </a:cubicBezTo>
                  <a:cubicBezTo>
                    <a:pt x="3577" y="270"/>
                    <a:pt x="3655" y="270"/>
                    <a:pt x="3732" y="281"/>
                  </a:cubicBezTo>
                  <a:cubicBezTo>
                    <a:pt x="3809" y="281"/>
                    <a:pt x="3877" y="281"/>
                    <a:pt x="3955" y="292"/>
                  </a:cubicBezTo>
                  <a:cubicBezTo>
                    <a:pt x="4032" y="292"/>
                    <a:pt x="4109" y="303"/>
                    <a:pt x="4177" y="303"/>
                  </a:cubicBezTo>
                  <a:cubicBezTo>
                    <a:pt x="4225" y="303"/>
                    <a:pt x="4274" y="303"/>
                    <a:pt x="4322" y="313"/>
                  </a:cubicBezTo>
                  <a:cubicBezTo>
                    <a:pt x="4351" y="313"/>
                    <a:pt x="4380" y="313"/>
                    <a:pt x="4409" y="313"/>
                  </a:cubicBezTo>
                  <a:cubicBezTo>
                    <a:pt x="4477" y="313"/>
                    <a:pt x="4554" y="324"/>
                    <a:pt x="4631" y="324"/>
                  </a:cubicBezTo>
                  <a:cubicBezTo>
                    <a:pt x="4709" y="335"/>
                    <a:pt x="4776" y="335"/>
                    <a:pt x="4854" y="346"/>
                  </a:cubicBezTo>
                  <a:cubicBezTo>
                    <a:pt x="4931" y="346"/>
                    <a:pt x="5008" y="346"/>
                    <a:pt x="5076" y="357"/>
                  </a:cubicBezTo>
                  <a:cubicBezTo>
                    <a:pt x="5153" y="357"/>
                    <a:pt x="5231" y="367"/>
                    <a:pt x="5308" y="367"/>
                  </a:cubicBezTo>
                  <a:cubicBezTo>
                    <a:pt x="5376" y="378"/>
                    <a:pt x="5453" y="389"/>
                    <a:pt x="5531" y="389"/>
                  </a:cubicBezTo>
                  <a:cubicBezTo>
                    <a:pt x="5598" y="400"/>
                    <a:pt x="5676" y="400"/>
                    <a:pt x="5753" y="411"/>
                  </a:cubicBezTo>
                  <a:cubicBezTo>
                    <a:pt x="5830" y="411"/>
                    <a:pt x="5898" y="421"/>
                    <a:pt x="5975" y="432"/>
                  </a:cubicBezTo>
                  <a:cubicBezTo>
                    <a:pt x="5995" y="432"/>
                    <a:pt x="6014" y="432"/>
                    <a:pt x="6033" y="432"/>
                  </a:cubicBezTo>
                  <a:cubicBezTo>
                    <a:pt x="6091" y="443"/>
                    <a:pt x="6140" y="443"/>
                    <a:pt x="6198" y="443"/>
                  </a:cubicBezTo>
                  <a:cubicBezTo>
                    <a:pt x="6275" y="454"/>
                    <a:pt x="6343" y="465"/>
                    <a:pt x="6420" y="465"/>
                  </a:cubicBezTo>
                  <a:cubicBezTo>
                    <a:pt x="6497" y="475"/>
                    <a:pt x="6565" y="486"/>
                    <a:pt x="6642" y="486"/>
                  </a:cubicBezTo>
                  <a:cubicBezTo>
                    <a:pt x="6720" y="497"/>
                    <a:pt x="6797" y="508"/>
                    <a:pt x="6865" y="508"/>
                  </a:cubicBezTo>
                  <a:cubicBezTo>
                    <a:pt x="6942" y="519"/>
                    <a:pt x="7020" y="529"/>
                    <a:pt x="7087" y="540"/>
                  </a:cubicBezTo>
                  <a:cubicBezTo>
                    <a:pt x="7165" y="551"/>
                    <a:pt x="7232" y="562"/>
                    <a:pt x="7310" y="573"/>
                  </a:cubicBezTo>
                  <a:cubicBezTo>
                    <a:pt x="7387" y="583"/>
                    <a:pt x="7455" y="594"/>
                    <a:pt x="7532" y="605"/>
                  </a:cubicBezTo>
                  <a:cubicBezTo>
                    <a:pt x="7600" y="616"/>
                    <a:pt x="7677" y="627"/>
                    <a:pt x="7745" y="638"/>
                  </a:cubicBezTo>
                  <a:cubicBezTo>
                    <a:pt x="7754" y="648"/>
                    <a:pt x="7764" y="648"/>
                    <a:pt x="7774" y="648"/>
                  </a:cubicBezTo>
                  <a:cubicBezTo>
                    <a:pt x="7841" y="659"/>
                    <a:pt x="7899" y="670"/>
                    <a:pt x="7967" y="692"/>
                  </a:cubicBezTo>
                  <a:cubicBezTo>
                    <a:pt x="8035" y="702"/>
                    <a:pt x="8112" y="724"/>
                    <a:pt x="8180" y="746"/>
                  </a:cubicBezTo>
                  <a:cubicBezTo>
                    <a:pt x="8257" y="767"/>
                    <a:pt x="8325" y="789"/>
                    <a:pt x="8392" y="810"/>
                  </a:cubicBezTo>
                  <a:cubicBezTo>
                    <a:pt x="8470" y="832"/>
                    <a:pt x="8538" y="854"/>
                    <a:pt x="8605" y="875"/>
                  </a:cubicBezTo>
                  <a:cubicBezTo>
                    <a:pt x="8615" y="886"/>
                    <a:pt x="8625" y="886"/>
                    <a:pt x="8634" y="886"/>
                  </a:cubicBezTo>
                  <a:cubicBezTo>
                    <a:pt x="8692" y="908"/>
                    <a:pt x="8760" y="940"/>
                    <a:pt x="8818" y="962"/>
                  </a:cubicBezTo>
                  <a:cubicBezTo>
                    <a:pt x="8886" y="994"/>
                    <a:pt x="8953" y="1027"/>
                    <a:pt x="9021" y="1059"/>
                  </a:cubicBezTo>
                  <a:cubicBezTo>
                    <a:pt x="9031" y="1070"/>
                    <a:pt x="9040" y="1070"/>
                    <a:pt x="9040" y="1070"/>
                  </a:cubicBezTo>
                  <a:cubicBezTo>
                    <a:pt x="9108" y="1102"/>
                    <a:pt x="9166" y="1145"/>
                    <a:pt x="9224" y="1178"/>
                  </a:cubicBezTo>
                  <a:cubicBezTo>
                    <a:pt x="9292" y="1221"/>
                    <a:pt x="9359" y="1264"/>
                    <a:pt x="9427" y="1318"/>
                  </a:cubicBezTo>
                  <a:cubicBezTo>
                    <a:pt x="9427" y="1318"/>
                    <a:pt x="9427" y="1318"/>
                    <a:pt x="9427" y="1318"/>
                  </a:cubicBezTo>
                  <a:cubicBezTo>
                    <a:pt x="9495" y="1372"/>
                    <a:pt x="9553" y="1426"/>
                    <a:pt x="9620" y="1480"/>
                  </a:cubicBezTo>
                  <a:cubicBezTo>
                    <a:pt x="9640" y="1502"/>
                    <a:pt x="9659" y="1524"/>
                    <a:pt x="9678" y="1545"/>
                  </a:cubicBezTo>
                  <a:cubicBezTo>
                    <a:pt x="9698" y="1567"/>
                    <a:pt x="9707" y="1578"/>
                    <a:pt x="9727" y="1599"/>
                  </a:cubicBezTo>
                  <a:cubicBezTo>
                    <a:pt x="9736" y="1610"/>
                    <a:pt x="9746" y="1621"/>
                    <a:pt x="9756" y="1642"/>
                  </a:cubicBezTo>
                  <a:cubicBezTo>
                    <a:pt x="9823" y="1718"/>
                    <a:pt x="9881" y="1815"/>
                    <a:pt x="9930" y="1902"/>
                  </a:cubicBezTo>
                  <a:cubicBezTo>
                    <a:pt x="9939" y="1934"/>
                    <a:pt x="9959" y="1967"/>
                    <a:pt x="9978" y="1999"/>
                  </a:cubicBezTo>
                  <a:cubicBezTo>
                    <a:pt x="9978" y="2021"/>
                    <a:pt x="9988" y="2031"/>
                    <a:pt x="9997" y="2053"/>
                  </a:cubicBezTo>
                  <a:cubicBezTo>
                    <a:pt x="10017" y="2107"/>
                    <a:pt x="10017" y="2107"/>
                    <a:pt x="10017" y="2107"/>
                  </a:cubicBezTo>
                  <a:cubicBezTo>
                    <a:pt x="10046" y="2172"/>
                    <a:pt x="10046" y="2172"/>
                    <a:pt x="10046" y="2172"/>
                  </a:cubicBezTo>
                  <a:cubicBezTo>
                    <a:pt x="10046" y="2183"/>
                    <a:pt x="10046" y="2193"/>
                    <a:pt x="10056" y="2193"/>
                  </a:cubicBezTo>
                  <a:cubicBezTo>
                    <a:pt x="10065" y="2226"/>
                    <a:pt x="10065" y="2226"/>
                    <a:pt x="10065" y="2226"/>
                  </a:cubicBezTo>
                  <a:cubicBezTo>
                    <a:pt x="10065" y="2248"/>
                    <a:pt x="10075" y="2269"/>
                    <a:pt x="10075" y="2291"/>
                  </a:cubicBezTo>
                  <a:cubicBezTo>
                    <a:pt x="10085" y="2345"/>
                    <a:pt x="10094" y="2410"/>
                    <a:pt x="10104" y="2464"/>
                  </a:cubicBezTo>
                  <a:cubicBezTo>
                    <a:pt x="10104" y="2626"/>
                    <a:pt x="10075" y="2788"/>
                    <a:pt x="10007" y="2939"/>
                  </a:cubicBezTo>
                  <a:cubicBezTo>
                    <a:pt x="9978" y="3004"/>
                    <a:pt x="9939" y="3069"/>
                    <a:pt x="9901" y="3134"/>
                  </a:cubicBezTo>
                  <a:cubicBezTo>
                    <a:pt x="9814" y="3252"/>
                    <a:pt x="9707" y="3360"/>
                    <a:pt x="9601" y="3458"/>
                  </a:cubicBezTo>
                  <a:cubicBezTo>
                    <a:pt x="9533" y="3512"/>
                    <a:pt x="9456" y="3577"/>
                    <a:pt x="9379" y="3631"/>
                  </a:cubicBezTo>
                  <a:cubicBezTo>
                    <a:pt x="9359" y="3652"/>
                    <a:pt x="9340" y="3663"/>
                    <a:pt x="9330" y="3674"/>
                  </a:cubicBezTo>
                  <a:cubicBezTo>
                    <a:pt x="9243" y="3739"/>
                    <a:pt x="9156" y="3793"/>
                    <a:pt x="9060" y="3847"/>
                  </a:cubicBezTo>
                  <a:cubicBezTo>
                    <a:pt x="8982" y="3901"/>
                    <a:pt x="8895" y="3944"/>
                    <a:pt x="8808" y="3987"/>
                  </a:cubicBezTo>
                  <a:cubicBezTo>
                    <a:pt x="8731" y="4030"/>
                    <a:pt x="8654" y="4063"/>
                    <a:pt x="8576" y="4095"/>
                  </a:cubicBezTo>
                  <a:cubicBezTo>
                    <a:pt x="8567" y="4106"/>
                    <a:pt x="8557" y="4106"/>
                    <a:pt x="8547" y="4106"/>
                  </a:cubicBezTo>
                  <a:cubicBezTo>
                    <a:pt x="8470" y="4138"/>
                    <a:pt x="8383" y="4182"/>
                    <a:pt x="8305" y="4203"/>
                  </a:cubicBezTo>
                  <a:cubicBezTo>
                    <a:pt x="8218" y="4236"/>
                    <a:pt x="8141" y="4268"/>
                    <a:pt x="8054" y="4290"/>
                  </a:cubicBezTo>
                  <a:cubicBezTo>
                    <a:pt x="7977" y="4322"/>
                    <a:pt x="7890" y="4344"/>
                    <a:pt x="7812" y="4376"/>
                  </a:cubicBezTo>
                  <a:cubicBezTo>
                    <a:pt x="7735" y="4398"/>
                    <a:pt x="7648" y="4419"/>
                    <a:pt x="7571" y="4441"/>
                  </a:cubicBezTo>
                  <a:cubicBezTo>
                    <a:pt x="7493" y="4463"/>
                    <a:pt x="7406" y="4484"/>
                    <a:pt x="7329" y="4506"/>
                  </a:cubicBezTo>
                  <a:cubicBezTo>
                    <a:pt x="7252" y="4527"/>
                    <a:pt x="7165" y="4549"/>
                    <a:pt x="7087" y="4571"/>
                  </a:cubicBezTo>
                  <a:cubicBezTo>
                    <a:pt x="7010" y="4581"/>
                    <a:pt x="6923" y="4603"/>
                    <a:pt x="6845" y="4625"/>
                  </a:cubicBezTo>
                  <a:cubicBezTo>
                    <a:pt x="6826" y="4636"/>
                    <a:pt x="6807" y="4636"/>
                    <a:pt x="6797" y="4636"/>
                  </a:cubicBezTo>
                  <a:cubicBezTo>
                    <a:pt x="6729" y="4657"/>
                    <a:pt x="6671" y="4668"/>
                    <a:pt x="6604" y="4690"/>
                  </a:cubicBezTo>
                  <a:cubicBezTo>
                    <a:pt x="6526" y="4711"/>
                    <a:pt x="6449" y="4733"/>
                    <a:pt x="6362" y="4754"/>
                  </a:cubicBezTo>
                  <a:cubicBezTo>
                    <a:pt x="6285" y="4776"/>
                    <a:pt x="6207" y="4798"/>
                    <a:pt x="6120" y="4819"/>
                  </a:cubicBezTo>
                  <a:cubicBezTo>
                    <a:pt x="6043" y="4841"/>
                    <a:pt x="5966" y="4862"/>
                    <a:pt x="5879" y="4884"/>
                  </a:cubicBezTo>
                  <a:cubicBezTo>
                    <a:pt x="5801" y="4906"/>
                    <a:pt x="5714" y="4927"/>
                    <a:pt x="5637" y="4960"/>
                  </a:cubicBezTo>
                  <a:cubicBezTo>
                    <a:pt x="5560" y="4981"/>
                    <a:pt x="5473" y="5003"/>
                    <a:pt x="5395" y="5035"/>
                  </a:cubicBezTo>
                  <a:cubicBezTo>
                    <a:pt x="5308" y="5057"/>
                    <a:pt x="5231" y="5079"/>
                    <a:pt x="5153" y="5111"/>
                  </a:cubicBezTo>
                  <a:cubicBezTo>
                    <a:pt x="5095" y="5122"/>
                    <a:pt x="5037" y="5143"/>
                    <a:pt x="4989" y="5165"/>
                  </a:cubicBezTo>
                  <a:cubicBezTo>
                    <a:pt x="4960" y="5176"/>
                    <a:pt x="4931" y="5176"/>
                    <a:pt x="4902" y="5187"/>
                  </a:cubicBezTo>
                  <a:cubicBezTo>
                    <a:pt x="4825" y="5219"/>
                    <a:pt x="4738" y="5251"/>
                    <a:pt x="4660" y="5273"/>
                  </a:cubicBezTo>
                  <a:cubicBezTo>
                    <a:pt x="4573" y="5305"/>
                    <a:pt x="4496" y="5338"/>
                    <a:pt x="4409" y="5370"/>
                  </a:cubicBezTo>
                  <a:cubicBezTo>
                    <a:pt x="4332" y="5403"/>
                    <a:pt x="4245" y="5435"/>
                    <a:pt x="4158" y="5468"/>
                  </a:cubicBezTo>
                  <a:cubicBezTo>
                    <a:pt x="4080" y="5500"/>
                    <a:pt x="3993" y="5543"/>
                    <a:pt x="3916" y="5576"/>
                  </a:cubicBezTo>
                  <a:cubicBezTo>
                    <a:pt x="3829" y="5619"/>
                    <a:pt x="3742" y="5651"/>
                    <a:pt x="3655" y="5694"/>
                  </a:cubicBezTo>
                  <a:cubicBezTo>
                    <a:pt x="3577" y="5738"/>
                    <a:pt x="3490" y="5770"/>
                    <a:pt x="3403" y="5813"/>
                  </a:cubicBezTo>
                  <a:cubicBezTo>
                    <a:pt x="3345" y="5846"/>
                    <a:pt x="3287" y="5878"/>
                    <a:pt x="3229" y="5911"/>
                  </a:cubicBezTo>
                  <a:cubicBezTo>
                    <a:pt x="3200" y="5921"/>
                    <a:pt x="3171" y="5943"/>
                    <a:pt x="3152" y="5954"/>
                  </a:cubicBezTo>
                  <a:cubicBezTo>
                    <a:pt x="3065" y="6008"/>
                    <a:pt x="2978" y="6051"/>
                    <a:pt x="2891" y="6105"/>
                  </a:cubicBezTo>
                  <a:cubicBezTo>
                    <a:pt x="2862" y="6127"/>
                    <a:pt x="2833" y="6137"/>
                    <a:pt x="2804" y="6159"/>
                  </a:cubicBezTo>
                  <a:cubicBezTo>
                    <a:pt x="2620" y="6278"/>
                    <a:pt x="2620" y="6278"/>
                    <a:pt x="2620" y="6278"/>
                  </a:cubicBezTo>
                  <a:cubicBezTo>
                    <a:pt x="2601" y="6289"/>
                    <a:pt x="2601" y="6289"/>
                    <a:pt x="2601" y="6289"/>
                  </a:cubicBezTo>
                  <a:cubicBezTo>
                    <a:pt x="2408" y="6429"/>
                    <a:pt x="2408" y="6429"/>
                    <a:pt x="2408" y="6429"/>
                  </a:cubicBezTo>
                  <a:cubicBezTo>
                    <a:pt x="2388" y="6440"/>
                    <a:pt x="2369" y="6451"/>
                    <a:pt x="2359" y="6462"/>
                  </a:cubicBezTo>
                  <a:cubicBezTo>
                    <a:pt x="2262" y="6537"/>
                    <a:pt x="2175" y="6602"/>
                    <a:pt x="2079" y="6678"/>
                  </a:cubicBezTo>
                  <a:cubicBezTo>
                    <a:pt x="2059" y="6699"/>
                    <a:pt x="2040" y="6710"/>
                    <a:pt x="2021" y="6732"/>
                  </a:cubicBezTo>
                  <a:cubicBezTo>
                    <a:pt x="1953" y="6786"/>
                    <a:pt x="1895" y="6851"/>
                    <a:pt x="1827" y="6905"/>
                  </a:cubicBezTo>
                  <a:cubicBezTo>
                    <a:pt x="1818" y="6905"/>
                    <a:pt x="1808" y="6915"/>
                    <a:pt x="1798" y="6926"/>
                  </a:cubicBezTo>
                  <a:cubicBezTo>
                    <a:pt x="1750" y="6980"/>
                    <a:pt x="1702" y="7024"/>
                    <a:pt x="1653" y="7078"/>
                  </a:cubicBezTo>
                  <a:cubicBezTo>
                    <a:pt x="1605" y="7132"/>
                    <a:pt x="1557" y="7175"/>
                    <a:pt x="1508" y="7229"/>
                  </a:cubicBezTo>
                  <a:cubicBezTo>
                    <a:pt x="1450" y="7304"/>
                    <a:pt x="1383" y="7380"/>
                    <a:pt x="1325" y="7456"/>
                  </a:cubicBezTo>
                  <a:cubicBezTo>
                    <a:pt x="1247" y="7564"/>
                    <a:pt x="1247" y="7564"/>
                    <a:pt x="1247" y="7564"/>
                  </a:cubicBezTo>
                  <a:cubicBezTo>
                    <a:pt x="1209" y="7618"/>
                    <a:pt x="1209" y="7618"/>
                    <a:pt x="1209" y="7618"/>
                  </a:cubicBezTo>
                  <a:cubicBezTo>
                    <a:pt x="1199" y="7629"/>
                    <a:pt x="1199" y="7629"/>
                    <a:pt x="1199" y="7629"/>
                  </a:cubicBezTo>
                  <a:cubicBezTo>
                    <a:pt x="1170" y="7672"/>
                    <a:pt x="1170" y="7672"/>
                    <a:pt x="1170" y="7672"/>
                  </a:cubicBezTo>
                  <a:cubicBezTo>
                    <a:pt x="1102" y="7780"/>
                    <a:pt x="1102" y="7780"/>
                    <a:pt x="1102" y="7780"/>
                  </a:cubicBezTo>
                  <a:cubicBezTo>
                    <a:pt x="1035" y="7888"/>
                    <a:pt x="1035" y="7888"/>
                    <a:pt x="1035" y="7888"/>
                  </a:cubicBezTo>
                  <a:cubicBezTo>
                    <a:pt x="1025" y="7910"/>
                    <a:pt x="1015" y="7931"/>
                    <a:pt x="1006" y="7942"/>
                  </a:cubicBezTo>
                  <a:cubicBezTo>
                    <a:pt x="977" y="8007"/>
                    <a:pt x="977" y="8007"/>
                    <a:pt x="977" y="8007"/>
                  </a:cubicBezTo>
                  <a:cubicBezTo>
                    <a:pt x="957" y="8039"/>
                    <a:pt x="938" y="8082"/>
                    <a:pt x="919" y="8115"/>
                  </a:cubicBezTo>
                  <a:cubicBezTo>
                    <a:pt x="880" y="8190"/>
                    <a:pt x="851" y="8255"/>
                    <a:pt x="822" y="8331"/>
                  </a:cubicBezTo>
                  <a:cubicBezTo>
                    <a:pt x="822" y="8342"/>
                    <a:pt x="812" y="8353"/>
                    <a:pt x="812" y="8363"/>
                  </a:cubicBezTo>
                  <a:cubicBezTo>
                    <a:pt x="793" y="8407"/>
                    <a:pt x="774" y="8439"/>
                    <a:pt x="764" y="8482"/>
                  </a:cubicBezTo>
                  <a:cubicBezTo>
                    <a:pt x="725" y="8612"/>
                    <a:pt x="725" y="8612"/>
                    <a:pt x="725" y="8612"/>
                  </a:cubicBezTo>
                  <a:cubicBezTo>
                    <a:pt x="706" y="8655"/>
                    <a:pt x="696" y="8698"/>
                    <a:pt x="686" y="8742"/>
                  </a:cubicBezTo>
                  <a:cubicBezTo>
                    <a:pt x="677" y="8785"/>
                    <a:pt x="667" y="8817"/>
                    <a:pt x="657" y="8871"/>
                  </a:cubicBezTo>
                  <a:cubicBezTo>
                    <a:pt x="628" y="9023"/>
                    <a:pt x="609" y="9185"/>
                    <a:pt x="609" y="9336"/>
                  </a:cubicBezTo>
                  <a:cubicBezTo>
                    <a:pt x="609" y="9541"/>
                    <a:pt x="628" y="9746"/>
                    <a:pt x="677" y="9941"/>
                  </a:cubicBezTo>
                  <a:cubicBezTo>
                    <a:pt x="677" y="9963"/>
                    <a:pt x="686" y="9995"/>
                    <a:pt x="696" y="10017"/>
                  </a:cubicBezTo>
                  <a:cubicBezTo>
                    <a:pt x="696" y="10038"/>
                    <a:pt x="706" y="10049"/>
                    <a:pt x="706" y="10071"/>
                  </a:cubicBezTo>
                  <a:cubicBezTo>
                    <a:pt x="744" y="10200"/>
                    <a:pt x="744" y="10200"/>
                    <a:pt x="744" y="10200"/>
                  </a:cubicBezTo>
                  <a:cubicBezTo>
                    <a:pt x="764" y="10265"/>
                    <a:pt x="764" y="10265"/>
                    <a:pt x="764" y="10265"/>
                  </a:cubicBezTo>
                  <a:cubicBezTo>
                    <a:pt x="774" y="10276"/>
                    <a:pt x="783" y="10298"/>
                    <a:pt x="793" y="10319"/>
                  </a:cubicBezTo>
                  <a:cubicBezTo>
                    <a:pt x="832" y="10427"/>
                    <a:pt x="832" y="10427"/>
                    <a:pt x="832" y="10427"/>
                  </a:cubicBezTo>
                  <a:cubicBezTo>
                    <a:pt x="841" y="10449"/>
                    <a:pt x="841" y="10449"/>
                    <a:pt x="841" y="10449"/>
                  </a:cubicBezTo>
                  <a:cubicBezTo>
                    <a:pt x="870" y="10503"/>
                    <a:pt x="870" y="10503"/>
                    <a:pt x="870" y="10503"/>
                  </a:cubicBezTo>
                  <a:cubicBezTo>
                    <a:pt x="880" y="10524"/>
                    <a:pt x="890" y="10546"/>
                    <a:pt x="899" y="10568"/>
                  </a:cubicBezTo>
                  <a:cubicBezTo>
                    <a:pt x="957" y="10676"/>
                    <a:pt x="957" y="10676"/>
                    <a:pt x="957" y="10676"/>
                  </a:cubicBezTo>
                  <a:cubicBezTo>
                    <a:pt x="967" y="10697"/>
                    <a:pt x="986" y="10730"/>
                    <a:pt x="996" y="10751"/>
                  </a:cubicBezTo>
                  <a:cubicBezTo>
                    <a:pt x="1006" y="10762"/>
                    <a:pt x="1015" y="10773"/>
                    <a:pt x="1025" y="10795"/>
                  </a:cubicBezTo>
                  <a:cubicBezTo>
                    <a:pt x="1093" y="10903"/>
                    <a:pt x="1093" y="10903"/>
                    <a:pt x="1093" y="10903"/>
                  </a:cubicBezTo>
                  <a:cubicBezTo>
                    <a:pt x="1122" y="10935"/>
                    <a:pt x="1141" y="10978"/>
                    <a:pt x="1170" y="11011"/>
                  </a:cubicBezTo>
                  <a:cubicBezTo>
                    <a:pt x="1228" y="11086"/>
                    <a:pt x="1286" y="11162"/>
                    <a:pt x="1354" y="11227"/>
                  </a:cubicBezTo>
                  <a:cubicBezTo>
                    <a:pt x="1373" y="11259"/>
                    <a:pt x="1392" y="11281"/>
                    <a:pt x="1412" y="11302"/>
                  </a:cubicBezTo>
                  <a:cubicBezTo>
                    <a:pt x="1470" y="11367"/>
                    <a:pt x="1528" y="11432"/>
                    <a:pt x="1586" y="11486"/>
                  </a:cubicBezTo>
                  <a:cubicBezTo>
                    <a:pt x="1653" y="11551"/>
                    <a:pt x="1711" y="11605"/>
                    <a:pt x="1779" y="11659"/>
                  </a:cubicBezTo>
                  <a:cubicBezTo>
                    <a:pt x="1789" y="11670"/>
                    <a:pt x="1798" y="11681"/>
                    <a:pt x="1818" y="11691"/>
                  </a:cubicBezTo>
                  <a:cubicBezTo>
                    <a:pt x="1866" y="11735"/>
                    <a:pt x="1924" y="11778"/>
                    <a:pt x="1972" y="11821"/>
                  </a:cubicBezTo>
                  <a:cubicBezTo>
                    <a:pt x="2040" y="11864"/>
                    <a:pt x="2108" y="11918"/>
                    <a:pt x="2175" y="11962"/>
                  </a:cubicBezTo>
                  <a:cubicBezTo>
                    <a:pt x="2233" y="12005"/>
                    <a:pt x="2301" y="12048"/>
                    <a:pt x="2369" y="12091"/>
                  </a:cubicBezTo>
                  <a:cubicBezTo>
                    <a:pt x="2437" y="12134"/>
                    <a:pt x="2504" y="12178"/>
                    <a:pt x="2572" y="12221"/>
                  </a:cubicBezTo>
                  <a:cubicBezTo>
                    <a:pt x="2591" y="12221"/>
                    <a:pt x="2611" y="12232"/>
                    <a:pt x="2620" y="12243"/>
                  </a:cubicBezTo>
                  <a:cubicBezTo>
                    <a:pt x="2678" y="12275"/>
                    <a:pt x="2727" y="12297"/>
                    <a:pt x="2775" y="12329"/>
                  </a:cubicBezTo>
                  <a:cubicBezTo>
                    <a:pt x="2843" y="12361"/>
                    <a:pt x="2910" y="12405"/>
                    <a:pt x="2978" y="12437"/>
                  </a:cubicBezTo>
                  <a:cubicBezTo>
                    <a:pt x="3055" y="12469"/>
                    <a:pt x="3123" y="12502"/>
                    <a:pt x="3191" y="12534"/>
                  </a:cubicBezTo>
                  <a:cubicBezTo>
                    <a:pt x="3258" y="12567"/>
                    <a:pt x="3326" y="12599"/>
                    <a:pt x="3394" y="12621"/>
                  </a:cubicBezTo>
                  <a:cubicBezTo>
                    <a:pt x="3432" y="12642"/>
                    <a:pt x="3461" y="12653"/>
                    <a:pt x="3490" y="12664"/>
                  </a:cubicBezTo>
                  <a:cubicBezTo>
                    <a:pt x="3529" y="12686"/>
                    <a:pt x="3568" y="12696"/>
                    <a:pt x="3606" y="12707"/>
                  </a:cubicBezTo>
                  <a:cubicBezTo>
                    <a:pt x="3674" y="12740"/>
                    <a:pt x="3742" y="12772"/>
                    <a:pt x="3819" y="12794"/>
                  </a:cubicBezTo>
                  <a:cubicBezTo>
                    <a:pt x="3887" y="12815"/>
                    <a:pt x="3955" y="12848"/>
                    <a:pt x="4032" y="12869"/>
                  </a:cubicBezTo>
                  <a:cubicBezTo>
                    <a:pt x="4100" y="12891"/>
                    <a:pt x="4167" y="12923"/>
                    <a:pt x="4235" y="12945"/>
                  </a:cubicBezTo>
                  <a:cubicBezTo>
                    <a:pt x="4283" y="12956"/>
                    <a:pt x="4332" y="12977"/>
                    <a:pt x="4380" y="12988"/>
                  </a:cubicBezTo>
                  <a:cubicBezTo>
                    <a:pt x="4409" y="12999"/>
                    <a:pt x="4428" y="13010"/>
                    <a:pt x="4448" y="13010"/>
                  </a:cubicBezTo>
                  <a:cubicBezTo>
                    <a:pt x="4525" y="13031"/>
                    <a:pt x="4593" y="13053"/>
                    <a:pt x="4670" y="13075"/>
                  </a:cubicBezTo>
                  <a:cubicBezTo>
                    <a:pt x="4738" y="13096"/>
                    <a:pt x="4805" y="13118"/>
                    <a:pt x="4883" y="13139"/>
                  </a:cubicBezTo>
                  <a:cubicBezTo>
                    <a:pt x="4950" y="13161"/>
                    <a:pt x="5028" y="13183"/>
                    <a:pt x="5095" y="13204"/>
                  </a:cubicBezTo>
                  <a:cubicBezTo>
                    <a:pt x="5163" y="13215"/>
                    <a:pt x="5240" y="13237"/>
                    <a:pt x="5308" y="13258"/>
                  </a:cubicBezTo>
                  <a:cubicBezTo>
                    <a:pt x="5385" y="13269"/>
                    <a:pt x="5453" y="13291"/>
                    <a:pt x="5531" y="13312"/>
                  </a:cubicBezTo>
                  <a:cubicBezTo>
                    <a:pt x="5598" y="13323"/>
                    <a:pt x="5676" y="13345"/>
                    <a:pt x="5743" y="13355"/>
                  </a:cubicBezTo>
                  <a:cubicBezTo>
                    <a:pt x="5821" y="13377"/>
                    <a:pt x="5888" y="13388"/>
                    <a:pt x="5966" y="13410"/>
                  </a:cubicBezTo>
                  <a:cubicBezTo>
                    <a:pt x="6033" y="13420"/>
                    <a:pt x="6111" y="13442"/>
                    <a:pt x="6178" y="13453"/>
                  </a:cubicBezTo>
                  <a:cubicBezTo>
                    <a:pt x="6188" y="13453"/>
                    <a:pt x="6198" y="13464"/>
                    <a:pt x="6207" y="13464"/>
                  </a:cubicBezTo>
                  <a:cubicBezTo>
                    <a:pt x="6265" y="13474"/>
                    <a:pt x="6333" y="13485"/>
                    <a:pt x="6401" y="13496"/>
                  </a:cubicBezTo>
                  <a:cubicBezTo>
                    <a:pt x="6468" y="13507"/>
                    <a:pt x="6546" y="13528"/>
                    <a:pt x="6613" y="13539"/>
                  </a:cubicBezTo>
                  <a:cubicBezTo>
                    <a:pt x="6691" y="13550"/>
                    <a:pt x="6758" y="13572"/>
                    <a:pt x="6836" y="13582"/>
                  </a:cubicBezTo>
                  <a:cubicBezTo>
                    <a:pt x="6903" y="13593"/>
                    <a:pt x="6981" y="13604"/>
                    <a:pt x="7058" y="13615"/>
                  </a:cubicBezTo>
                  <a:cubicBezTo>
                    <a:pt x="7126" y="13636"/>
                    <a:pt x="7203" y="13647"/>
                    <a:pt x="7271" y="13658"/>
                  </a:cubicBezTo>
                  <a:cubicBezTo>
                    <a:pt x="7348" y="13669"/>
                    <a:pt x="7416" y="13680"/>
                    <a:pt x="7493" y="13690"/>
                  </a:cubicBezTo>
                  <a:cubicBezTo>
                    <a:pt x="7571" y="13701"/>
                    <a:pt x="7638" y="13712"/>
                    <a:pt x="7716" y="13723"/>
                  </a:cubicBezTo>
                  <a:cubicBezTo>
                    <a:pt x="7783" y="13734"/>
                    <a:pt x="7861" y="13744"/>
                    <a:pt x="7938" y="13755"/>
                  </a:cubicBezTo>
                  <a:cubicBezTo>
                    <a:pt x="7967" y="13766"/>
                    <a:pt x="8006" y="13766"/>
                    <a:pt x="8035" y="13777"/>
                  </a:cubicBezTo>
                  <a:cubicBezTo>
                    <a:pt x="8073" y="13777"/>
                    <a:pt x="8112" y="13788"/>
                    <a:pt x="8151" y="13788"/>
                  </a:cubicBezTo>
                  <a:cubicBezTo>
                    <a:pt x="8228" y="13798"/>
                    <a:pt x="8305" y="13809"/>
                    <a:pt x="8373" y="13820"/>
                  </a:cubicBezTo>
                  <a:cubicBezTo>
                    <a:pt x="8450" y="13831"/>
                    <a:pt x="8528" y="13842"/>
                    <a:pt x="8596" y="13842"/>
                  </a:cubicBezTo>
                  <a:cubicBezTo>
                    <a:pt x="8673" y="13853"/>
                    <a:pt x="8750" y="13863"/>
                    <a:pt x="8818" y="13874"/>
                  </a:cubicBezTo>
                  <a:cubicBezTo>
                    <a:pt x="8895" y="13885"/>
                    <a:pt x="8973" y="13885"/>
                    <a:pt x="9040" y="13896"/>
                  </a:cubicBezTo>
                  <a:cubicBezTo>
                    <a:pt x="9118" y="13907"/>
                    <a:pt x="9195" y="13907"/>
                    <a:pt x="9263" y="13917"/>
                  </a:cubicBezTo>
                  <a:cubicBezTo>
                    <a:pt x="9340" y="13928"/>
                    <a:pt x="9417" y="13939"/>
                    <a:pt x="9485" y="13939"/>
                  </a:cubicBezTo>
                  <a:cubicBezTo>
                    <a:pt x="9562" y="13950"/>
                    <a:pt x="9640" y="13950"/>
                    <a:pt x="9707" y="13961"/>
                  </a:cubicBezTo>
                  <a:cubicBezTo>
                    <a:pt x="9765" y="13961"/>
                    <a:pt x="9814" y="13971"/>
                    <a:pt x="9862" y="13971"/>
                  </a:cubicBezTo>
                  <a:cubicBezTo>
                    <a:pt x="9891" y="13971"/>
                    <a:pt x="9910" y="13982"/>
                    <a:pt x="9930" y="13982"/>
                  </a:cubicBezTo>
                  <a:cubicBezTo>
                    <a:pt x="10007" y="13982"/>
                    <a:pt x="10085" y="13993"/>
                    <a:pt x="10162" y="13993"/>
                  </a:cubicBezTo>
                  <a:cubicBezTo>
                    <a:pt x="10230" y="14004"/>
                    <a:pt x="10307" y="14004"/>
                    <a:pt x="10384" y="14015"/>
                  </a:cubicBezTo>
                  <a:cubicBezTo>
                    <a:pt x="10462" y="14015"/>
                    <a:pt x="10529" y="14025"/>
                    <a:pt x="10607" y="14025"/>
                  </a:cubicBezTo>
                  <a:cubicBezTo>
                    <a:pt x="10684" y="14036"/>
                    <a:pt x="10752" y="14036"/>
                    <a:pt x="10829" y="14047"/>
                  </a:cubicBezTo>
                  <a:cubicBezTo>
                    <a:pt x="10906" y="14047"/>
                    <a:pt x="10984" y="14058"/>
                    <a:pt x="11051" y="14058"/>
                  </a:cubicBezTo>
                  <a:cubicBezTo>
                    <a:pt x="11129" y="14058"/>
                    <a:pt x="11206" y="14069"/>
                    <a:pt x="11283" y="14069"/>
                  </a:cubicBezTo>
                  <a:cubicBezTo>
                    <a:pt x="11351" y="14079"/>
                    <a:pt x="11428" y="14079"/>
                    <a:pt x="11506" y="14079"/>
                  </a:cubicBezTo>
                  <a:cubicBezTo>
                    <a:pt x="11583" y="14090"/>
                    <a:pt x="11651" y="14090"/>
                    <a:pt x="11728" y="14101"/>
                  </a:cubicBezTo>
                  <a:cubicBezTo>
                    <a:pt x="11806" y="14101"/>
                    <a:pt x="11883" y="14101"/>
                    <a:pt x="11951" y="14112"/>
                  </a:cubicBezTo>
                  <a:cubicBezTo>
                    <a:pt x="12028" y="14112"/>
                    <a:pt x="12105" y="14123"/>
                    <a:pt x="12183" y="14123"/>
                  </a:cubicBezTo>
                  <a:cubicBezTo>
                    <a:pt x="12250" y="14123"/>
                    <a:pt x="12328" y="14133"/>
                    <a:pt x="12405" y="14133"/>
                  </a:cubicBezTo>
                  <a:cubicBezTo>
                    <a:pt x="12482" y="14144"/>
                    <a:pt x="12550" y="14144"/>
                    <a:pt x="12627" y="14155"/>
                  </a:cubicBezTo>
                  <a:cubicBezTo>
                    <a:pt x="12705" y="14155"/>
                    <a:pt x="12782" y="14155"/>
                    <a:pt x="12850" y="14166"/>
                  </a:cubicBezTo>
                  <a:cubicBezTo>
                    <a:pt x="12927" y="14166"/>
                    <a:pt x="13004" y="14177"/>
                    <a:pt x="13082" y="14177"/>
                  </a:cubicBezTo>
                  <a:cubicBezTo>
                    <a:pt x="13150" y="14187"/>
                    <a:pt x="13227" y="14187"/>
                    <a:pt x="13304" y="14187"/>
                  </a:cubicBezTo>
                  <a:cubicBezTo>
                    <a:pt x="13353" y="14198"/>
                    <a:pt x="13401" y="14198"/>
                    <a:pt x="13449" y="14198"/>
                  </a:cubicBezTo>
                  <a:cubicBezTo>
                    <a:pt x="13478" y="14209"/>
                    <a:pt x="13498" y="14209"/>
                    <a:pt x="13527" y="14209"/>
                  </a:cubicBezTo>
                  <a:cubicBezTo>
                    <a:pt x="13604" y="14209"/>
                    <a:pt x="13672" y="14220"/>
                    <a:pt x="13749" y="14220"/>
                  </a:cubicBezTo>
                  <a:cubicBezTo>
                    <a:pt x="13826" y="14231"/>
                    <a:pt x="13894" y="14242"/>
                    <a:pt x="13971" y="14242"/>
                  </a:cubicBezTo>
                  <a:cubicBezTo>
                    <a:pt x="14049" y="14252"/>
                    <a:pt x="14126" y="14252"/>
                    <a:pt x="14194" y="14263"/>
                  </a:cubicBezTo>
                  <a:cubicBezTo>
                    <a:pt x="14271" y="14263"/>
                    <a:pt x="14348" y="14274"/>
                    <a:pt x="14416" y="14285"/>
                  </a:cubicBezTo>
                  <a:cubicBezTo>
                    <a:pt x="14493" y="14285"/>
                    <a:pt x="14571" y="14296"/>
                    <a:pt x="14638" y="14306"/>
                  </a:cubicBezTo>
                  <a:cubicBezTo>
                    <a:pt x="14716" y="14306"/>
                    <a:pt x="14793" y="14317"/>
                    <a:pt x="14871" y="14328"/>
                  </a:cubicBezTo>
                  <a:cubicBezTo>
                    <a:pt x="14938" y="14328"/>
                    <a:pt x="15016" y="14339"/>
                    <a:pt x="15093" y="14350"/>
                  </a:cubicBezTo>
                  <a:cubicBezTo>
                    <a:pt x="15122" y="14350"/>
                    <a:pt x="15161" y="14360"/>
                    <a:pt x="15199" y="14360"/>
                  </a:cubicBezTo>
                  <a:cubicBezTo>
                    <a:pt x="15238" y="14360"/>
                    <a:pt x="15277" y="14371"/>
                    <a:pt x="15306" y="14371"/>
                  </a:cubicBezTo>
                  <a:cubicBezTo>
                    <a:pt x="15383" y="14382"/>
                    <a:pt x="15460" y="14393"/>
                    <a:pt x="15528" y="14404"/>
                  </a:cubicBezTo>
                  <a:cubicBezTo>
                    <a:pt x="15605" y="14414"/>
                    <a:pt x="15683" y="14425"/>
                    <a:pt x="15750" y="14436"/>
                  </a:cubicBezTo>
                  <a:cubicBezTo>
                    <a:pt x="15828" y="14447"/>
                    <a:pt x="15895" y="14458"/>
                    <a:pt x="15973" y="14468"/>
                  </a:cubicBezTo>
                  <a:cubicBezTo>
                    <a:pt x="16002" y="14468"/>
                    <a:pt x="16031" y="14468"/>
                    <a:pt x="16050" y="14479"/>
                  </a:cubicBezTo>
                  <a:cubicBezTo>
                    <a:pt x="16098" y="14490"/>
                    <a:pt x="16147" y="14490"/>
                    <a:pt x="16195" y="14501"/>
                  </a:cubicBezTo>
                  <a:cubicBezTo>
                    <a:pt x="16263" y="14512"/>
                    <a:pt x="16340" y="14522"/>
                    <a:pt x="16408" y="14544"/>
                  </a:cubicBezTo>
                  <a:cubicBezTo>
                    <a:pt x="16485" y="14555"/>
                    <a:pt x="16563" y="14566"/>
                    <a:pt x="16630" y="14587"/>
                  </a:cubicBezTo>
                  <a:cubicBezTo>
                    <a:pt x="16708" y="14598"/>
                    <a:pt x="16775" y="14620"/>
                    <a:pt x="16843" y="14631"/>
                  </a:cubicBezTo>
                  <a:cubicBezTo>
                    <a:pt x="16862" y="14641"/>
                    <a:pt x="16882" y="14641"/>
                    <a:pt x="16891" y="14641"/>
                  </a:cubicBezTo>
                  <a:cubicBezTo>
                    <a:pt x="16949" y="14652"/>
                    <a:pt x="17007" y="14674"/>
                    <a:pt x="17065" y="14685"/>
                  </a:cubicBezTo>
                  <a:cubicBezTo>
                    <a:pt x="17133" y="14706"/>
                    <a:pt x="17210" y="14728"/>
                    <a:pt x="17278" y="14739"/>
                  </a:cubicBezTo>
                  <a:cubicBezTo>
                    <a:pt x="17355" y="14760"/>
                    <a:pt x="17423" y="14782"/>
                    <a:pt x="17491" y="14803"/>
                  </a:cubicBezTo>
                  <a:cubicBezTo>
                    <a:pt x="17568" y="14825"/>
                    <a:pt x="17636" y="14847"/>
                    <a:pt x="17703" y="14879"/>
                  </a:cubicBezTo>
                  <a:cubicBezTo>
                    <a:pt x="17781" y="14901"/>
                    <a:pt x="17849" y="14922"/>
                    <a:pt x="17916" y="14955"/>
                  </a:cubicBezTo>
                  <a:cubicBezTo>
                    <a:pt x="17984" y="14976"/>
                    <a:pt x="18061" y="15009"/>
                    <a:pt x="18129" y="15030"/>
                  </a:cubicBezTo>
                  <a:cubicBezTo>
                    <a:pt x="18197" y="15063"/>
                    <a:pt x="18264" y="15095"/>
                    <a:pt x="18332" y="15128"/>
                  </a:cubicBezTo>
                  <a:cubicBezTo>
                    <a:pt x="18390" y="15149"/>
                    <a:pt x="18438" y="15171"/>
                    <a:pt x="18487" y="15192"/>
                  </a:cubicBezTo>
                  <a:cubicBezTo>
                    <a:pt x="18506" y="15203"/>
                    <a:pt x="18525" y="15214"/>
                    <a:pt x="18545" y="15225"/>
                  </a:cubicBezTo>
                  <a:cubicBezTo>
                    <a:pt x="18583" y="15246"/>
                    <a:pt x="18632" y="15268"/>
                    <a:pt x="18670" y="15290"/>
                  </a:cubicBezTo>
                  <a:cubicBezTo>
                    <a:pt x="18748" y="15333"/>
                    <a:pt x="18748" y="15333"/>
                    <a:pt x="18748" y="15333"/>
                  </a:cubicBezTo>
                  <a:cubicBezTo>
                    <a:pt x="18757" y="15344"/>
                    <a:pt x="18757" y="15344"/>
                    <a:pt x="18757" y="15344"/>
                  </a:cubicBezTo>
                  <a:cubicBezTo>
                    <a:pt x="18854" y="15398"/>
                    <a:pt x="18854" y="15398"/>
                    <a:pt x="18854" y="15398"/>
                  </a:cubicBezTo>
                  <a:cubicBezTo>
                    <a:pt x="18893" y="15430"/>
                    <a:pt x="18893" y="15430"/>
                    <a:pt x="18893" y="15430"/>
                  </a:cubicBezTo>
                  <a:cubicBezTo>
                    <a:pt x="18922" y="15441"/>
                    <a:pt x="18922" y="15441"/>
                    <a:pt x="18922" y="15441"/>
                  </a:cubicBezTo>
                  <a:cubicBezTo>
                    <a:pt x="18941" y="15452"/>
                    <a:pt x="18941" y="15452"/>
                    <a:pt x="18941" y="15452"/>
                  </a:cubicBezTo>
                  <a:cubicBezTo>
                    <a:pt x="18951" y="15463"/>
                    <a:pt x="18951" y="15463"/>
                    <a:pt x="18951" y="15463"/>
                  </a:cubicBezTo>
                  <a:cubicBezTo>
                    <a:pt x="19028" y="15517"/>
                    <a:pt x="19028" y="15517"/>
                    <a:pt x="19028" y="15517"/>
                  </a:cubicBezTo>
                  <a:cubicBezTo>
                    <a:pt x="19067" y="15538"/>
                    <a:pt x="19105" y="15560"/>
                    <a:pt x="19144" y="15592"/>
                  </a:cubicBezTo>
                  <a:cubicBezTo>
                    <a:pt x="19163" y="15603"/>
                    <a:pt x="19183" y="15614"/>
                    <a:pt x="19202" y="15625"/>
                  </a:cubicBezTo>
                  <a:cubicBezTo>
                    <a:pt x="19250" y="15657"/>
                    <a:pt x="19250" y="15657"/>
                    <a:pt x="19250" y="15657"/>
                  </a:cubicBezTo>
                  <a:cubicBezTo>
                    <a:pt x="19289" y="15689"/>
                    <a:pt x="19289" y="15689"/>
                    <a:pt x="19289" y="15689"/>
                  </a:cubicBezTo>
                  <a:cubicBezTo>
                    <a:pt x="19347" y="15733"/>
                    <a:pt x="19347" y="15733"/>
                    <a:pt x="19347" y="15733"/>
                  </a:cubicBezTo>
                  <a:cubicBezTo>
                    <a:pt x="19376" y="15754"/>
                    <a:pt x="19376" y="15754"/>
                    <a:pt x="19376" y="15754"/>
                  </a:cubicBezTo>
                  <a:cubicBezTo>
                    <a:pt x="19434" y="15797"/>
                    <a:pt x="19483" y="15830"/>
                    <a:pt x="19541" y="15873"/>
                  </a:cubicBezTo>
                  <a:cubicBezTo>
                    <a:pt x="19541" y="15873"/>
                    <a:pt x="19541" y="15873"/>
                    <a:pt x="19541" y="15873"/>
                  </a:cubicBezTo>
                  <a:cubicBezTo>
                    <a:pt x="19599" y="15916"/>
                    <a:pt x="19657" y="15960"/>
                    <a:pt x="19705" y="16014"/>
                  </a:cubicBezTo>
                  <a:cubicBezTo>
                    <a:pt x="19715" y="16014"/>
                    <a:pt x="19724" y="16024"/>
                    <a:pt x="19734" y="16035"/>
                  </a:cubicBezTo>
                  <a:cubicBezTo>
                    <a:pt x="19782" y="16068"/>
                    <a:pt x="19821" y="16100"/>
                    <a:pt x="19869" y="16143"/>
                  </a:cubicBezTo>
                  <a:cubicBezTo>
                    <a:pt x="19889" y="16165"/>
                    <a:pt x="19908" y="16186"/>
                    <a:pt x="19927" y="16197"/>
                  </a:cubicBezTo>
                  <a:cubicBezTo>
                    <a:pt x="19956" y="16230"/>
                    <a:pt x="19985" y="16262"/>
                    <a:pt x="20024" y="16284"/>
                  </a:cubicBezTo>
                  <a:cubicBezTo>
                    <a:pt x="20043" y="16305"/>
                    <a:pt x="20072" y="16338"/>
                    <a:pt x="20092" y="16359"/>
                  </a:cubicBezTo>
                  <a:cubicBezTo>
                    <a:pt x="20121" y="16381"/>
                    <a:pt x="20121" y="16381"/>
                    <a:pt x="20121" y="16381"/>
                  </a:cubicBezTo>
                  <a:cubicBezTo>
                    <a:pt x="20169" y="16435"/>
                    <a:pt x="20169" y="16435"/>
                    <a:pt x="20169" y="16435"/>
                  </a:cubicBezTo>
                  <a:cubicBezTo>
                    <a:pt x="20208" y="16478"/>
                    <a:pt x="20256" y="16521"/>
                    <a:pt x="20295" y="16565"/>
                  </a:cubicBezTo>
                  <a:cubicBezTo>
                    <a:pt x="20333" y="16608"/>
                    <a:pt x="20372" y="16662"/>
                    <a:pt x="20411" y="16705"/>
                  </a:cubicBezTo>
                  <a:cubicBezTo>
                    <a:pt x="20459" y="16759"/>
                    <a:pt x="20459" y="16759"/>
                    <a:pt x="20459" y="16759"/>
                  </a:cubicBezTo>
                  <a:cubicBezTo>
                    <a:pt x="20478" y="16781"/>
                    <a:pt x="20478" y="16781"/>
                    <a:pt x="20478" y="16781"/>
                  </a:cubicBezTo>
                  <a:cubicBezTo>
                    <a:pt x="20498" y="16813"/>
                    <a:pt x="20517" y="16835"/>
                    <a:pt x="20536" y="16867"/>
                  </a:cubicBezTo>
                  <a:cubicBezTo>
                    <a:pt x="20575" y="16910"/>
                    <a:pt x="20604" y="16954"/>
                    <a:pt x="20643" y="16997"/>
                  </a:cubicBezTo>
                  <a:cubicBezTo>
                    <a:pt x="20643" y="17008"/>
                    <a:pt x="20652" y="17019"/>
                    <a:pt x="20662" y="17040"/>
                  </a:cubicBezTo>
                  <a:cubicBezTo>
                    <a:pt x="20701" y="17094"/>
                    <a:pt x="20739" y="17148"/>
                    <a:pt x="20778" y="17213"/>
                  </a:cubicBezTo>
                  <a:cubicBezTo>
                    <a:pt x="20807" y="17267"/>
                    <a:pt x="20807" y="17267"/>
                    <a:pt x="20807" y="17267"/>
                  </a:cubicBezTo>
                  <a:cubicBezTo>
                    <a:pt x="20836" y="17299"/>
                    <a:pt x="20836" y="17299"/>
                    <a:pt x="20836" y="17299"/>
                  </a:cubicBezTo>
                  <a:cubicBezTo>
                    <a:pt x="20846" y="17332"/>
                    <a:pt x="20865" y="17364"/>
                    <a:pt x="20885" y="17397"/>
                  </a:cubicBezTo>
                  <a:cubicBezTo>
                    <a:pt x="20914" y="17451"/>
                    <a:pt x="20943" y="17505"/>
                    <a:pt x="20972" y="17570"/>
                  </a:cubicBezTo>
                  <a:cubicBezTo>
                    <a:pt x="20981" y="17570"/>
                    <a:pt x="20981" y="17570"/>
                    <a:pt x="20981" y="17580"/>
                  </a:cubicBezTo>
                  <a:cubicBezTo>
                    <a:pt x="21010" y="17645"/>
                    <a:pt x="21039" y="17710"/>
                    <a:pt x="21068" y="17764"/>
                  </a:cubicBezTo>
                  <a:cubicBezTo>
                    <a:pt x="21088" y="17818"/>
                    <a:pt x="21107" y="17872"/>
                    <a:pt x="21126" y="17915"/>
                  </a:cubicBezTo>
                  <a:cubicBezTo>
                    <a:pt x="21136" y="17937"/>
                    <a:pt x="21136" y="17948"/>
                    <a:pt x="21146" y="17959"/>
                  </a:cubicBezTo>
                  <a:cubicBezTo>
                    <a:pt x="21165" y="18034"/>
                    <a:pt x="21194" y="18099"/>
                    <a:pt x="21213" y="18164"/>
                  </a:cubicBezTo>
                  <a:cubicBezTo>
                    <a:pt x="21233" y="18218"/>
                    <a:pt x="21252" y="18283"/>
                    <a:pt x="21262" y="18348"/>
                  </a:cubicBezTo>
                  <a:cubicBezTo>
                    <a:pt x="21271" y="18348"/>
                    <a:pt x="21271" y="18358"/>
                    <a:pt x="21271" y="18358"/>
                  </a:cubicBezTo>
                  <a:cubicBezTo>
                    <a:pt x="21291" y="18434"/>
                    <a:pt x="21300" y="18499"/>
                    <a:pt x="21320" y="18564"/>
                  </a:cubicBezTo>
                  <a:cubicBezTo>
                    <a:pt x="21320" y="18607"/>
                    <a:pt x="21329" y="18639"/>
                    <a:pt x="21339" y="18672"/>
                  </a:cubicBezTo>
                  <a:cubicBezTo>
                    <a:pt x="21349" y="18769"/>
                    <a:pt x="21349" y="18769"/>
                    <a:pt x="21349" y="18769"/>
                  </a:cubicBezTo>
                  <a:cubicBezTo>
                    <a:pt x="21368" y="18877"/>
                    <a:pt x="21368" y="18877"/>
                    <a:pt x="21368" y="18877"/>
                  </a:cubicBezTo>
                  <a:cubicBezTo>
                    <a:pt x="21378" y="18909"/>
                    <a:pt x="21378" y="18909"/>
                    <a:pt x="21378" y="18909"/>
                  </a:cubicBezTo>
                  <a:cubicBezTo>
                    <a:pt x="21378" y="18931"/>
                    <a:pt x="21378" y="18931"/>
                    <a:pt x="21378" y="18931"/>
                  </a:cubicBezTo>
                  <a:cubicBezTo>
                    <a:pt x="21378" y="18985"/>
                    <a:pt x="21378" y="18985"/>
                    <a:pt x="21378" y="18985"/>
                  </a:cubicBezTo>
                  <a:cubicBezTo>
                    <a:pt x="21387" y="19050"/>
                    <a:pt x="21387" y="19115"/>
                    <a:pt x="21397" y="19190"/>
                  </a:cubicBezTo>
                  <a:cubicBezTo>
                    <a:pt x="21407" y="19255"/>
                    <a:pt x="21397" y="19331"/>
                    <a:pt x="21407" y="19396"/>
                  </a:cubicBezTo>
                  <a:cubicBezTo>
                    <a:pt x="21407" y="19504"/>
                    <a:pt x="21407" y="19504"/>
                    <a:pt x="21407" y="19504"/>
                  </a:cubicBezTo>
                  <a:cubicBezTo>
                    <a:pt x="21407" y="19601"/>
                    <a:pt x="21407" y="19601"/>
                    <a:pt x="21407" y="19601"/>
                  </a:cubicBezTo>
                  <a:cubicBezTo>
                    <a:pt x="21397" y="19666"/>
                    <a:pt x="21397" y="19741"/>
                    <a:pt x="21397" y="19806"/>
                  </a:cubicBezTo>
                  <a:cubicBezTo>
                    <a:pt x="21387" y="19850"/>
                    <a:pt x="21387" y="19904"/>
                    <a:pt x="21378" y="19947"/>
                  </a:cubicBezTo>
                  <a:cubicBezTo>
                    <a:pt x="21378" y="20033"/>
                    <a:pt x="21368" y="20130"/>
                    <a:pt x="21349" y="20217"/>
                  </a:cubicBezTo>
                  <a:cubicBezTo>
                    <a:pt x="21339" y="20282"/>
                    <a:pt x="21339" y="20347"/>
                    <a:pt x="21320" y="20411"/>
                  </a:cubicBezTo>
                  <a:cubicBezTo>
                    <a:pt x="21310" y="20487"/>
                    <a:pt x="21300" y="20552"/>
                    <a:pt x="21281" y="20617"/>
                  </a:cubicBezTo>
                  <a:cubicBezTo>
                    <a:pt x="21271" y="20682"/>
                    <a:pt x="21252" y="20746"/>
                    <a:pt x="21242" y="20811"/>
                  </a:cubicBezTo>
                  <a:cubicBezTo>
                    <a:pt x="21223" y="20876"/>
                    <a:pt x="21213" y="20941"/>
                    <a:pt x="21194" y="21006"/>
                  </a:cubicBezTo>
                  <a:cubicBezTo>
                    <a:pt x="21175" y="21071"/>
                    <a:pt x="21155" y="21135"/>
                    <a:pt x="21136" y="21200"/>
                  </a:cubicBezTo>
                  <a:cubicBezTo>
                    <a:pt x="21117" y="21297"/>
                    <a:pt x="21117" y="21297"/>
                    <a:pt x="21117" y="21297"/>
                  </a:cubicBezTo>
                  <a:cubicBezTo>
                    <a:pt x="21088" y="21384"/>
                    <a:pt x="21088" y="21384"/>
                    <a:pt x="21088" y="21384"/>
                  </a:cubicBezTo>
                  <a:cubicBezTo>
                    <a:pt x="21078" y="21406"/>
                    <a:pt x="21078" y="21416"/>
                    <a:pt x="21068" y="21438"/>
                  </a:cubicBezTo>
                  <a:cubicBezTo>
                    <a:pt x="21049" y="21481"/>
                    <a:pt x="21039" y="21524"/>
                    <a:pt x="21020" y="21578"/>
                  </a:cubicBezTo>
                  <a:cubicBezTo>
                    <a:pt x="21020" y="21589"/>
                    <a:pt x="21020" y="21589"/>
                    <a:pt x="21010" y="21600"/>
                  </a:cubicBezTo>
                  <a:cubicBezTo>
                    <a:pt x="21242" y="21600"/>
                    <a:pt x="21242" y="21600"/>
                    <a:pt x="21242" y="21600"/>
                  </a:cubicBezTo>
                  <a:cubicBezTo>
                    <a:pt x="21252" y="21568"/>
                    <a:pt x="21262" y="21524"/>
                    <a:pt x="21271" y="21492"/>
                  </a:cubicBezTo>
                  <a:lnTo>
                    <a:pt x="21310" y="21395"/>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63" name="Freeform 8"/>
            <p:cNvSpPr/>
            <p:nvPr/>
          </p:nvSpPr>
          <p:spPr>
            <a:xfrm>
              <a:off x="801442" y="3285545"/>
              <a:ext cx="119447" cy="658432"/>
            </a:xfrm>
            <a:custGeom>
              <a:avLst/>
              <a:gdLst/>
              <a:ahLst/>
              <a:cxnLst>
                <a:cxn ang="0">
                  <a:pos x="wd2" y="hd2"/>
                </a:cxn>
                <a:cxn ang="5400000">
                  <a:pos x="wd2" y="hd2"/>
                </a:cxn>
                <a:cxn ang="10800000">
                  <a:pos x="wd2" y="hd2"/>
                </a:cxn>
                <a:cxn ang="16200000">
                  <a:pos x="wd2" y="hd2"/>
                </a:cxn>
              </a:cxnLst>
              <a:rect l="0" t="0" r="r" b="b"/>
              <a:pathLst>
                <a:path w="21378" h="21600" fill="norm" stroke="1" extrusionOk="0">
                  <a:moveTo>
                    <a:pt x="18725" y="19636"/>
                  </a:moveTo>
                  <a:cubicBezTo>
                    <a:pt x="17967" y="19290"/>
                    <a:pt x="16831" y="18828"/>
                    <a:pt x="16073" y="18481"/>
                  </a:cubicBezTo>
                  <a:cubicBezTo>
                    <a:pt x="15315" y="18019"/>
                    <a:pt x="14557" y="17673"/>
                    <a:pt x="13799" y="17211"/>
                  </a:cubicBezTo>
                  <a:cubicBezTo>
                    <a:pt x="13799" y="17095"/>
                    <a:pt x="13420" y="17095"/>
                    <a:pt x="13420" y="16980"/>
                  </a:cubicBezTo>
                  <a:cubicBezTo>
                    <a:pt x="13420" y="16980"/>
                    <a:pt x="13420" y="16980"/>
                    <a:pt x="13420" y="16864"/>
                  </a:cubicBezTo>
                  <a:cubicBezTo>
                    <a:pt x="12662" y="16518"/>
                    <a:pt x="11904" y="16171"/>
                    <a:pt x="11525" y="15709"/>
                  </a:cubicBezTo>
                  <a:cubicBezTo>
                    <a:pt x="10767" y="15247"/>
                    <a:pt x="10389" y="14901"/>
                    <a:pt x="10010" y="14439"/>
                  </a:cubicBezTo>
                  <a:cubicBezTo>
                    <a:pt x="9631" y="14207"/>
                    <a:pt x="9631" y="14092"/>
                    <a:pt x="9631" y="13976"/>
                  </a:cubicBezTo>
                  <a:cubicBezTo>
                    <a:pt x="9252" y="13630"/>
                    <a:pt x="8873" y="13399"/>
                    <a:pt x="8494" y="13052"/>
                  </a:cubicBezTo>
                  <a:cubicBezTo>
                    <a:pt x="8494" y="12821"/>
                    <a:pt x="8494" y="12706"/>
                    <a:pt x="8115" y="12475"/>
                  </a:cubicBezTo>
                  <a:cubicBezTo>
                    <a:pt x="8115" y="12244"/>
                    <a:pt x="7736" y="12013"/>
                    <a:pt x="7736" y="11782"/>
                  </a:cubicBezTo>
                  <a:cubicBezTo>
                    <a:pt x="7736" y="11782"/>
                    <a:pt x="7736" y="11666"/>
                    <a:pt x="7736" y="11666"/>
                  </a:cubicBezTo>
                  <a:cubicBezTo>
                    <a:pt x="6978" y="10742"/>
                    <a:pt x="6599" y="9818"/>
                    <a:pt x="6599" y="9010"/>
                  </a:cubicBezTo>
                  <a:cubicBezTo>
                    <a:pt x="6220" y="7970"/>
                    <a:pt x="6220" y="6930"/>
                    <a:pt x="6599" y="5891"/>
                  </a:cubicBezTo>
                  <a:cubicBezTo>
                    <a:pt x="7357" y="3927"/>
                    <a:pt x="9252" y="1964"/>
                    <a:pt x="12283" y="0"/>
                  </a:cubicBezTo>
                  <a:cubicBezTo>
                    <a:pt x="10010" y="0"/>
                    <a:pt x="10010" y="0"/>
                    <a:pt x="10010" y="0"/>
                  </a:cubicBezTo>
                  <a:cubicBezTo>
                    <a:pt x="9252" y="0"/>
                    <a:pt x="9252" y="0"/>
                    <a:pt x="9252" y="0"/>
                  </a:cubicBezTo>
                  <a:cubicBezTo>
                    <a:pt x="6599" y="0"/>
                    <a:pt x="6599" y="0"/>
                    <a:pt x="6599" y="0"/>
                  </a:cubicBezTo>
                  <a:cubicBezTo>
                    <a:pt x="5083" y="0"/>
                    <a:pt x="5083" y="0"/>
                    <a:pt x="5083" y="0"/>
                  </a:cubicBezTo>
                  <a:cubicBezTo>
                    <a:pt x="2810" y="1848"/>
                    <a:pt x="915" y="3696"/>
                    <a:pt x="536" y="5660"/>
                  </a:cubicBezTo>
                  <a:cubicBezTo>
                    <a:pt x="157" y="6584"/>
                    <a:pt x="-222" y="7508"/>
                    <a:pt x="157" y="8432"/>
                  </a:cubicBezTo>
                  <a:cubicBezTo>
                    <a:pt x="157" y="9241"/>
                    <a:pt x="536" y="10165"/>
                    <a:pt x="915" y="10973"/>
                  </a:cubicBezTo>
                  <a:cubicBezTo>
                    <a:pt x="915" y="11204"/>
                    <a:pt x="915" y="11320"/>
                    <a:pt x="915" y="11551"/>
                  </a:cubicBezTo>
                  <a:cubicBezTo>
                    <a:pt x="1294" y="11666"/>
                    <a:pt x="1294" y="11897"/>
                    <a:pt x="1294" y="12013"/>
                  </a:cubicBezTo>
                  <a:cubicBezTo>
                    <a:pt x="1673" y="12475"/>
                    <a:pt x="2052" y="13052"/>
                    <a:pt x="2431" y="13514"/>
                  </a:cubicBezTo>
                  <a:cubicBezTo>
                    <a:pt x="2431" y="13630"/>
                    <a:pt x="2810" y="13630"/>
                    <a:pt x="2810" y="13745"/>
                  </a:cubicBezTo>
                  <a:cubicBezTo>
                    <a:pt x="3189" y="14207"/>
                    <a:pt x="3567" y="14670"/>
                    <a:pt x="3946" y="15016"/>
                  </a:cubicBezTo>
                  <a:cubicBezTo>
                    <a:pt x="4325" y="15247"/>
                    <a:pt x="4325" y="15478"/>
                    <a:pt x="4704" y="15709"/>
                  </a:cubicBezTo>
                  <a:cubicBezTo>
                    <a:pt x="5083" y="15825"/>
                    <a:pt x="5083" y="16056"/>
                    <a:pt x="5462" y="16171"/>
                  </a:cubicBezTo>
                  <a:cubicBezTo>
                    <a:pt x="5841" y="16518"/>
                    <a:pt x="6220" y="16980"/>
                    <a:pt x="6978" y="17326"/>
                  </a:cubicBezTo>
                  <a:cubicBezTo>
                    <a:pt x="6978" y="17442"/>
                    <a:pt x="7357" y="17557"/>
                    <a:pt x="7736" y="17788"/>
                  </a:cubicBezTo>
                  <a:cubicBezTo>
                    <a:pt x="8115" y="18019"/>
                    <a:pt x="8494" y="18366"/>
                    <a:pt x="9252" y="18712"/>
                  </a:cubicBezTo>
                  <a:cubicBezTo>
                    <a:pt x="10010" y="19059"/>
                    <a:pt x="10389" y="19405"/>
                    <a:pt x="11146" y="19752"/>
                  </a:cubicBezTo>
                  <a:cubicBezTo>
                    <a:pt x="11525" y="19752"/>
                    <a:pt x="11525" y="19867"/>
                    <a:pt x="11525" y="19867"/>
                  </a:cubicBezTo>
                  <a:cubicBezTo>
                    <a:pt x="12662" y="20329"/>
                    <a:pt x="13420" y="20676"/>
                    <a:pt x="14178" y="21022"/>
                  </a:cubicBezTo>
                  <a:cubicBezTo>
                    <a:pt x="14557" y="21138"/>
                    <a:pt x="15315" y="21369"/>
                    <a:pt x="15694" y="21600"/>
                  </a:cubicBezTo>
                  <a:cubicBezTo>
                    <a:pt x="16452" y="21484"/>
                    <a:pt x="16831" y="21369"/>
                    <a:pt x="17589" y="21253"/>
                  </a:cubicBezTo>
                  <a:cubicBezTo>
                    <a:pt x="17967" y="21253"/>
                    <a:pt x="18346" y="21138"/>
                    <a:pt x="18725" y="21022"/>
                  </a:cubicBezTo>
                  <a:cubicBezTo>
                    <a:pt x="19483" y="20907"/>
                    <a:pt x="20620" y="20791"/>
                    <a:pt x="21378" y="20676"/>
                  </a:cubicBezTo>
                  <a:cubicBezTo>
                    <a:pt x="20620" y="20445"/>
                    <a:pt x="20241" y="20214"/>
                    <a:pt x="19483" y="19983"/>
                  </a:cubicBezTo>
                  <a:cubicBezTo>
                    <a:pt x="19483" y="19867"/>
                    <a:pt x="19104" y="19752"/>
                    <a:pt x="18725" y="1963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64" name="Freeform 9"/>
            <p:cNvSpPr/>
            <p:nvPr/>
          </p:nvSpPr>
          <p:spPr>
            <a:xfrm>
              <a:off x="924824" y="2679966"/>
              <a:ext cx="375177" cy="3721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30" y="13449"/>
                  </a:moveTo>
                  <a:cubicBezTo>
                    <a:pt x="9292" y="13042"/>
                    <a:pt x="9654" y="12634"/>
                    <a:pt x="10016" y="12226"/>
                  </a:cubicBezTo>
                  <a:cubicBezTo>
                    <a:pt x="10136" y="12226"/>
                    <a:pt x="10136" y="12226"/>
                    <a:pt x="10257" y="12023"/>
                  </a:cubicBezTo>
                  <a:cubicBezTo>
                    <a:pt x="10619" y="11615"/>
                    <a:pt x="11102" y="11208"/>
                    <a:pt x="11464" y="10800"/>
                  </a:cubicBezTo>
                  <a:cubicBezTo>
                    <a:pt x="11946" y="10392"/>
                    <a:pt x="12308" y="9985"/>
                    <a:pt x="12791" y="9577"/>
                  </a:cubicBezTo>
                  <a:cubicBezTo>
                    <a:pt x="12912" y="9374"/>
                    <a:pt x="13032" y="9170"/>
                    <a:pt x="13274" y="9170"/>
                  </a:cubicBezTo>
                  <a:cubicBezTo>
                    <a:pt x="13515" y="8762"/>
                    <a:pt x="13756" y="8558"/>
                    <a:pt x="13998" y="8355"/>
                  </a:cubicBezTo>
                  <a:cubicBezTo>
                    <a:pt x="14480" y="7947"/>
                    <a:pt x="14842" y="7540"/>
                    <a:pt x="15325" y="7132"/>
                  </a:cubicBezTo>
                  <a:cubicBezTo>
                    <a:pt x="15687" y="6928"/>
                    <a:pt x="16049" y="6521"/>
                    <a:pt x="16291" y="6317"/>
                  </a:cubicBezTo>
                  <a:cubicBezTo>
                    <a:pt x="16411" y="6317"/>
                    <a:pt x="16411" y="6113"/>
                    <a:pt x="16532" y="6113"/>
                  </a:cubicBezTo>
                  <a:cubicBezTo>
                    <a:pt x="16894" y="5706"/>
                    <a:pt x="17377" y="5502"/>
                    <a:pt x="17739" y="5094"/>
                  </a:cubicBezTo>
                  <a:cubicBezTo>
                    <a:pt x="17980" y="4891"/>
                    <a:pt x="18221" y="4687"/>
                    <a:pt x="18463" y="4483"/>
                  </a:cubicBezTo>
                  <a:cubicBezTo>
                    <a:pt x="18704" y="4279"/>
                    <a:pt x="18825" y="4279"/>
                    <a:pt x="18945" y="4075"/>
                  </a:cubicBezTo>
                  <a:cubicBezTo>
                    <a:pt x="19187" y="4075"/>
                    <a:pt x="19307" y="3872"/>
                    <a:pt x="19428" y="3668"/>
                  </a:cubicBezTo>
                  <a:cubicBezTo>
                    <a:pt x="19669" y="3464"/>
                    <a:pt x="19911" y="3260"/>
                    <a:pt x="20273" y="3057"/>
                  </a:cubicBezTo>
                  <a:cubicBezTo>
                    <a:pt x="20635" y="2853"/>
                    <a:pt x="20997" y="2445"/>
                    <a:pt x="21479" y="2242"/>
                  </a:cubicBezTo>
                  <a:cubicBezTo>
                    <a:pt x="21479" y="2242"/>
                    <a:pt x="21600" y="2038"/>
                    <a:pt x="21600" y="2038"/>
                  </a:cubicBezTo>
                  <a:cubicBezTo>
                    <a:pt x="21600" y="2038"/>
                    <a:pt x="21479" y="1834"/>
                    <a:pt x="21479" y="1834"/>
                  </a:cubicBezTo>
                  <a:cubicBezTo>
                    <a:pt x="21238" y="1426"/>
                    <a:pt x="21359" y="1630"/>
                    <a:pt x="20876" y="1019"/>
                  </a:cubicBezTo>
                  <a:cubicBezTo>
                    <a:pt x="20755" y="1019"/>
                    <a:pt x="20635" y="815"/>
                    <a:pt x="20514" y="815"/>
                  </a:cubicBezTo>
                  <a:cubicBezTo>
                    <a:pt x="20393" y="611"/>
                    <a:pt x="20152" y="408"/>
                    <a:pt x="19911" y="204"/>
                  </a:cubicBezTo>
                  <a:cubicBezTo>
                    <a:pt x="19790" y="204"/>
                    <a:pt x="19669" y="204"/>
                    <a:pt x="19549" y="0"/>
                  </a:cubicBezTo>
                  <a:cubicBezTo>
                    <a:pt x="19549" y="0"/>
                    <a:pt x="19428" y="0"/>
                    <a:pt x="19428" y="0"/>
                  </a:cubicBezTo>
                  <a:cubicBezTo>
                    <a:pt x="19066" y="204"/>
                    <a:pt x="18704" y="408"/>
                    <a:pt x="18342" y="611"/>
                  </a:cubicBezTo>
                  <a:cubicBezTo>
                    <a:pt x="18101" y="815"/>
                    <a:pt x="17859" y="1019"/>
                    <a:pt x="17618" y="1223"/>
                  </a:cubicBezTo>
                  <a:cubicBezTo>
                    <a:pt x="17497" y="1426"/>
                    <a:pt x="17256" y="1630"/>
                    <a:pt x="17135" y="1630"/>
                  </a:cubicBezTo>
                  <a:cubicBezTo>
                    <a:pt x="17135" y="1630"/>
                    <a:pt x="17015" y="1834"/>
                    <a:pt x="17015" y="1834"/>
                  </a:cubicBezTo>
                  <a:cubicBezTo>
                    <a:pt x="16653" y="2038"/>
                    <a:pt x="16291" y="2445"/>
                    <a:pt x="15928" y="2649"/>
                  </a:cubicBezTo>
                  <a:cubicBezTo>
                    <a:pt x="15446" y="3057"/>
                    <a:pt x="15084" y="3464"/>
                    <a:pt x="14722" y="3668"/>
                  </a:cubicBezTo>
                  <a:cubicBezTo>
                    <a:pt x="14360" y="4075"/>
                    <a:pt x="14118" y="4279"/>
                    <a:pt x="13877" y="4483"/>
                  </a:cubicBezTo>
                  <a:cubicBezTo>
                    <a:pt x="13756" y="4687"/>
                    <a:pt x="13636" y="4687"/>
                    <a:pt x="13394" y="4891"/>
                  </a:cubicBezTo>
                  <a:cubicBezTo>
                    <a:pt x="13032" y="5298"/>
                    <a:pt x="12550" y="5706"/>
                    <a:pt x="12188" y="6113"/>
                  </a:cubicBezTo>
                  <a:cubicBezTo>
                    <a:pt x="11705" y="6521"/>
                    <a:pt x="11343" y="6928"/>
                    <a:pt x="10860" y="7336"/>
                  </a:cubicBezTo>
                  <a:cubicBezTo>
                    <a:pt x="10860" y="7336"/>
                    <a:pt x="10740" y="7336"/>
                    <a:pt x="10740" y="7540"/>
                  </a:cubicBezTo>
                  <a:cubicBezTo>
                    <a:pt x="10378" y="7947"/>
                    <a:pt x="10016" y="8151"/>
                    <a:pt x="9654" y="8558"/>
                  </a:cubicBezTo>
                  <a:cubicBezTo>
                    <a:pt x="9171" y="8966"/>
                    <a:pt x="8809" y="9577"/>
                    <a:pt x="8326" y="9985"/>
                  </a:cubicBezTo>
                  <a:cubicBezTo>
                    <a:pt x="8085" y="10392"/>
                    <a:pt x="7723" y="10596"/>
                    <a:pt x="7482" y="11004"/>
                  </a:cubicBezTo>
                  <a:cubicBezTo>
                    <a:pt x="7361" y="11208"/>
                    <a:pt x="7240" y="11208"/>
                    <a:pt x="7120" y="11411"/>
                  </a:cubicBezTo>
                  <a:cubicBezTo>
                    <a:pt x="6637" y="12023"/>
                    <a:pt x="6154" y="12430"/>
                    <a:pt x="5792" y="13042"/>
                  </a:cubicBezTo>
                  <a:cubicBezTo>
                    <a:pt x="5309" y="13653"/>
                    <a:pt x="4827" y="14060"/>
                    <a:pt x="4465" y="14672"/>
                  </a:cubicBezTo>
                  <a:cubicBezTo>
                    <a:pt x="4465" y="14672"/>
                    <a:pt x="4465" y="14672"/>
                    <a:pt x="4344" y="14672"/>
                  </a:cubicBezTo>
                  <a:cubicBezTo>
                    <a:pt x="4344" y="14875"/>
                    <a:pt x="4223" y="14875"/>
                    <a:pt x="4223" y="15079"/>
                  </a:cubicBezTo>
                  <a:cubicBezTo>
                    <a:pt x="3861" y="15487"/>
                    <a:pt x="3379" y="16098"/>
                    <a:pt x="3017" y="16709"/>
                  </a:cubicBezTo>
                  <a:cubicBezTo>
                    <a:pt x="2655" y="17321"/>
                    <a:pt x="2172" y="17932"/>
                    <a:pt x="1689" y="18747"/>
                  </a:cubicBezTo>
                  <a:cubicBezTo>
                    <a:pt x="1327" y="19155"/>
                    <a:pt x="1086" y="19766"/>
                    <a:pt x="724" y="20174"/>
                  </a:cubicBezTo>
                  <a:cubicBezTo>
                    <a:pt x="603" y="20581"/>
                    <a:pt x="362" y="20785"/>
                    <a:pt x="241" y="20989"/>
                  </a:cubicBezTo>
                  <a:cubicBezTo>
                    <a:pt x="241" y="21192"/>
                    <a:pt x="121" y="21396"/>
                    <a:pt x="0" y="21396"/>
                  </a:cubicBezTo>
                  <a:cubicBezTo>
                    <a:pt x="121" y="21396"/>
                    <a:pt x="121" y="21396"/>
                    <a:pt x="241" y="21396"/>
                  </a:cubicBezTo>
                  <a:cubicBezTo>
                    <a:pt x="362" y="21600"/>
                    <a:pt x="483" y="21600"/>
                    <a:pt x="603" y="21600"/>
                  </a:cubicBezTo>
                  <a:cubicBezTo>
                    <a:pt x="724" y="21600"/>
                    <a:pt x="845" y="21600"/>
                    <a:pt x="965" y="21600"/>
                  </a:cubicBezTo>
                  <a:cubicBezTo>
                    <a:pt x="1086" y="21600"/>
                    <a:pt x="1207" y="21396"/>
                    <a:pt x="1327" y="21396"/>
                  </a:cubicBezTo>
                  <a:cubicBezTo>
                    <a:pt x="1689" y="21396"/>
                    <a:pt x="2051" y="21192"/>
                    <a:pt x="2413" y="20989"/>
                  </a:cubicBezTo>
                  <a:cubicBezTo>
                    <a:pt x="2534" y="20989"/>
                    <a:pt x="2534" y="20989"/>
                    <a:pt x="2655" y="20989"/>
                  </a:cubicBezTo>
                  <a:cubicBezTo>
                    <a:pt x="2896" y="20785"/>
                    <a:pt x="3137" y="20785"/>
                    <a:pt x="3379" y="20785"/>
                  </a:cubicBezTo>
                  <a:cubicBezTo>
                    <a:pt x="3379" y="20785"/>
                    <a:pt x="3379" y="20785"/>
                    <a:pt x="3379" y="20785"/>
                  </a:cubicBezTo>
                  <a:cubicBezTo>
                    <a:pt x="3499" y="20581"/>
                    <a:pt x="3499" y="20581"/>
                    <a:pt x="3620" y="20377"/>
                  </a:cubicBezTo>
                  <a:cubicBezTo>
                    <a:pt x="4103" y="19766"/>
                    <a:pt x="4585" y="19155"/>
                    <a:pt x="4947" y="18340"/>
                  </a:cubicBezTo>
                  <a:cubicBezTo>
                    <a:pt x="5189" y="18136"/>
                    <a:pt x="5430" y="17728"/>
                    <a:pt x="5672" y="17525"/>
                  </a:cubicBezTo>
                  <a:cubicBezTo>
                    <a:pt x="5913" y="17117"/>
                    <a:pt x="6154" y="16913"/>
                    <a:pt x="6396" y="16709"/>
                  </a:cubicBezTo>
                  <a:cubicBezTo>
                    <a:pt x="6516" y="16506"/>
                    <a:pt x="6637" y="16302"/>
                    <a:pt x="6758" y="16098"/>
                  </a:cubicBezTo>
                  <a:cubicBezTo>
                    <a:pt x="7120" y="15691"/>
                    <a:pt x="7361" y="15283"/>
                    <a:pt x="7602" y="15079"/>
                  </a:cubicBezTo>
                  <a:cubicBezTo>
                    <a:pt x="8085" y="14468"/>
                    <a:pt x="8568" y="14060"/>
                    <a:pt x="8930" y="13449"/>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65" name="Freeform 10"/>
            <p:cNvSpPr/>
            <p:nvPr/>
          </p:nvSpPr>
          <p:spPr>
            <a:xfrm>
              <a:off x="362058" y="389773"/>
              <a:ext cx="212514" cy="52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20" y="2880"/>
                  </a:moveTo>
                  <a:cubicBezTo>
                    <a:pt x="18820" y="2880"/>
                    <a:pt x="18606" y="2880"/>
                    <a:pt x="18392" y="2880"/>
                  </a:cubicBezTo>
                  <a:cubicBezTo>
                    <a:pt x="17750" y="2880"/>
                    <a:pt x="17109" y="2880"/>
                    <a:pt x="16467" y="1440"/>
                  </a:cubicBezTo>
                  <a:cubicBezTo>
                    <a:pt x="15826" y="1440"/>
                    <a:pt x="15184" y="1440"/>
                    <a:pt x="14543" y="1440"/>
                  </a:cubicBezTo>
                  <a:cubicBezTo>
                    <a:pt x="14543" y="1440"/>
                    <a:pt x="14329" y="1440"/>
                    <a:pt x="14115" y="1440"/>
                  </a:cubicBezTo>
                  <a:cubicBezTo>
                    <a:pt x="13687" y="1440"/>
                    <a:pt x="13259" y="1440"/>
                    <a:pt x="12618" y="1440"/>
                  </a:cubicBezTo>
                  <a:cubicBezTo>
                    <a:pt x="11976" y="1440"/>
                    <a:pt x="11335" y="1440"/>
                    <a:pt x="10693" y="1440"/>
                  </a:cubicBezTo>
                  <a:cubicBezTo>
                    <a:pt x="10265" y="1440"/>
                    <a:pt x="9838" y="1440"/>
                    <a:pt x="9196" y="1440"/>
                  </a:cubicBezTo>
                  <a:cubicBezTo>
                    <a:pt x="9196" y="1440"/>
                    <a:pt x="8982" y="1440"/>
                    <a:pt x="8768" y="1440"/>
                  </a:cubicBezTo>
                  <a:cubicBezTo>
                    <a:pt x="8127" y="0"/>
                    <a:pt x="7485" y="0"/>
                    <a:pt x="6844" y="0"/>
                  </a:cubicBezTo>
                  <a:cubicBezTo>
                    <a:pt x="6844" y="0"/>
                    <a:pt x="6630" y="0"/>
                    <a:pt x="6630" y="0"/>
                  </a:cubicBezTo>
                  <a:cubicBezTo>
                    <a:pt x="5988" y="0"/>
                    <a:pt x="5560" y="0"/>
                    <a:pt x="4919" y="0"/>
                  </a:cubicBezTo>
                  <a:cubicBezTo>
                    <a:pt x="4919" y="0"/>
                    <a:pt x="4705" y="0"/>
                    <a:pt x="4491" y="0"/>
                  </a:cubicBezTo>
                  <a:cubicBezTo>
                    <a:pt x="4063" y="0"/>
                    <a:pt x="3636" y="0"/>
                    <a:pt x="2994" y="0"/>
                  </a:cubicBezTo>
                  <a:cubicBezTo>
                    <a:pt x="2352" y="0"/>
                    <a:pt x="1711" y="0"/>
                    <a:pt x="1069" y="0"/>
                  </a:cubicBezTo>
                  <a:cubicBezTo>
                    <a:pt x="1069" y="0"/>
                    <a:pt x="855" y="0"/>
                    <a:pt x="642" y="0"/>
                  </a:cubicBezTo>
                  <a:cubicBezTo>
                    <a:pt x="428" y="5760"/>
                    <a:pt x="214" y="11520"/>
                    <a:pt x="0" y="17280"/>
                  </a:cubicBezTo>
                  <a:cubicBezTo>
                    <a:pt x="214" y="17280"/>
                    <a:pt x="428" y="17280"/>
                    <a:pt x="642" y="17280"/>
                  </a:cubicBezTo>
                  <a:cubicBezTo>
                    <a:pt x="1283" y="17280"/>
                    <a:pt x="1925" y="17280"/>
                    <a:pt x="2566" y="17280"/>
                  </a:cubicBezTo>
                  <a:cubicBezTo>
                    <a:pt x="2994" y="17280"/>
                    <a:pt x="3422" y="17280"/>
                    <a:pt x="3850" y="17280"/>
                  </a:cubicBezTo>
                  <a:cubicBezTo>
                    <a:pt x="4063" y="17280"/>
                    <a:pt x="4277" y="17280"/>
                    <a:pt x="4491" y="17280"/>
                  </a:cubicBezTo>
                  <a:cubicBezTo>
                    <a:pt x="5133" y="17280"/>
                    <a:pt x="5560" y="17280"/>
                    <a:pt x="6416" y="17280"/>
                  </a:cubicBezTo>
                  <a:cubicBezTo>
                    <a:pt x="6416" y="17280"/>
                    <a:pt x="6416" y="17280"/>
                    <a:pt x="6630" y="18720"/>
                  </a:cubicBezTo>
                  <a:cubicBezTo>
                    <a:pt x="7057" y="18720"/>
                    <a:pt x="7699" y="18720"/>
                    <a:pt x="8127" y="18720"/>
                  </a:cubicBezTo>
                  <a:cubicBezTo>
                    <a:pt x="8341" y="18720"/>
                    <a:pt x="8554" y="18720"/>
                    <a:pt x="8768" y="18720"/>
                  </a:cubicBezTo>
                  <a:cubicBezTo>
                    <a:pt x="9196" y="18720"/>
                    <a:pt x="9624" y="18720"/>
                    <a:pt x="10051" y="18720"/>
                  </a:cubicBezTo>
                  <a:cubicBezTo>
                    <a:pt x="10693" y="18720"/>
                    <a:pt x="11335" y="18720"/>
                    <a:pt x="11976" y="18720"/>
                  </a:cubicBezTo>
                  <a:cubicBezTo>
                    <a:pt x="12618" y="18720"/>
                    <a:pt x="13046" y="18720"/>
                    <a:pt x="13473" y="18720"/>
                  </a:cubicBezTo>
                  <a:cubicBezTo>
                    <a:pt x="13687" y="18720"/>
                    <a:pt x="13901" y="18720"/>
                    <a:pt x="13901" y="20160"/>
                  </a:cubicBezTo>
                  <a:cubicBezTo>
                    <a:pt x="14543" y="20160"/>
                    <a:pt x="15184" y="20160"/>
                    <a:pt x="15826" y="20160"/>
                  </a:cubicBezTo>
                  <a:cubicBezTo>
                    <a:pt x="16467" y="20160"/>
                    <a:pt x="17109" y="20160"/>
                    <a:pt x="17750" y="20160"/>
                  </a:cubicBezTo>
                  <a:cubicBezTo>
                    <a:pt x="17964" y="20160"/>
                    <a:pt x="18178" y="20160"/>
                    <a:pt x="18392" y="20160"/>
                  </a:cubicBezTo>
                  <a:cubicBezTo>
                    <a:pt x="18820" y="20160"/>
                    <a:pt x="19248" y="20160"/>
                    <a:pt x="19675" y="20160"/>
                  </a:cubicBezTo>
                  <a:cubicBezTo>
                    <a:pt x="20317" y="20160"/>
                    <a:pt x="20958" y="21600"/>
                    <a:pt x="21386" y="21600"/>
                  </a:cubicBezTo>
                  <a:cubicBezTo>
                    <a:pt x="21386" y="14400"/>
                    <a:pt x="21600" y="8640"/>
                    <a:pt x="21600" y="2880"/>
                  </a:cubicBezTo>
                  <a:cubicBezTo>
                    <a:pt x="21172" y="2880"/>
                    <a:pt x="20745" y="2880"/>
                    <a:pt x="20317" y="2880"/>
                  </a:cubicBezTo>
                  <a:cubicBezTo>
                    <a:pt x="19889" y="2880"/>
                    <a:pt x="19461" y="2880"/>
                    <a:pt x="18820" y="28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66" name="Freeform 11"/>
            <p:cNvSpPr/>
            <p:nvPr/>
          </p:nvSpPr>
          <p:spPr>
            <a:xfrm>
              <a:off x="669021" y="405187"/>
              <a:ext cx="232191" cy="704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4" y="6480"/>
                  </a:moveTo>
                  <a:cubicBezTo>
                    <a:pt x="19459" y="6480"/>
                    <a:pt x="19459" y="6480"/>
                    <a:pt x="19265" y="6480"/>
                  </a:cubicBezTo>
                  <a:cubicBezTo>
                    <a:pt x="18876" y="6480"/>
                    <a:pt x="18292" y="6480"/>
                    <a:pt x="17903" y="6480"/>
                  </a:cubicBezTo>
                  <a:cubicBezTo>
                    <a:pt x="17319" y="6480"/>
                    <a:pt x="16735" y="5400"/>
                    <a:pt x="16151" y="5400"/>
                  </a:cubicBezTo>
                  <a:cubicBezTo>
                    <a:pt x="15762" y="5400"/>
                    <a:pt x="15373" y="5400"/>
                    <a:pt x="14984" y="5400"/>
                  </a:cubicBezTo>
                  <a:cubicBezTo>
                    <a:pt x="14789" y="5400"/>
                    <a:pt x="14595" y="5400"/>
                    <a:pt x="14400" y="5400"/>
                  </a:cubicBezTo>
                  <a:cubicBezTo>
                    <a:pt x="13816" y="5400"/>
                    <a:pt x="13232" y="4320"/>
                    <a:pt x="12649" y="4320"/>
                  </a:cubicBezTo>
                  <a:cubicBezTo>
                    <a:pt x="12065" y="4320"/>
                    <a:pt x="11481" y="4320"/>
                    <a:pt x="10897" y="4320"/>
                  </a:cubicBezTo>
                  <a:cubicBezTo>
                    <a:pt x="10897" y="4320"/>
                    <a:pt x="10703" y="4320"/>
                    <a:pt x="10508" y="3240"/>
                  </a:cubicBezTo>
                  <a:cubicBezTo>
                    <a:pt x="10119" y="3240"/>
                    <a:pt x="9730" y="3240"/>
                    <a:pt x="9146" y="3240"/>
                  </a:cubicBezTo>
                  <a:cubicBezTo>
                    <a:pt x="8562" y="3240"/>
                    <a:pt x="8173" y="3240"/>
                    <a:pt x="7589" y="2160"/>
                  </a:cubicBezTo>
                  <a:cubicBezTo>
                    <a:pt x="7005" y="2160"/>
                    <a:pt x="6616" y="2160"/>
                    <a:pt x="6227" y="2160"/>
                  </a:cubicBezTo>
                  <a:cubicBezTo>
                    <a:pt x="6032" y="2160"/>
                    <a:pt x="5838" y="2160"/>
                    <a:pt x="5838" y="2160"/>
                  </a:cubicBezTo>
                  <a:cubicBezTo>
                    <a:pt x="5254" y="2160"/>
                    <a:pt x="4670" y="1080"/>
                    <a:pt x="4086" y="1080"/>
                  </a:cubicBezTo>
                  <a:cubicBezTo>
                    <a:pt x="3503" y="1080"/>
                    <a:pt x="2919" y="1080"/>
                    <a:pt x="2335" y="1080"/>
                  </a:cubicBezTo>
                  <a:cubicBezTo>
                    <a:pt x="2141" y="1080"/>
                    <a:pt x="1946" y="1080"/>
                    <a:pt x="1946" y="0"/>
                  </a:cubicBezTo>
                  <a:cubicBezTo>
                    <a:pt x="1557" y="0"/>
                    <a:pt x="973" y="0"/>
                    <a:pt x="584" y="0"/>
                  </a:cubicBezTo>
                  <a:cubicBezTo>
                    <a:pt x="584" y="0"/>
                    <a:pt x="584" y="0"/>
                    <a:pt x="584" y="0"/>
                  </a:cubicBezTo>
                  <a:cubicBezTo>
                    <a:pt x="389" y="0"/>
                    <a:pt x="389" y="0"/>
                    <a:pt x="195" y="0"/>
                  </a:cubicBezTo>
                  <a:cubicBezTo>
                    <a:pt x="195" y="4320"/>
                    <a:pt x="0" y="8640"/>
                    <a:pt x="0" y="14040"/>
                  </a:cubicBezTo>
                  <a:cubicBezTo>
                    <a:pt x="0" y="14040"/>
                    <a:pt x="0" y="14040"/>
                    <a:pt x="0" y="14040"/>
                  </a:cubicBezTo>
                  <a:cubicBezTo>
                    <a:pt x="195" y="14040"/>
                    <a:pt x="389" y="14040"/>
                    <a:pt x="389" y="14040"/>
                  </a:cubicBezTo>
                  <a:cubicBezTo>
                    <a:pt x="778" y="14040"/>
                    <a:pt x="973" y="14040"/>
                    <a:pt x="1362" y="14040"/>
                  </a:cubicBezTo>
                  <a:cubicBezTo>
                    <a:pt x="1362" y="14040"/>
                    <a:pt x="1557" y="14040"/>
                    <a:pt x="1751" y="14040"/>
                  </a:cubicBezTo>
                  <a:cubicBezTo>
                    <a:pt x="2335" y="14040"/>
                    <a:pt x="2919" y="15120"/>
                    <a:pt x="3503" y="15120"/>
                  </a:cubicBezTo>
                  <a:cubicBezTo>
                    <a:pt x="4086" y="15120"/>
                    <a:pt x="4670" y="15120"/>
                    <a:pt x="5254" y="15120"/>
                  </a:cubicBezTo>
                  <a:cubicBezTo>
                    <a:pt x="5254" y="16200"/>
                    <a:pt x="5449" y="16200"/>
                    <a:pt x="5643" y="16200"/>
                  </a:cubicBezTo>
                  <a:cubicBezTo>
                    <a:pt x="6032" y="16200"/>
                    <a:pt x="6422" y="16200"/>
                    <a:pt x="7005" y="16200"/>
                  </a:cubicBezTo>
                  <a:cubicBezTo>
                    <a:pt x="7589" y="16200"/>
                    <a:pt x="8173" y="17280"/>
                    <a:pt x="8562" y="17280"/>
                  </a:cubicBezTo>
                  <a:cubicBezTo>
                    <a:pt x="9146" y="17280"/>
                    <a:pt x="9535" y="17280"/>
                    <a:pt x="9924" y="17280"/>
                  </a:cubicBezTo>
                  <a:cubicBezTo>
                    <a:pt x="10119" y="17280"/>
                    <a:pt x="10314" y="17280"/>
                    <a:pt x="10314" y="17280"/>
                  </a:cubicBezTo>
                  <a:cubicBezTo>
                    <a:pt x="10897" y="18360"/>
                    <a:pt x="11481" y="18360"/>
                    <a:pt x="12065" y="18360"/>
                  </a:cubicBezTo>
                  <a:cubicBezTo>
                    <a:pt x="12649" y="18360"/>
                    <a:pt x="13232" y="18360"/>
                    <a:pt x="13816" y="18360"/>
                  </a:cubicBezTo>
                  <a:cubicBezTo>
                    <a:pt x="14011" y="19440"/>
                    <a:pt x="14205" y="19440"/>
                    <a:pt x="14400" y="19440"/>
                  </a:cubicBezTo>
                  <a:cubicBezTo>
                    <a:pt x="14789" y="19440"/>
                    <a:pt x="15178" y="19440"/>
                    <a:pt x="15568" y="19440"/>
                  </a:cubicBezTo>
                  <a:cubicBezTo>
                    <a:pt x="16151" y="19440"/>
                    <a:pt x="16735" y="19440"/>
                    <a:pt x="17319" y="20520"/>
                  </a:cubicBezTo>
                  <a:cubicBezTo>
                    <a:pt x="17708" y="20520"/>
                    <a:pt x="18292" y="20520"/>
                    <a:pt x="18681" y="20520"/>
                  </a:cubicBezTo>
                  <a:cubicBezTo>
                    <a:pt x="18876" y="20520"/>
                    <a:pt x="18876" y="20520"/>
                    <a:pt x="19070" y="20520"/>
                  </a:cubicBezTo>
                  <a:cubicBezTo>
                    <a:pt x="19654" y="20520"/>
                    <a:pt x="20238" y="21600"/>
                    <a:pt x="20822" y="21600"/>
                  </a:cubicBezTo>
                  <a:cubicBezTo>
                    <a:pt x="21016" y="21600"/>
                    <a:pt x="21211" y="21600"/>
                    <a:pt x="21600" y="21600"/>
                  </a:cubicBezTo>
                  <a:cubicBezTo>
                    <a:pt x="21600" y="17280"/>
                    <a:pt x="21600" y="11880"/>
                    <a:pt x="21600" y="7560"/>
                  </a:cubicBezTo>
                  <a:cubicBezTo>
                    <a:pt x="21405" y="7560"/>
                    <a:pt x="21405" y="7560"/>
                    <a:pt x="21405" y="7560"/>
                  </a:cubicBezTo>
                  <a:cubicBezTo>
                    <a:pt x="20822" y="7560"/>
                    <a:pt x="20238" y="6480"/>
                    <a:pt x="19654" y="64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67" name="Freeform 12"/>
            <p:cNvSpPr/>
            <p:nvPr/>
          </p:nvSpPr>
          <p:spPr>
            <a:xfrm>
              <a:off x="1509890" y="2327628"/>
              <a:ext cx="371242" cy="2466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0" y="21600"/>
                  </a:moveTo>
                  <a:cubicBezTo>
                    <a:pt x="732" y="21600"/>
                    <a:pt x="732" y="21600"/>
                    <a:pt x="854" y="21291"/>
                  </a:cubicBezTo>
                  <a:cubicBezTo>
                    <a:pt x="854" y="21291"/>
                    <a:pt x="976" y="21291"/>
                    <a:pt x="976" y="21291"/>
                  </a:cubicBezTo>
                  <a:cubicBezTo>
                    <a:pt x="1342" y="20983"/>
                    <a:pt x="1831" y="20674"/>
                    <a:pt x="2197" y="20366"/>
                  </a:cubicBezTo>
                  <a:cubicBezTo>
                    <a:pt x="2563" y="20057"/>
                    <a:pt x="2929" y="19749"/>
                    <a:pt x="3417" y="19440"/>
                  </a:cubicBezTo>
                  <a:cubicBezTo>
                    <a:pt x="3539" y="19131"/>
                    <a:pt x="3661" y="19131"/>
                    <a:pt x="3783" y="18823"/>
                  </a:cubicBezTo>
                  <a:cubicBezTo>
                    <a:pt x="4027" y="18823"/>
                    <a:pt x="4271" y="18514"/>
                    <a:pt x="4515" y="18206"/>
                  </a:cubicBezTo>
                  <a:cubicBezTo>
                    <a:pt x="5003" y="17897"/>
                    <a:pt x="5369" y="17589"/>
                    <a:pt x="5736" y="17280"/>
                  </a:cubicBezTo>
                  <a:cubicBezTo>
                    <a:pt x="6102" y="16971"/>
                    <a:pt x="6468" y="16663"/>
                    <a:pt x="6834" y="16354"/>
                  </a:cubicBezTo>
                  <a:cubicBezTo>
                    <a:pt x="6834" y="16354"/>
                    <a:pt x="6956" y="16354"/>
                    <a:pt x="6956" y="16354"/>
                  </a:cubicBezTo>
                  <a:cubicBezTo>
                    <a:pt x="7322" y="16046"/>
                    <a:pt x="7688" y="15737"/>
                    <a:pt x="8176" y="15429"/>
                  </a:cubicBezTo>
                  <a:cubicBezTo>
                    <a:pt x="8542" y="15120"/>
                    <a:pt x="8908" y="14811"/>
                    <a:pt x="9275" y="14503"/>
                  </a:cubicBezTo>
                  <a:cubicBezTo>
                    <a:pt x="9519" y="14194"/>
                    <a:pt x="9641" y="14194"/>
                    <a:pt x="9763" y="14194"/>
                  </a:cubicBezTo>
                  <a:cubicBezTo>
                    <a:pt x="10007" y="13886"/>
                    <a:pt x="10251" y="13577"/>
                    <a:pt x="10495" y="13577"/>
                  </a:cubicBezTo>
                  <a:cubicBezTo>
                    <a:pt x="10861" y="13269"/>
                    <a:pt x="11349" y="12960"/>
                    <a:pt x="11715" y="12651"/>
                  </a:cubicBezTo>
                  <a:cubicBezTo>
                    <a:pt x="12081" y="12343"/>
                    <a:pt x="12447" y="12034"/>
                    <a:pt x="12814" y="11726"/>
                  </a:cubicBezTo>
                  <a:cubicBezTo>
                    <a:pt x="12814" y="11726"/>
                    <a:pt x="12814" y="11726"/>
                    <a:pt x="12936" y="11726"/>
                  </a:cubicBezTo>
                  <a:cubicBezTo>
                    <a:pt x="13302" y="11417"/>
                    <a:pt x="13668" y="11109"/>
                    <a:pt x="14156" y="10800"/>
                  </a:cubicBezTo>
                  <a:cubicBezTo>
                    <a:pt x="14522" y="10491"/>
                    <a:pt x="14888" y="10183"/>
                    <a:pt x="15254" y="9874"/>
                  </a:cubicBezTo>
                  <a:cubicBezTo>
                    <a:pt x="15498" y="9566"/>
                    <a:pt x="15620" y="9566"/>
                    <a:pt x="15742" y="9257"/>
                  </a:cubicBezTo>
                  <a:cubicBezTo>
                    <a:pt x="15742" y="9257"/>
                    <a:pt x="15864" y="9257"/>
                    <a:pt x="15864" y="9257"/>
                  </a:cubicBezTo>
                  <a:cubicBezTo>
                    <a:pt x="15986" y="9257"/>
                    <a:pt x="16231" y="8949"/>
                    <a:pt x="16475" y="8949"/>
                  </a:cubicBezTo>
                  <a:cubicBezTo>
                    <a:pt x="16841" y="8640"/>
                    <a:pt x="17329" y="8023"/>
                    <a:pt x="17695" y="7714"/>
                  </a:cubicBezTo>
                  <a:cubicBezTo>
                    <a:pt x="18061" y="7714"/>
                    <a:pt x="18427" y="7406"/>
                    <a:pt x="18793" y="7097"/>
                  </a:cubicBezTo>
                  <a:cubicBezTo>
                    <a:pt x="18793" y="7097"/>
                    <a:pt x="18793" y="6789"/>
                    <a:pt x="18915" y="6789"/>
                  </a:cubicBezTo>
                  <a:cubicBezTo>
                    <a:pt x="19281" y="6480"/>
                    <a:pt x="19647" y="6171"/>
                    <a:pt x="20014" y="5863"/>
                  </a:cubicBezTo>
                  <a:cubicBezTo>
                    <a:pt x="20502" y="5554"/>
                    <a:pt x="20868" y="5246"/>
                    <a:pt x="21234" y="4937"/>
                  </a:cubicBezTo>
                  <a:cubicBezTo>
                    <a:pt x="21356" y="4937"/>
                    <a:pt x="21478" y="4629"/>
                    <a:pt x="21600" y="4629"/>
                  </a:cubicBezTo>
                  <a:cubicBezTo>
                    <a:pt x="21600" y="4320"/>
                    <a:pt x="21478" y="3703"/>
                    <a:pt x="21356" y="3394"/>
                  </a:cubicBezTo>
                  <a:cubicBezTo>
                    <a:pt x="21234" y="2160"/>
                    <a:pt x="20990" y="926"/>
                    <a:pt x="20746" y="0"/>
                  </a:cubicBezTo>
                  <a:cubicBezTo>
                    <a:pt x="20746" y="0"/>
                    <a:pt x="20624" y="0"/>
                    <a:pt x="20624" y="0"/>
                  </a:cubicBezTo>
                  <a:cubicBezTo>
                    <a:pt x="20258" y="309"/>
                    <a:pt x="19769" y="617"/>
                    <a:pt x="19403" y="926"/>
                  </a:cubicBezTo>
                  <a:cubicBezTo>
                    <a:pt x="19403" y="926"/>
                    <a:pt x="19281" y="926"/>
                    <a:pt x="19281" y="926"/>
                  </a:cubicBezTo>
                  <a:cubicBezTo>
                    <a:pt x="18915" y="1234"/>
                    <a:pt x="18549" y="1543"/>
                    <a:pt x="18183" y="1851"/>
                  </a:cubicBezTo>
                  <a:cubicBezTo>
                    <a:pt x="17817" y="2160"/>
                    <a:pt x="17451" y="2469"/>
                    <a:pt x="17085" y="2777"/>
                  </a:cubicBezTo>
                  <a:cubicBezTo>
                    <a:pt x="16841" y="3086"/>
                    <a:pt x="16597" y="3394"/>
                    <a:pt x="16353" y="3394"/>
                  </a:cubicBezTo>
                  <a:cubicBezTo>
                    <a:pt x="16108" y="3703"/>
                    <a:pt x="15986" y="3703"/>
                    <a:pt x="15864" y="3703"/>
                  </a:cubicBezTo>
                  <a:cubicBezTo>
                    <a:pt x="15620" y="4011"/>
                    <a:pt x="15376" y="4011"/>
                    <a:pt x="15254" y="4320"/>
                  </a:cubicBezTo>
                  <a:cubicBezTo>
                    <a:pt x="15010" y="4320"/>
                    <a:pt x="14888" y="4629"/>
                    <a:pt x="14644" y="4629"/>
                  </a:cubicBezTo>
                  <a:cubicBezTo>
                    <a:pt x="14278" y="4937"/>
                    <a:pt x="13912" y="5246"/>
                    <a:pt x="13424" y="5554"/>
                  </a:cubicBezTo>
                  <a:cubicBezTo>
                    <a:pt x="13424" y="5863"/>
                    <a:pt x="13424" y="5863"/>
                    <a:pt x="13302" y="5863"/>
                  </a:cubicBezTo>
                  <a:cubicBezTo>
                    <a:pt x="12936" y="6171"/>
                    <a:pt x="12569" y="6480"/>
                    <a:pt x="12325" y="6480"/>
                  </a:cubicBezTo>
                  <a:cubicBezTo>
                    <a:pt x="11837" y="6789"/>
                    <a:pt x="11471" y="7097"/>
                    <a:pt x="11105" y="7406"/>
                  </a:cubicBezTo>
                  <a:cubicBezTo>
                    <a:pt x="10861" y="7714"/>
                    <a:pt x="10617" y="8023"/>
                    <a:pt x="10373" y="8023"/>
                  </a:cubicBezTo>
                  <a:cubicBezTo>
                    <a:pt x="10251" y="8331"/>
                    <a:pt x="10007" y="8331"/>
                    <a:pt x="9885" y="8640"/>
                  </a:cubicBezTo>
                  <a:cubicBezTo>
                    <a:pt x="9519" y="8949"/>
                    <a:pt x="9153" y="9257"/>
                    <a:pt x="8664" y="9566"/>
                  </a:cubicBezTo>
                  <a:cubicBezTo>
                    <a:pt x="8298" y="9874"/>
                    <a:pt x="7932" y="10183"/>
                    <a:pt x="7566" y="10491"/>
                  </a:cubicBezTo>
                  <a:cubicBezTo>
                    <a:pt x="7444" y="10491"/>
                    <a:pt x="7444" y="10491"/>
                    <a:pt x="7322" y="10491"/>
                  </a:cubicBezTo>
                  <a:cubicBezTo>
                    <a:pt x="7078" y="10800"/>
                    <a:pt x="6712" y="11109"/>
                    <a:pt x="6346" y="11417"/>
                  </a:cubicBezTo>
                  <a:cubicBezTo>
                    <a:pt x="5858" y="11726"/>
                    <a:pt x="5492" y="12034"/>
                    <a:pt x="5125" y="12343"/>
                  </a:cubicBezTo>
                  <a:cubicBezTo>
                    <a:pt x="4881" y="12651"/>
                    <a:pt x="4637" y="12651"/>
                    <a:pt x="4393" y="12960"/>
                  </a:cubicBezTo>
                  <a:cubicBezTo>
                    <a:pt x="4271" y="12960"/>
                    <a:pt x="4027" y="13269"/>
                    <a:pt x="3905" y="13269"/>
                  </a:cubicBezTo>
                  <a:cubicBezTo>
                    <a:pt x="3539" y="13577"/>
                    <a:pt x="3173" y="13886"/>
                    <a:pt x="2685" y="14194"/>
                  </a:cubicBezTo>
                  <a:cubicBezTo>
                    <a:pt x="2319" y="14503"/>
                    <a:pt x="1953" y="14811"/>
                    <a:pt x="1586" y="15429"/>
                  </a:cubicBezTo>
                  <a:cubicBezTo>
                    <a:pt x="1464" y="15429"/>
                    <a:pt x="1464" y="15429"/>
                    <a:pt x="1342" y="15429"/>
                  </a:cubicBezTo>
                  <a:cubicBezTo>
                    <a:pt x="1098" y="15737"/>
                    <a:pt x="732" y="16046"/>
                    <a:pt x="366" y="16354"/>
                  </a:cubicBezTo>
                  <a:cubicBezTo>
                    <a:pt x="244" y="16354"/>
                    <a:pt x="122" y="16354"/>
                    <a:pt x="0" y="16663"/>
                  </a:cubicBezTo>
                  <a:cubicBezTo>
                    <a:pt x="0" y="16971"/>
                    <a:pt x="122" y="17589"/>
                    <a:pt x="244" y="17897"/>
                  </a:cubicBezTo>
                  <a:cubicBezTo>
                    <a:pt x="366" y="19131"/>
                    <a:pt x="488" y="20366"/>
                    <a:pt x="61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68" name="Freeform 13"/>
            <p:cNvSpPr/>
            <p:nvPr/>
          </p:nvSpPr>
          <p:spPr>
            <a:xfrm>
              <a:off x="1056004" y="4126750"/>
              <a:ext cx="415845" cy="330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36" y="17464"/>
                  </a:moveTo>
                  <a:cubicBezTo>
                    <a:pt x="20727" y="17464"/>
                    <a:pt x="20727" y="17464"/>
                    <a:pt x="20618" y="17234"/>
                  </a:cubicBezTo>
                  <a:cubicBezTo>
                    <a:pt x="20509" y="17234"/>
                    <a:pt x="20291" y="17004"/>
                    <a:pt x="20073" y="16774"/>
                  </a:cubicBezTo>
                  <a:cubicBezTo>
                    <a:pt x="19745" y="16545"/>
                    <a:pt x="19418" y="16315"/>
                    <a:pt x="19091" y="16085"/>
                  </a:cubicBezTo>
                  <a:cubicBezTo>
                    <a:pt x="18982" y="16085"/>
                    <a:pt x="18764" y="15855"/>
                    <a:pt x="18545" y="15626"/>
                  </a:cubicBezTo>
                  <a:cubicBezTo>
                    <a:pt x="18436" y="15626"/>
                    <a:pt x="18327" y="15396"/>
                    <a:pt x="18218" y="15396"/>
                  </a:cubicBezTo>
                  <a:cubicBezTo>
                    <a:pt x="18109" y="15396"/>
                    <a:pt x="18000" y="15166"/>
                    <a:pt x="17891" y="15166"/>
                  </a:cubicBezTo>
                  <a:cubicBezTo>
                    <a:pt x="17673" y="14936"/>
                    <a:pt x="17455" y="14936"/>
                    <a:pt x="17345" y="14706"/>
                  </a:cubicBezTo>
                  <a:cubicBezTo>
                    <a:pt x="17018" y="14477"/>
                    <a:pt x="16691" y="14247"/>
                    <a:pt x="16364" y="14017"/>
                  </a:cubicBezTo>
                  <a:cubicBezTo>
                    <a:pt x="16364" y="14017"/>
                    <a:pt x="16364" y="14017"/>
                    <a:pt x="16255" y="14017"/>
                  </a:cubicBezTo>
                  <a:cubicBezTo>
                    <a:pt x="16036" y="13787"/>
                    <a:pt x="15818" y="13557"/>
                    <a:pt x="15491" y="13328"/>
                  </a:cubicBezTo>
                  <a:cubicBezTo>
                    <a:pt x="15164" y="13098"/>
                    <a:pt x="14945" y="12868"/>
                    <a:pt x="14618" y="12638"/>
                  </a:cubicBezTo>
                  <a:cubicBezTo>
                    <a:pt x="14400" y="12409"/>
                    <a:pt x="14182" y="12179"/>
                    <a:pt x="14073" y="12179"/>
                  </a:cubicBezTo>
                  <a:cubicBezTo>
                    <a:pt x="13964" y="11949"/>
                    <a:pt x="13855" y="11949"/>
                    <a:pt x="13636" y="11949"/>
                  </a:cubicBezTo>
                  <a:cubicBezTo>
                    <a:pt x="13418" y="11719"/>
                    <a:pt x="13091" y="11489"/>
                    <a:pt x="12764" y="11260"/>
                  </a:cubicBezTo>
                  <a:cubicBezTo>
                    <a:pt x="12436" y="10800"/>
                    <a:pt x="12218" y="10570"/>
                    <a:pt x="11891" y="10340"/>
                  </a:cubicBezTo>
                  <a:cubicBezTo>
                    <a:pt x="11891" y="10340"/>
                    <a:pt x="11782" y="10340"/>
                    <a:pt x="11782" y="10340"/>
                  </a:cubicBezTo>
                  <a:cubicBezTo>
                    <a:pt x="11455" y="10111"/>
                    <a:pt x="11236" y="9881"/>
                    <a:pt x="11018" y="9651"/>
                  </a:cubicBezTo>
                  <a:cubicBezTo>
                    <a:pt x="10691" y="9421"/>
                    <a:pt x="10364" y="9191"/>
                    <a:pt x="10036" y="8962"/>
                  </a:cubicBezTo>
                  <a:cubicBezTo>
                    <a:pt x="9927" y="8732"/>
                    <a:pt x="9709" y="8502"/>
                    <a:pt x="9491" y="8502"/>
                  </a:cubicBezTo>
                  <a:cubicBezTo>
                    <a:pt x="9382" y="8272"/>
                    <a:pt x="9273" y="8272"/>
                    <a:pt x="9164" y="8043"/>
                  </a:cubicBezTo>
                  <a:cubicBezTo>
                    <a:pt x="8836" y="7813"/>
                    <a:pt x="8618" y="7583"/>
                    <a:pt x="8291" y="7353"/>
                  </a:cubicBezTo>
                  <a:cubicBezTo>
                    <a:pt x="7964" y="7123"/>
                    <a:pt x="7745" y="6894"/>
                    <a:pt x="7527" y="6664"/>
                  </a:cubicBezTo>
                  <a:cubicBezTo>
                    <a:pt x="7418" y="6664"/>
                    <a:pt x="7418" y="6664"/>
                    <a:pt x="7418" y="6664"/>
                  </a:cubicBezTo>
                  <a:cubicBezTo>
                    <a:pt x="7309" y="6434"/>
                    <a:pt x="7309" y="6434"/>
                    <a:pt x="7309" y="6434"/>
                  </a:cubicBezTo>
                  <a:cubicBezTo>
                    <a:pt x="6982" y="6204"/>
                    <a:pt x="6764" y="5974"/>
                    <a:pt x="6436" y="5745"/>
                  </a:cubicBezTo>
                  <a:cubicBezTo>
                    <a:pt x="6218" y="5515"/>
                    <a:pt x="5891" y="5055"/>
                    <a:pt x="5564" y="4826"/>
                  </a:cubicBezTo>
                  <a:cubicBezTo>
                    <a:pt x="5455" y="4596"/>
                    <a:pt x="5236" y="4596"/>
                    <a:pt x="5018" y="4366"/>
                  </a:cubicBezTo>
                  <a:cubicBezTo>
                    <a:pt x="4909" y="4136"/>
                    <a:pt x="4800" y="4136"/>
                    <a:pt x="4691" y="3906"/>
                  </a:cubicBezTo>
                  <a:cubicBezTo>
                    <a:pt x="4473" y="3677"/>
                    <a:pt x="4145" y="3447"/>
                    <a:pt x="3818" y="2987"/>
                  </a:cubicBezTo>
                  <a:cubicBezTo>
                    <a:pt x="3491" y="2757"/>
                    <a:pt x="3273" y="2528"/>
                    <a:pt x="2945" y="2068"/>
                  </a:cubicBezTo>
                  <a:cubicBezTo>
                    <a:pt x="2945" y="2068"/>
                    <a:pt x="2836" y="2068"/>
                    <a:pt x="2836" y="2068"/>
                  </a:cubicBezTo>
                  <a:cubicBezTo>
                    <a:pt x="2618" y="1838"/>
                    <a:pt x="2291" y="1379"/>
                    <a:pt x="2073" y="1149"/>
                  </a:cubicBezTo>
                  <a:cubicBezTo>
                    <a:pt x="1745" y="919"/>
                    <a:pt x="1527" y="460"/>
                    <a:pt x="1200" y="230"/>
                  </a:cubicBezTo>
                  <a:cubicBezTo>
                    <a:pt x="1200" y="0"/>
                    <a:pt x="1091" y="0"/>
                    <a:pt x="1091" y="0"/>
                  </a:cubicBezTo>
                  <a:cubicBezTo>
                    <a:pt x="873" y="689"/>
                    <a:pt x="545" y="1379"/>
                    <a:pt x="327" y="2298"/>
                  </a:cubicBezTo>
                  <a:cubicBezTo>
                    <a:pt x="218" y="2528"/>
                    <a:pt x="109" y="2757"/>
                    <a:pt x="0" y="2987"/>
                  </a:cubicBezTo>
                  <a:cubicBezTo>
                    <a:pt x="109" y="3217"/>
                    <a:pt x="109" y="3217"/>
                    <a:pt x="218" y="3217"/>
                  </a:cubicBezTo>
                  <a:cubicBezTo>
                    <a:pt x="436" y="3447"/>
                    <a:pt x="545" y="3677"/>
                    <a:pt x="764" y="3906"/>
                  </a:cubicBezTo>
                  <a:cubicBezTo>
                    <a:pt x="1091" y="4366"/>
                    <a:pt x="1309" y="4596"/>
                    <a:pt x="1636" y="4826"/>
                  </a:cubicBezTo>
                  <a:cubicBezTo>
                    <a:pt x="1855" y="5285"/>
                    <a:pt x="2182" y="5515"/>
                    <a:pt x="2400" y="5745"/>
                  </a:cubicBezTo>
                  <a:cubicBezTo>
                    <a:pt x="2400" y="5745"/>
                    <a:pt x="2509" y="5745"/>
                    <a:pt x="2509" y="5974"/>
                  </a:cubicBezTo>
                  <a:cubicBezTo>
                    <a:pt x="2836" y="6204"/>
                    <a:pt x="3164" y="6434"/>
                    <a:pt x="3382" y="6894"/>
                  </a:cubicBezTo>
                  <a:cubicBezTo>
                    <a:pt x="3709" y="7123"/>
                    <a:pt x="4036" y="7353"/>
                    <a:pt x="4255" y="7813"/>
                  </a:cubicBezTo>
                  <a:cubicBezTo>
                    <a:pt x="4364" y="7813"/>
                    <a:pt x="4473" y="8043"/>
                    <a:pt x="4582" y="8043"/>
                  </a:cubicBezTo>
                  <a:cubicBezTo>
                    <a:pt x="4800" y="8272"/>
                    <a:pt x="5018" y="8502"/>
                    <a:pt x="5127" y="8502"/>
                  </a:cubicBezTo>
                  <a:cubicBezTo>
                    <a:pt x="5455" y="8962"/>
                    <a:pt x="5782" y="9191"/>
                    <a:pt x="6109" y="9421"/>
                  </a:cubicBezTo>
                  <a:cubicBezTo>
                    <a:pt x="6327" y="9651"/>
                    <a:pt x="6545" y="9881"/>
                    <a:pt x="6764" y="10111"/>
                  </a:cubicBezTo>
                  <a:cubicBezTo>
                    <a:pt x="6764" y="10111"/>
                    <a:pt x="6873" y="10111"/>
                    <a:pt x="6873" y="10111"/>
                  </a:cubicBezTo>
                  <a:cubicBezTo>
                    <a:pt x="6873" y="10111"/>
                    <a:pt x="6873" y="10111"/>
                    <a:pt x="6982" y="10340"/>
                  </a:cubicBezTo>
                  <a:cubicBezTo>
                    <a:pt x="7309" y="10570"/>
                    <a:pt x="7527" y="10800"/>
                    <a:pt x="7855" y="11030"/>
                  </a:cubicBezTo>
                  <a:cubicBezTo>
                    <a:pt x="8182" y="11260"/>
                    <a:pt x="8509" y="11489"/>
                    <a:pt x="8727" y="11719"/>
                  </a:cubicBezTo>
                  <a:cubicBezTo>
                    <a:pt x="8836" y="11949"/>
                    <a:pt x="8945" y="11949"/>
                    <a:pt x="9055" y="12179"/>
                  </a:cubicBezTo>
                  <a:cubicBezTo>
                    <a:pt x="9273" y="12179"/>
                    <a:pt x="9491" y="12409"/>
                    <a:pt x="9709" y="12638"/>
                  </a:cubicBezTo>
                  <a:cubicBezTo>
                    <a:pt x="9927" y="12868"/>
                    <a:pt x="10255" y="13098"/>
                    <a:pt x="10582" y="13328"/>
                  </a:cubicBezTo>
                  <a:cubicBezTo>
                    <a:pt x="10800" y="13557"/>
                    <a:pt x="11127" y="13787"/>
                    <a:pt x="11345" y="14017"/>
                  </a:cubicBezTo>
                  <a:cubicBezTo>
                    <a:pt x="11345" y="14017"/>
                    <a:pt x="11455" y="14017"/>
                    <a:pt x="11455" y="14017"/>
                  </a:cubicBezTo>
                  <a:cubicBezTo>
                    <a:pt x="11782" y="14247"/>
                    <a:pt x="12109" y="14477"/>
                    <a:pt x="12327" y="14706"/>
                  </a:cubicBezTo>
                  <a:cubicBezTo>
                    <a:pt x="12655" y="14936"/>
                    <a:pt x="12982" y="15166"/>
                    <a:pt x="13309" y="15396"/>
                  </a:cubicBezTo>
                  <a:cubicBezTo>
                    <a:pt x="13418" y="15626"/>
                    <a:pt x="13527" y="15626"/>
                    <a:pt x="13636" y="15855"/>
                  </a:cubicBezTo>
                  <a:cubicBezTo>
                    <a:pt x="13855" y="15855"/>
                    <a:pt x="13964" y="16085"/>
                    <a:pt x="14182" y="16315"/>
                  </a:cubicBezTo>
                  <a:cubicBezTo>
                    <a:pt x="14509" y="16545"/>
                    <a:pt x="14836" y="16774"/>
                    <a:pt x="15055" y="17004"/>
                  </a:cubicBezTo>
                  <a:cubicBezTo>
                    <a:pt x="15382" y="17234"/>
                    <a:pt x="15600" y="17234"/>
                    <a:pt x="15927" y="17464"/>
                  </a:cubicBezTo>
                  <a:cubicBezTo>
                    <a:pt x="15927" y="17464"/>
                    <a:pt x="15927" y="17694"/>
                    <a:pt x="16036" y="17694"/>
                  </a:cubicBezTo>
                  <a:cubicBezTo>
                    <a:pt x="16364" y="17923"/>
                    <a:pt x="16582" y="18153"/>
                    <a:pt x="16909" y="18383"/>
                  </a:cubicBezTo>
                  <a:cubicBezTo>
                    <a:pt x="17018" y="18383"/>
                    <a:pt x="17127" y="18383"/>
                    <a:pt x="17236" y="18613"/>
                  </a:cubicBezTo>
                  <a:cubicBezTo>
                    <a:pt x="17455" y="18843"/>
                    <a:pt x="17673" y="18843"/>
                    <a:pt x="17782" y="19072"/>
                  </a:cubicBezTo>
                  <a:cubicBezTo>
                    <a:pt x="17891" y="19072"/>
                    <a:pt x="18000" y="19302"/>
                    <a:pt x="18218" y="19302"/>
                  </a:cubicBezTo>
                  <a:cubicBezTo>
                    <a:pt x="18327" y="19532"/>
                    <a:pt x="18545" y="19532"/>
                    <a:pt x="18764" y="19762"/>
                  </a:cubicBezTo>
                  <a:cubicBezTo>
                    <a:pt x="19091" y="19991"/>
                    <a:pt x="19309" y="20221"/>
                    <a:pt x="19636" y="20451"/>
                  </a:cubicBezTo>
                  <a:cubicBezTo>
                    <a:pt x="19745" y="20451"/>
                    <a:pt x="19855" y="20681"/>
                    <a:pt x="19964" y="20681"/>
                  </a:cubicBezTo>
                  <a:cubicBezTo>
                    <a:pt x="20182" y="20911"/>
                    <a:pt x="20291" y="20911"/>
                    <a:pt x="20400" y="21140"/>
                  </a:cubicBezTo>
                  <a:cubicBezTo>
                    <a:pt x="20509" y="21140"/>
                    <a:pt x="20509" y="21140"/>
                    <a:pt x="20509" y="21140"/>
                  </a:cubicBezTo>
                  <a:cubicBezTo>
                    <a:pt x="20836" y="21370"/>
                    <a:pt x="20945" y="21600"/>
                    <a:pt x="20945" y="21600"/>
                  </a:cubicBezTo>
                  <a:cubicBezTo>
                    <a:pt x="21600" y="18153"/>
                    <a:pt x="21600" y="18153"/>
                    <a:pt x="21600" y="18153"/>
                  </a:cubicBezTo>
                  <a:cubicBezTo>
                    <a:pt x="21600" y="18153"/>
                    <a:pt x="21382" y="17923"/>
                    <a:pt x="20945" y="17464"/>
                  </a:cubicBezTo>
                  <a:cubicBezTo>
                    <a:pt x="20945" y="17464"/>
                    <a:pt x="20836" y="17464"/>
                    <a:pt x="20836" y="1746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69" name="Freeform 14"/>
            <p:cNvSpPr/>
            <p:nvPr/>
          </p:nvSpPr>
          <p:spPr>
            <a:xfrm>
              <a:off x="1433805" y="486666"/>
              <a:ext cx="308276" cy="1123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7" y="10800"/>
                  </a:moveTo>
                  <a:cubicBezTo>
                    <a:pt x="19837" y="10800"/>
                    <a:pt x="19690" y="10125"/>
                    <a:pt x="19690" y="10125"/>
                  </a:cubicBezTo>
                  <a:cubicBezTo>
                    <a:pt x="19249" y="10125"/>
                    <a:pt x="18955" y="10125"/>
                    <a:pt x="18514" y="9450"/>
                  </a:cubicBezTo>
                  <a:cubicBezTo>
                    <a:pt x="18073" y="9450"/>
                    <a:pt x="17633" y="8775"/>
                    <a:pt x="17192" y="8775"/>
                  </a:cubicBezTo>
                  <a:cubicBezTo>
                    <a:pt x="17045" y="8775"/>
                    <a:pt x="16751" y="8775"/>
                    <a:pt x="16457" y="8100"/>
                  </a:cubicBezTo>
                  <a:cubicBezTo>
                    <a:pt x="16310" y="8100"/>
                    <a:pt x="16163" y="8100"/>
                    <a:pt x="16016" y="8100"/>
                  </a:cubicBezTo>
                  <a:cubicBezTo>
                    <a:pt x="15576" y="8100"/>
                    <a:pt x="15135" y="7425"/>
                    <a:pt x="14694" y="7425"/>
                  </a:cubicBezTo>
                  <a:cubicBezTo>
                    <a:pt x="14253" y="6750"/>
                    <a:pt x="13812" y="6750"/>
                    <a:pt x="13371" y="6750"/>
                  </a:cubicBezTo>
                  <a:cubicBezTo>
                    <a:pt x="13371" y="6750"/>
                    <a:pt x="13224" y="6750"/>
                    <a:pt x="13224" y="6075"/>
                  </a:cubicBezTo>
                  <a:cubicBezTo>
                    <a:pt x="12784" y="6075"/>
                    <a:pt x="12490" y="6075"/>
                    <a:pt x="12049" y="6075"/>
                  </a:cubicBezTo>
                  <a:cubicBezTo>
                    <a:pt x="11608" y="5400"/>
                    <a:pt x="11314" y="5400"/>
                    <a:pt x="10873" y="5400"/>
                  </a:cubicBezTo>
                  <a:cubicBezTo>
                    <a:pt x="10580" y="4725"/>
                    <a:pt x="10286" y="4725"/>
                    <a:pt x="9992" y="4725"/>
                  </a:cubicBezTo>
                  <a:cubicBezTo>
                    <a:pt x="9845" y="4725"/>
                    <a:pt x="9698" y="4725"/>
                    <a:pt x="9551" y="4050"/>
                  </a:cubicBezTo>
                  <a:cubicBezTo>
                    <a:pt x="9110" y="4050"/>
                    <a:pt x="8669" y="4050"/>
                    <a:pt x="8229" y="4050"/>
                  </a:cubicBezTo>
                  <a:cubicBezTo>
                    <a:pt x="7788" y="3375"/>
                    <a:pt x="7347" y="3375"/>
                    <a:pt x="6906" y="3375"/>
                  </a:cubicBezTo>
                  <a:cubicBezTo>
                    <a:pt x="6906" y="3375"/>
                    <a:pt x="6759" y="2700"/>
                    <a:pt x="6759" y="2700"/>
                  </a:cubicBezTo>
                  <a:cubicBezTo>
                    <a:pt x="6318" y="2700"/>
                    <a:pt x="6024" y="2700"/>
                    <a:pt x="5584" y="2700"/>
                  </a:cubicBezTo>
                  <a:cubicBezTo>
                    <a:pt x="5584" y="2700"/>
                    <a:pt x="5437" y="2025"/>
                    <a:pt x="5437" y="2025"/>
                  </a:cubicBezTo>
                  <a:cubicBezTo>
                    <a:pt x="4996" y="2025"/>
                    <a:pt x="4702" y="2025"/>
                    <a:pt x="4408" y="2025"/>
                  </a:cubicBezTo>
                  <a:cubicBezTo>
                    <a:pt x="4114" y="2025"/>
                    <a:pt x="3820" y="1350"/>
                    <a:pt x="3527" y="1350"/>
                  </a:cubicBezTo>
                  <a:cubicBezTo>
                    <a:pt x="3380" y="1350"/>
                    <a:pt x="3233" y="1350"/>
                    <a:pt x="3086" y="1350"/>
                  </a:cubicBezTo>
                  <a:cubicBezTo>
                    <a:pt x="2645" y="1350"/>
                    <a:pt x="2204" y="675"/>
                    <a:pt x="1763" y="675"/>
                  </a:cubicBezTo>
                  <a:cubicBezTo>
                    <a:pt x="1322" y="675"/>
                    <a:pt x="882" y="675"/>
                    <a:pt x="441" y="0"/>
                  </a:cubicBezTo>
                  <a:cubicBezTo>
                    <a:pt x="441" y="0"/>
                    <a:pt x="294" y="0"/>
                    <a:pt x="294" y="0"/>
                  </a:cubicBezTo>
                  <a:cubicBezTo>
                    <a:pt x="147" y="0"/>
                    <a:pt x="0" y="0"/>
                    <a:pt x="0" y="0"/>
                  </a:cubicBezTo>
                  <a:cubicBezTo>
                    <a:pt x="0" y="2025"/>
                    <a:pt x="0" y="3375"/>
                    <a:pt x="0" y="5400"/>
                  </a:cubicBezTo>
                  <a:cubicBezTo>
                    <a:pt x="0" y="6750"/>
                    <a:pt x="0" y="8100"/>
                    <a:pt x="0" y="9450"/>
                  </a:cubicBezTo>
                  <a:cubicBezTo>
                    <a:pt x="0" y="9450"/>
                    <a:pt x="0" y="9450"/>
                    <a:pt x="0" y="9450"/>
                  </a:cubicBezTo>
                  <a:cubicBezTo>
                    <a:pt x="441" y="9450"/>
                    <a:pt x="882" y="10125"/>
                    <a:pt x="1322" y="10125"/>
                  </a:cubicBezTo>
                  <a:cubicBezTo>
                    <a:pt x="1763" y="10125"/>
                    <a:pt x="2057" y="10800"/>
                    <a:pt x="2498" y="10800"/>
                  </a:cubicBezTo>
                  <a:cubicBezTo>
                    <a:pt x="2645" y="10800"/>
                    <a:pt x="2792" y="10800"/>
                    <a:pt x="2939" y="10800"/>
                  </a:cubicBezTo>
                  <a:cubicBezTo>
                    <a:pt x="3233" y="10800"/>
                    <a:pt x="3527" y="10800"/>
                    <a:pt x="3820" y="11475"/>
                  </a:cubicBezTo>
                  <a:cubicBezTo>
                    <a:pt x="4261" y="11475"/>
                    <a:pt x="4702" y="11475"/>
                    <a:pt x="5143" y="12150"/>
                  </a:cubicBezTo>
                  <a:cubicBezTo>
                    <a:pt x="5143" y="12150"/>
                    <a:pt x="5143" y="12150"/>
                    <a:pt x="5143" y="12150"/>
                  </a:cubicBezTo>
                  <a:cubicBezTo>
                    <a:pt x="5584" y="12150"/>
                    <a:pt x="5878" y="12150"/>
                    <a:pt x="6318" y="12150"/>
                  </a:cubicBezTo>
                  <a:cubicBezTo>
                    <a:pt x="6318" y="12150"/>
                    <a:pt x="6318" y="12150"/>
                    <a:pt x="6465" y="12150"/>
                  </a:cubicBezTo>
                  <a:cubicBezTo>
                    <a:pt x="6906" y="12825"/>
                    <a:pt x="7347" y="12825"/>
                    <a:pt x="7788" y="12825"/>
                  </a:cubicBezTo>
                  <a:cubicBezTo>
                    <a:pt x="8229" y="13500"/>
                    <a:pt x="8669" y="13500"/>
                    <a:pt x="8963" y="13500"/>
                  </a:cubicBezTo>
                  <a:cubicBezTo>
                    <a:pt x="9257" y="14175"/>
                    <a:pt x="9404" y="14175"/>
                    <a:pt x="9551" y="14175"/>
                  </a:cubicBezTo>
                  <a:cubicBezTo>
                    <a:pt x="9698" y="14175"/>
                    <a:pt x="9992" y="14175"/>
                    <a:pt x="10286" y="14175"/>
                  </a:cubicBezTo>
                  <a:cubicBezTo>
                    <a:pt x="10727" y="14850"/>
                    <a:pt x="11167" y="14850"/>
                    <a:pt x="11608" y="15525"/>
                  </a:cubicBezTo>
                  <a:cubicBezTo>
                    <a:pt x="12049" y="15525"/>
                    <a:pt x="12343" y="15525"/>
                    <a:pt x="12784" y="16200"/>
                  </a:cubicBezTo>
                  <a:cubicBezTo>
                    <a:pt x="12784" y="16200"/>
                    <a:pt x="12784" y="16200"/>
                    <a:pt x="12931" y="16200"/>
                  </a:cubicBezTo>
                  <a:cubicBezTo>
                    <a:pt x="13371" y="16200"/>
                    <a:pt x="13812" y="16200"/>
                    <a:pt x="14253" y="16875"/>
                  </a:cubicBezTo>
                  <a:cubicBezTo>
                    <a:pt x="14694" y="16875"/>
                    <a:pt x="14988" y="17550"/>
                    <a:pt x="15429" y="17550"/>
                  </a:cubicBezTo>
                  <a:cubicBezTo>
                    <a:pt x="15576" y="17550"/>
                    <a:pt x="15722" y="17550"/>
                    <a:pt x="16016" y="17550"/>
                  </a:cubicBezTo>
                  <a:cubicBezTo>
                    <a:pt x="16163" y="18225"/>
                    <a:pt x="16457" y="18225"/>
                    <a:pt x="16751" y="18225"/>
                  </a:cubicBezTo>
                  <a:cubicBezTo>
                    <a:pt x="17192" y="18900"/>
                    <a:pt x="17633" y="18900"/>
                    <a:pt x="18073" y="18900"/>
                  </a:cubicBezTo>
                  <a:cubicBezTo>
                    <a:pt x="18367" y="19575"/>
                    <a:pt x="18808" y="19575"/>
                    <a:pt x="19102" y="20250"/>
                  </a:cubicBezTo>
                  <a:cubicBezTo>
                    <a:pt x="19249" y="20250"/>
                    <a:pt x="19249" y="20250"/>
                    <a:pt x="19396" y="20250"/>
                  </a:cubicBezTo>
                  <a:cubicBezTo>
                    <a:pt x="19690" y="20250"/>
                    <a:pt x="20131" y="20925"/>
                    <a:pt x="20571" y="20925"/>
                  </a:cubicBezTo>
                  <a:cubicBezTo>
                    <a:pt x="20865" y="20925"/>
                    <a:pt x="21012" y="20925"/>
                    <a:pt x="21159" y="21600"/>
                  </a:cubicBezTo>
                  <a:cubicBezTo>
                    <a:pt x="21306" y="18225"/>
                    <a:pt x="21453" y="14850"/>
                    <a:pt x="21600" y="11475"/>
                  </a:cubicBezTo>
                  <a:cubicBezTo>
                    <a:pt x="21453" y="11475"/>
                    <a:pt x="21306" y="11475"/>
                    <a:pt x="21159" y="11475"/>
                  </a:cubicBezTo>
                  <a:cubicBezTo>
                    <a:pt x="20718" y="10800"/>
                    <a:pt x="20278" y="10800"/>
                    <a:pt x="19837" y="108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70" name="Freeform 15"/>
            <p:cNvSpPr/>
            <p:nvPr/>
          </p:nvSpPr>
          <p:spPr>
            <a:xfrm>
              <a:off x="998285" y="436017"/>
              <a:ext cx="339759" cy="858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67" y="8100"/>
                  </a:moveTo>
                  <a:cubicBezTo>
                    <a:pt x="19600" y="8100"/>
                    <a:pt x="19333" y="8100"/>
                    <a:pt x="19067" y="8100"/>
                  </a:cubicBezTo>
                  <a:cubicBezTo>
                    <a:pt x="18933" y="8100"/>
                    <a:pt x="18800" y="8100"/>
                    <a:pt x="18667" y="8100"/>
                  </a:cubicBezTo>
                  <a:cubicBezTo>
                    <a:pt x="18267" y="8100"/>
                    <a:pt x="17867" y="7200"/>
                    <a:pt x="17467" y="7200"/>
                  </a:cubicBezTo>
                  <a:cubicBezTo>
                    <a:pt x="17067" y="7200"/>
                    <a:pt x="16667" y="7200"/>
                    <a:pt x="16267" y="7200"/>
                  </a:cubicBezTo>
                  <a:cubicBezTo>
                    <a:pt x="16267" y="7200"/>
                    <a:pt x="16133" y="6300"/>
                    <a:pt x="16133" y="6300"/>
                  </a:cubicBezTo>
                  <a:cubicBezTo>
                    <a:pt x="15733" y="6300"/>
                    <a:pt x="15467" y="6300"/>
                    <a:pt x="15067" y="6300"/>
                  </a:cubicBezTo>
                  <a:cubicBezTo>
                    <a:pt x="14667" y="6300"/>
                    <a:pt x="14267" y="6300"/>
                    <a:pt x="13867" y="5400"/>
                  </a:cubicBezTo>
                  <a:cubicBezTo>
                    <a:pt x="13600" y="5400"/>
                    <a:pt x="13333" y="5400"/>
                    <a:pt x="13067" y="5400"/>
                  </a:cubicBezTo>
                  <a:cubicBezTo>
                    <a:pt x="12933" y="5400"/>
                    <a:pt x="12800" y="5400"/>
                    <a:pt x="12800" y="5400"/>
                  </a:cubicBezTo>
                  <a:cubicBezTo>
                    <a:pt x="12400" y="5400"/>
                    <a:pt x="12000" y="4500"/>
                    <a:pt x="11600" y="4500"/>
                  </a:cubicBezTo>
                  <a:cubicBezTo>
                    <a:pt x="11200" y="4500"/>
                    <a:pt x="10800" y="4500"/>
                    <a:pt x="10400" y="4500"/>
                  </a:cubicBezTo>
                  <a:cubicBezTo>
                    <a:pt x="10267" y="4500"/>
                    <a:pt x="10267" y="4500"/>
                    <a:pt x="10133" y="4500"/>
                  </a:cubicBezTo>
                  <a:cubicBezTo>
                    <a:pt x="9867" y="4500"/>
                    <a:pt x="9467" y="3600"/>
                    <a:pt x="9200" y="3600"/>
                  </a:cubicBezTo>
                  <a:cubicBezTo>
                    <a:pt x="8800" y="3600"/>
                    <a:pt x="8400" y="3600"/>
                    <a:pt x="8000" y="3600"/>
                  </a:cubicBezTo>
                  <a:cubicBezTo>
                    <a:pt x="7733" y="3600"/>
                    <a:pt x="7467" y="3600"/>
                    <a:pt x="7200" y="2700"/>
                  </a:cubicBezTo>
                  <a:cubicBezTo>
                    <a:pt x="7067" y="2700"/>
                    <a:pt x="6933" y="2700"/>
                    <a:pt x="6800" y="2700"/>
                  </a:cubicBezTo>
                  <a:cubicBezTo>
                    <a:pt x="6400" y="2700"/>
                    <a:pt x="6000" y="2700"/>
                    <a:pt x="5600" y="2700"/>
                  </a:cubicBezTo>
                  <a:cubicBezTo>
                    <a:pt x="5200" y="2700"/>
                    <a:pt x="4800" y="1800"/>
                    <a:pt x="4400" y="1800"/>
                  </a:cubicBezTo>
                  <a:cubicBezTo>
                    <a:pt x="4400" y="1800"/>
                    <a:pt x="4267" y="1800"/>
                    <a:pt x="4133" y="1800"/>
                  </a:cubicBezTo>
                  <a:cubicBezTo>
                    <a:pt x="3867" y="1800"/>
                    <a:pt x="3600" y="1800"/>
                    <a:pt x="3200" y="1800"/>
                  </a:cubicBezTo>
                  <a:cubicBezTo>
                    <a:pt x="2800" y="1800"/>
                    <a:pt x="2400" y="900"/>
                    <a:pt x="2000" y="900"/>
                  </a:cubicBezTo>
                  <a:cubicBezTo>
                    <a:pt x="1733" y="900"/>
                    <a:pt x="1467" y="900"/>
                    <a:pt x="1200" y="900"/>
                  </a:cubicBezTo>
                  <a:cubicBezTo>
                    <a:pt x="1067" y="900"/>
                    <a:pt x="933" y="900"/>
                    <a:pt x="800" y="900"/>
                  </a:cubicBezTo>
                  <a:cubicBezTo>
                    <a:pt x="533" y="900"/>
                    <a:pt x="267" y="900"/>
                    <a:pt x="0" y="0"/>
                  </a:cubicBezTo>
                  <a:cubicBezTo>
                    <a:pt x="0" y="4500"/>
                    <a:pt x="0" y="8100"/>
                    <a:pt x="0" y="12600"/>
                  </a:cubicBezTo>
                  <a:cubicBezTo>
                    <a:pt x="133" y="12600"/>
                    <a:pt x="267" y="12600"/>
                    <a:pt x="400" y="12600"/>
                  </a:cubicBezTo>
                  <a:cubicBezTo>
                    <a:pt x="533" y="12600"/>
                    <a:pt x="667" y="12600"/>
                    <a:pt x="800" y="12600"/>
                  </a:cubicBezTo>
                  <a:cubicBezTo>
                    <a:pt x="1067" y="12600"/>
                    <a:pt x="1333" y="12600"/>
                    <a:pt x="1600" y="12600"/>
                  </a:cubicBezTo>
                  <a:cubicBezTo>
                    <a:pt x="2000" y="13500"/>
                    <a:pt x="2400" y="13500"/>
                    <a:pt x="2800" y="13500"/>
                  </a:cubicBezTo>
                  <a:cubicBezTo>
                    <a:pt x="3067" y="13500"/>
                    <a:pt x="3467" y="13500"/>
                    <a:pt x="3733" y="13500"/>
                  </a:cubicBezTo>
                  <a:cubicBezTo>
                    <a:pt x="3867" y="13500"/>
                    <a:pt x="3867" y="13500"/>
                    <a:pt x="4000" y="13500"/>
                  </a:cubicBezTo>
                  <a:cubicBezTo>
                    <a:pt x="4400" y="14400"/>
                    <a:pt x="4800" y="14400"/>
                    <a:pt x="5200" y="14400"/>
                  </a:cubicBezTo>
                  <a:cubicBezTo>
                    <a:pt x="5600" y="14400"/>
                    <a:pt x="6000" y="14400"/>
                    <a:pt x="6400" y="15300"/>
                  </a:cubicBezTo>
                  <a:cubicBezTo>
                    <a:pt x="6533" y="15300"/>
                    <a:pt x="6667" y="15300"/>
                    <a:pt x="6800" y="15300"/>
                  </a:cubicBezTo>
                  <a:cubicBezTo>
                    <a:pt x="7067" y="15300"/>
                    <a:pt x="7333" y="15300"/>
                    <a:pt x="7600" y="15300"/>
                  </a:cubicBezTo>
                  <a:cubicBezTo>
                    <a:pt x="8000" y="15300"/>
                    <a:pt x="8400" y="15300"/>
                    <a:pt x="8800" y="16200"/>
                  </a:cubicBezTo>
                  <a:cubicBezTo>
                    <a:pt x="9067" y="16200"/>
                    <a:pt x="9333" y="16200"/>
                    <a:pt x="9733" y="16200"/>
                  </a:cubicBezTo>
                  <a:cubicBezTo>
                    <a:pt x="9733" y="16200"/>
                    <a:pt x="9867" y="16200"/>
                    <a:pt x="10000" y="16200"/>
                  </a:cubicBezTo>
                  <a:cubicBezTo>
                    <a:pt x="10400" y="16200"/>
                    <a:pt x="10667" y="17100"/>
                    <a:pt x="11067" y="17100"/>
                  </a:cubicBezTo>
                  <a:cubicBezTo>
                    <a:pt x="11467" y="17100"/>
                    <a:pt x="11867" y="17100"/>
                    <a:pt x="12267" y="17100"/>
                  </a:cubicBezTo>
                  <a:cubicBezTo>
                    <a:pt x="12400" y="17100"/>
                    <a:pt x="12533" y="17100"/>
                    <a:pt x="12667" y="17100"/>
                  </a:cubicBezTo>
                  <a:cubicBezTo>
                    <a:pt x="12933" y="18000"/>
                    <a:pt x="13200" y="18000"/>
                    <a:pt x="13467" y="18000"/>
                  </a:cubicBezTo>
                  <a:cubicBezTo>
                    <a:pt x="13867" y="18000"/>
                    <a:pt x="14267" y="18000"/>
                    <a:pt x="14667" y="18000"/>
                  </a:cubicBezTo>
                  <a:cubicBezTo>
                    <a:pt x="15067" y="18900"/>
                    <a:pt x="15333" y="18900"/>
                    <a:pt x="15600" y="18900"/>
                  </a:cubicBezTo>
                  <a:cubicBezTo>
                    <a:pt x="15733" y="18900"/>
                    <a:pt x="15733" y="18900"/>
                    <a:pt x="15867" y="18900"/>
                  </a:cubicBezTo>
                  <a:cubicBezTo>
                    <a:pt x="16267" y="18900"/>
                    <a:pt x="16667" y="18900"/>
                    <a:pt x="17067" y="19800"/>
                  </a:cubicBezTo>
                  <a:cubicBezTo>
                    <a:pt x="17467" y="19800"/>
                    <a:pt x="17867" y="19800"/>
                    <a:pt x="18267" y="19800"/>
                  </a:cubicBezTo>
                  <a:cubicBezTo>
                    <a:pt x="18400" y="19800"/>
                    <a:pt x="18533" y="19800"/>
                    <a:pt x="18667" y="20700"/>
                  </a:cubicBezTo>
                  <a:cubicBezTo>
                    <a:pt x="18933" y="20700"/>
                    <a:pt x="19200" y="20700"/>
                    <a:pt x="19467" y="20700"/>
                  </a:cubicBezTo>
                  <a:cubicBezTo>
                    <a:pt x="19867" y="20700"/>
                    <a:pt x="20267" y="20700"/>
                    <a:pt x="20667" y="21600"/>
                  </a:cubicBezTo>
                  <a:cubicBezTo>
                    <a:pt x="20933" y="21600"/>
                    <a:pt x="21200" y="21600"/>
                    <a:pt x="21600" y="21600"/>
                  </a:cubicBezTo>
                  <a:cubicBezTo>
                    <a:pt x="21600" y="18000"/>
                    <a:pt x="21600" y="13500"/>
                    <a:pt x="21600" y="9000"/>
                  </a:cubicBezTo>
                  <a:cubicBezTo>
                    <a:pt x="21333" y="9000"/>
                    <a:pt x="21200" y="9000"/>
                    <a:pt x="21067" y="9000"/>
                  </a:cubicBezTo>
                  <a:cubicBezTo>
                    <a:pt x="20667" y="9000"/>
                    <a:pt x="20267" y="9000"/>
                    <a:pt x="19867" y="81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71" name="Freeform 16"/>
            <p:cNvSpPr/>
            <p:nvPr/>
          </p:nvSpPr>
          <p:spPr>
            <a:xfrm>
              <a:off x="1832594" y="574750"/>
              <a:ext cx="362060" cy="189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7" y="14000"/>
                  </a:moveTo>
                  <a:cubicBezTo>
                    <a:pt x="19977" y="14000"/>
                    <a:pt x="19977" y="14000"/>
                    <a:pt x="19977" y="14000"/>
                  </a:cubicBezTo>
                  <a:cubicBezTo>
                    <a:pt x="19602" y="13600"/>
                    <a:pt x="19228" y="13600"/>
                    <a:pt x="18978" y="13200"/>
                  </a:cubicBezTo>
                  <a:cubicBezTo>
                    <a:pt x="18603" y="12800"/>
                    <a:pt x="18229" y="12400"/>
                    <a:pt x="17854" y="12400"/>
                  </a:cubicBezTo>
                  <a:cubicBezTo>
                    <a:pt x="17729" y="12000"/>
                    <a:pt x="17480" y="12000"/>
                    <a:pt x="17230" y="11600"/>
                  </a:cubicBezTo>
                  <a:cubicBezTo>
                    <a:pt x="17105" y="11600"/>
                    <a:pt x="16980" y="11200"/>
                    <a:pt x="16855" y="11200"/>
                  </a:cubicBezTo>
                  <a:cubicBezTo>
                    <a:pt x="16855" y="11200"/>
                    <a:pt x="16855" y="11200"/>
                    <a:pt x="16855" y="11200"/>
                  </a:cubicBezTo>
                  <a:cubicBezTo>
                    <a:pt x="16481" y="10800"/>
                    <a:pt x="16106" y="10800"/>
                    <a:pt x="15732" y="10400"/>
                  </a:cubicBezTo>
                  <a:cubicBezTo>
                    <a:pt x="15482" y="10000"/>
                    <a:pt x="15108" y="9600"/>
                    <a:pt x="14733" y="9600"/>
                  </a:cubicBezTo>
                  <a:cubicBezTo>
                    <a:pt x="14733" y="9600"/>
                    <a:pt x="14608" y="9600"/>
                    <a:pt x="14608" y="9600"/>
                  </a:cubicBezTo>
                  <a:cubicBezTo>
                    <a:pt x="14234" y="9200"/>
                    <a:pt x="13984" y="8800"/>
                    <a:pt x="13609" y="8800"/>
                  </a:cubicBezTo>
                  <a:cubicBezTo>
                    <a:pt x="13235" y="8400"/>
                    <a:pt x="12985" y="8000"/>
                    <a:pt x="12610" y="8000"/>
                  </a:cubicBezTo>
                  <a:cubicBezTo>
                    <a:pt x="12361" y="7600"/>
                    <a:pt x="12111" y="7600"/>
                    <a:pt x="11986" y="7200"/>
                  </a:cubicBezTo>
                  <a:cubicBezTo>
                    <a:pt x="11736" y="7200"/>
                    <a:pt x="11612" y="7200"/>
                    <a:pt x="11487" y="7200"/>
                  </a:cubicBezTo>
                  <a:cubicBezTo>
                    <a:pt x="11112" y="6800"/>
                    <a:pt x="10738" y="6400"/>
                    <a:pt x="10488" y="6400"/>
                  </a:cubicBezTo>
                  <a:cubicBezTo>
                    <a:pt x="10113" y="6000"/>
                    <a:pt x="9739" y="5600"/>
                    <a:pt x="9364" y="5600"/>
                  </a:cubicBezTo>
                  <a:cubicBezTo>
                    <a:pt x="9364" y="5600"/>
                    <a:pt x="9239" y="5600"/>
                    <a:pt x="9239" y="5600"/>
                  </a:cubicBezTo>
                  <a:cubicBezTo>
                    <a:pt x="8990" y="5200"/>
                    <a:pt x="8615" y="4800"/>
                    <a:pt x="8240" y="4800"/>
                  </a:cubicBezTo>
                  <a:cubicBezTo>
                    <a:pt x="7991" y="4400"/>
                    <a:pt x="7616" y="4400"/>
                    <a:pt x="7242" y="4000"/>
                  </a:cubicBezTo>
                  <a:cubicBezTo>
                    <a:pt x="6992" y="4000"/>
                    <a:pt x="6742" y="3600"/>
                    <a:pt x="6617" y="3600"/>
                  </a:cubicBezTo>
                  <a:cubicBezTo>
                    <a:pt x="6368" y="3600"/>
                    <a:pt x="6243" y="3600"/>
                    <a:pt x="6118" y="3200"/>
                  </a:cubicBezTo>
                  <a:cubicBezTo>
                    <a:pt x="5743" y="3200"/>
                    <a:pt x="5369" y="2800"/>
                    <a:pt x="5119" y="2800"/>
                  </a:cubicBezTo>
                  <a:cubicBezTo>
                    <a:pt x="4745" y="2400"/>
                    <a:pt x="4370" y="2400"/>
                    <a:pt x="3995" y="2000"/>
                  </a:cubicBezTo>
                  <a:cubicBezTo>
                    <a:pt x="3995" y="2000"/>
                    <a:pt x="3871" y="2000"/>
                    <a:pt x="3871" y="2000"/>
                  </a:cubicBezTo>
                  <a:cubicBezTo>
                    <a:pt x="3496" y="1600"/>
                    <a:pt x="3246" y="1600"/>
                    <a:pt x="2872" y="1200"/>
                  </a:cubicBezTo>
                  <a:cubicBezTo>
                    <a:pt x="2497" y="1200"/>
                    <a:pt x="2123" y="800"/>
                    <a:pt x="1873" y="800"/>
                  </a:cubicBezTo>
                  <a:cubicBezTo>
                    <a:pt x="1623" y="400"/>
                    <a:pt x="1373" y="400"/>
                    <a:pt x="1124" y="400"/>
                  </a:cubicBezTo>
                  <a:cubicBezTo>
                    <a:pt x="999" y="400"/>
                    <a:pt x="874" y="0"/>
                    <a:pt x="749" y="0"/>
                  </a:cubicBezTo>
                  <a:cubicBezTo>
                    <a:pt x="624" y="0"/>
                    <a:pt x="499" y="0"/>
                    <a:pt x="250" y="0"/>
                  </a:cubicBezTo>
                  <a:cubicBezTo>
                    <a:pt x="250" y="1600"/>
                    <a:pt x="125" y="3600"/>
                    <a:pt x="0" y="5600"/>
                  </a:cubicBezTo>
                  <a:cubicBezTo>
                    <a:pt x="125" y="5600"/>
                    <a:pt x="250" y="5600"/>
                    <a:pt x="375" y="6000"/>
                  </a:cubicBezTo>
                  <a:cubicBezTo>
                    <a:pt x="499" y="6000"/>
                    <a:pt x="624" y="6000"/>
                    <a:pt x="749" y="6000"/>
                  </a:cubicBezTo>
                  <a:cubicBezTo>
                    <a:pt x="999" y="6400"/>
                    <a:pt x="1124" y="6400"/>
                    <a:pt x="1373" y="6400"/>
                  </a:cubicBezTo>
                  <a:cubicBezTo>
                    <a:pt x="1748" y="6800"/>
                    <a:pt x="2123" y="6800"/>
                    <a:pt x="2497" y="7200"/>
                  </a:cubicBezTo>
                  <a:cubicBezTo>
                    <a:pt x="2747" y="7200"/>
                    <a:pt x="3121" y="7600"/>
                    <a:pt x="3371" y="7600"/>
                  </a:cubicBezTo>
                  <a:cubicBezTo>
                    <a:pt x="3496" y="7600"/>
                    <a:pt x="3496" y="7600"/>
                    <a:pt x="3496" y="7600"/>
                  </a:cubicBezTo>
                  <a:cubicBezTo>
                    <a:pt x="3871" y="8000"/>
                    <a:pt x="4245" y="8400"/>
                    <a:pt x="4620" y="8400"/>
                  </a:cubicBezTo>
                  <a:cubicBezTo>
                    <a:pt x="4994" y="8800"/>
                    <a:pt x="5369" y="8800"/>
                    <a:pt x="5743" y="9200"/>
                  </a:cubicBezTo>
                  <a:cubicBezTo>
                    <a:pt x="5868" y="9200"/>
                    <a:pt x="5993" y="9200"/>
                    <a:pt x="6118" y="9600"/>
                  </a:cubicBezTo>
                  <a:cubicBezTo>
                    <a:pt x="6368" y="9600"/>
                    <a:pt x="6617" y="9600"/>
                    <a:pt x="6742" y="10000"/>
                  </a:cubicBezTo>
                  <a:cubicBezTo>
                    <a:pt x="7117" y="10000"/>
                    <a:pt x="7491" y="10400"/>
                    <a:pt x="7866" y="10400"/>
                  </a:cubicBezTo>
                  <a:cubicBezTo>
                    <a:pt x="8240" y="10800"/>
                    <a:pt x="8490" y="11200"/>
                    <a:pt x="8865" y="11200"/>
                  </a:cubicBezTo>
                  <a:cubicBezTo>
                    <a:pt x="8865" y="11200"/>
                    <a:pt x="8865" y="11200"/>
                    <a:pt x="8990" y="11200"/>
                  </a:cubicBezTo>
                  <a:cubicBezTo>
                    <a:pt x="9239" y="11600"/>
                    <a:pt x="9614" y="12000"/>
                    <a:pt x="9988" y="12000"/>
                  </a:cubicBezTo>
                  <a:cubicBezTo>
                    <a:pt x="10363" y="12400"/>
                    <a:pt x="10738" y="12800"/>
                    <a:pt x="11112" y="12800"/>
                  </a:cubicBezTo>
                  <a:cubicBezTo>
                    <a:pt x="11237" y="13200"/>
                    <a:pt x="11362" y="13200"/>
                    <a:pt x="11487" y="13200"/>
                  </a:cubicBezTo>
                  <a:cubicBezTo>
                    <a:pt x="11736" y="13200"/>
                    <a:pt x="11986" y="13600"/>
                    <a:pt x="12111" y="13600"/>
                  </a:cubicBezTo>
                  <a:cubicBezTo>
                    <a:pt x="12486" y="14000"/>
                    <a:pt x="12860" y="14400"/>
                    <a:pt x="13235" y="14400"/>
                  </a:cubicBezTo>
                  <a:cubicBezTo>
                    <a:pt x="13484" y="14800"/>
                    <a:pt x="13859" y="15200"/>
                    <a:pt x="14234" y="15200"/>
                  </a:cubicBezTo>
                  <a:cubicBezTo>
                    <a:pt x="14234" y="15200"/>
                    <a:pt x="14234" y="15200"/>
                    <a:pt x="14234" y="15600"/>
                  </a:cubicBezTo>
                  <a:cubicBezTo>
                    <a:pt x="14608" y="15600"/>
                    <a:pt x="14983" y="16000"/>
                    <a:pt x="15357" y="16400"/>
                  </a:cubicBezTo>
                  <a:cubicBezTo>
                    <a:pt x="15732" y="16400"/>
                    <a:pt x="15982" y="16800"/>
                    <a:pt x="16356" y="17200"/>
                  </a:cubicBezTo>
                  <a:cubicBezTo>
                    <a:pt x="16356" y="17200"/>
                    <a:pt x="16356" y="17200"/>
                    <a:pt x="16356" y="17200"/>
                  </a:cubicBezTo>
                  <a:cubicBezTo>
                    <a:pt x="16606" y="17200"/>
                    <a:pt x="16731" y="17600"/>
                    <a:pt x="16855" y="17600"/>
                  </a:cubicBezTo>
                  <a:cubicBezTo>
                    <a:pt x="17105" y="17600"/>
                    <a:pt x="17230" y="18000"/>
                    <a:pt x="17480" y="18000"/>
                  </a:cubicBezTo>
                  <a:cubicBezTo>
                    <a:pt x="17854" y="18400"/>
                    <a:pt x="18104" y="18800"/>
                    <a:pt x="18479" y="19200"/>
                  </a:cubicBezTo>
                  <a:cubicBezTo>
                    <a:pt x="18853" y="19600"/>
                    <a:pt x="19103" y="19600"/>
                    <a:pt x="19477" y="20000"/>
                  </a:cubicBezTo>
                  <a:cubicBezTo>
                    <a:pt x="19477" y="20000"/>
                    <a:pt x="19602" y="20000"/>
                    <a:pt x="19602" y="20000"/>
                  </a:cubicBezTo>
                  <a:cubicBezTo>
                    <a:pt x="19977" y="20400"/>
                    <a:pt x="20227" y="20800"/>
                    <a:pt x="20601" y="21200"/>
                  </a:cubicBezTo>
                  <a:cubicBezTo>
                    <a:pt x="20851" y="21200"/>
                    <a:pt x="20976" y="21600"/>
                    <a:pt x="21225" y="21600"/>
                  </a:cubicBezTo>
                  <a:cubicBezTo>
                    <a:pt x="21350" y="19600"/>
                    <a:pt x="21475" y="17600"/>
                    <a:pt x="21600" y="15600"/>
                  </a:cubicBezTo>
                  <a:cubicBezTo>
                    <a:pt x="21475" y="15600"/>
                    <a:pt x="21225" y="15200"/>
                    <a:pt x="21101" y="15200"/>
                  </a:cubicBezTo>
                  <a:cubicBezTo>
                    <a:pt x="20726" y="14800"/>
                    <a:pt x="20351" y="14400"/>
                    <a:pt x="19977" y="140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72" name="Freeform 17"/>
            <p:cNvSpPr/>
            <p:nvPr/>
          </p:nvSpPr>
          <p:spPr>
            <a:xfrm>
              <a:off x="2043794" y="1999514"/>
              <a:ext cx="333200" cy="2774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2" y="18046"/>
                  </a:moveTo>
                  <a:cubicBezTo>
                    <a:pt x="543" y="19139"/>
                    <a:pt x="815" y="20233"/>
                    <a:pt x="1087" y="21327"/>
                  </a:cubicBezTo>
                  <a:cubicBezTo>
                    <a:pt x="1087" y="21327"/>
                    <a:pt x="1087" y="21327"/>
                    <a:pt x="1087" y="21600"/>
                  </a:cubicBezTo>
                  <a:cubicBezTo>
                    <a:pt x="1358" y="21327"/>
                    <a:pt x="1494" y="21327"/>
                    <a:pt x="1630" y="21053"/>
                  </a:cubicBezTo>
                  <a:cubicBezTo>
                    <a:pt x="1902" y="21053"/>
                    <a:pt x="2174" y="20780"/>
                    <a:pt x="2309" y="20506"/>
                  </a:cubicBezTo>
                  <a:cubicBezTo>
                    <a:pt x="2581" y="20506"/>
                    <a:pt x="2717" y="20233"/>
                    <a:pt x="2989" y="20233"/>
                  </a:cubicBezTo>
                  <a:cubicBezTo>
                    <a:pt x="3260" y="19959"/>
                    <a:pt x="3532" y="19686"/>
                    <a:pt x="3668" y="19413"/>
                  </a:cubicBezTo>
                  <a:cubicBezTo>
                    <a:pt x="4211" y="19139"/>
                    <a:pt x="4619" y="18866"/>
                    <a:pt x="5026" y="18319"/>
                  </a:cubicBezTo>
                  <a:cubicBezTo>
                    <a:pt x="5570" y="18046"/>
                    <a:pt x="5977" y="17772"/>
                    <a:pt x="6385" y="17499"/>
                  </a:cubicBezTo>
                  <a:cubicBezTo>
                    <a:pt x="6385" y="17499"/>
                    <a:pt x="6385" y="17225"/>
                    <a:pt x="6385" y="17225"/>
                  </a:cubicBezTo>
                  <a:cubicBezTo>
                    <a:pt x="6928" y="16952"/>
                    <a:pt x="7336" y="16678"/>
                    <a:pt x="7743" y="16132"/>
                  </a:cubicBezTo>
                  <a:cubicBezTo>
                    <a:pt x="8287" y="15858"/>
                    <a:pt x="8694" y="15311"/>
                    <a:pt x="9102" y="15038"/>
                  </a:cubicBezTo>
                  <a:cubicBezTo>
                    <a:pt x="9374" y="14765"/>
                    <a:pt x="9509" y="14491"/>
                    <a:pt x="9781" y="14491"/>
                  </a:cubicBezTo>
                  <a:cubicBezTo>
                    <a:pt x="10053" y="14218"/>
                    <a:pt x="10325" y="13944"/>
                    <a:pt x="10596" y="13671"/>
                  </a:cubicBezTo>
                  <a:cubicBezTo>
                    <a:pt x="11004" y="13397"/>
                    <a:pt x="11411" y="12851"/>
                    <a:pt x="11955" y="12577"/>
                  </a:cubicBezTo>
                  <a:cubicBezTo>
                    <a:pt x="12362" y="12030"/>
                    <a:pt x="12770" y="11757"/>
                    <a:pt x="13177" y="11210"/>
                  </a:cubicBezTo>
                  <a:cubicBezTo>
                    <a:pt x="13177" y="11210"/>
                    <a:pt x="13313" y="11210"/>
                    <a:pt x="13313" y="11210"/>
                  </a:cubicBezTo>
                  <a:cubicBezTo>
                    <a:pt x="13721" y="10663"/>
                    <a:pt x="14264" y="10390"/>
                    <a:pt x="14672" y="9843"/>
                  </a:cubicBezTo>
                  <a:cubicBezTo>
                    <a:pt x="15079" y="9296"/>
                    <a:pt x="15623" y="9023"/>
                    <a:pt x="16030" y="8476"/>
                  </a:cubicBezTo>
                  <a:cubicBezTo>
                    <a:pt x="16302" y="8203"/>
                    <a:pt x="16438" y="7929"/>
                    <a:pt x="16709" y="7929"/>
                  </a:cubicBezTo>
                  <a:cubicBezTo>
                    <a:pt x="16981" y="7656"/>
                    <a:pt x="17253" y="7382"/>
                    <a:pt x="17525" y="7109"/>
                  </a:cubicBezTo>
                  <a:cubicBezTo>
                    <a:pt x="17932" y="6562"/>
                    <a:pt x="18340" y="6015"/>
                    <a:pt x="18883" y="5468"/>
                  </a:cubicBezTo>
                  <a:cubicBezTo>
                    <a:pt x="19291" y="5195"/>
                    <a:pt x="19562" y="4648"/>
                    <a:pt x="19970" y="4375"/>
                  </a:cubicBezTo>
                  <a:cubicBezTo>
                    <a:pt x="20106" y="4101"/>
                    <a:pt x="20106" y="4101"/>
                    <a:pt x="20242" y="4101"/>
                  </a:cubicBezTo>
                  <a:cubicBezTo>
                    <a:pt x="20242" y="4101"/>
                    <a:pt x="20242" y="3828"/>
                    <a:pt x="20242" y="3828"/>
                  </a:cubicBezTo>
                  <a:cubicBezTo>
                    <a:pt x="20649" y="3554"/>
                    <a:pt x="21192" y="3008"/>
                    <a:pt x="21600" y="2461"/>
                  </a:cubicBezTo>
                  <a:cubicBezTo>
                    <a:pt x="21192" y="2187"/>
                    <a:pt x="20921" y="1641"/>
                    <a:pt x="20649" y="1367"/>
                  </a:cubicBezTo>
                  <a:cubicBezTo>
                    <a:pt x="20513" y="1367"/>
                    <a:pt x="20513" y="1367"/>
                    <a:pt x="20513" y="1367"/>
                  </a:cubicBezTo>
                  <a:cubicBezTo>
                    <a:pt x="20242" y="1094"/>
                    <a:pt x="19834" y="547"/>
                    <a:pt x="19562" y="273"/>
                  </a:cubicBezTo>
                  <a:cubicBezTo>
                    <a:pt x="19426" y="0"/>
                    <a:pt x="19291" y="0"/>
                    <a:pt x="19291" y="0"/>
                  </a:cubicBezTo>
                  <a:cubicBezTo>
                    <a:pt x="19155" y="0"/>
                    <a:pt x="19019" y="273"/>
                    <a:pt x="18883" y="273"/>
                  </a:cubicBezTo>
                  <a:cubicBezTo>
                    <a:pt x="18611" y="547"/>
                    <a:pt x="18340" y="820"/>
                    <a:pt x="18204" y="1094"/>
                  </a:cubicBezTo>
                  <a:cubicBezTo>
                    <a:pt x="17932" y="1367"/>
                    <a:pt x="17660" y="1641"/>
                    <a:pt x="17389" y="1914"/>
                  </a:cubicBezTo>
                  <a:cubicBezTo>
                    <a:pt x="17117" y="2187"/>
                    <a:pt x="16981" y="2461"/>
                    <a:pt x="16709" y="2734"/>
                  </a:cubicBezTo>
                  <a:cubicBezTo>
                    <a:pt x="16302" y="3008"/>
                    <a:pt x="15758" y="3554"/>
                    <a:pt x="15351" y="4101"/>
                  </a:cubicBezTo>
                  <a:cubicBezTo>
                    <a:pt x="14943" y="4648"/>
                    <a:pt x="14400" y="4922"/>
                    <a:pt x="13992" y="5468"/>
                  </a:cubicBezTo>
                  <a:cubicBezTo>
                    <a:pt x="13992" y="5468"/>
                    <a:pt x="13857" y="5468"/>
                    <a:pt x="13857" y="5468"/>
                  </a:cubicBezTo>
                  <a:cubicBezTo>
                    <a:pt x="13449" y="6015"/>
                    <a:pt x="13042" y="6562"/>
                    <a:pt x="12634" y="6835"/>
                  </a:cubicBezTo>
                  <a:cubicBezTo>
                    <a:pt x="12091" y="7382"/>
                    <a:pt x="11683" y="7656"/>
                    <a:pt x="11140" y="8203"/>
                  </a:cubicBezTo>
                  <a:cubicBezTo>
                    <a:pt x="11004" y="8476"/>
                    <a:pt x="10732" y="8749"/>
                    <a:pt x="10460" y="8749"/>
                  </a:cubicBezTo>
                  <a:cubicBezTo>
                    <a:pt x="10189" y="9023"/>
                    <a:pt x="10053" y="9296"/>
                    <a:pt x="9781" y="9296"/>
                  </a:cubicBezTo>
                  <a:cubicBezTo>
                    <a:pt x="9374" y="9843"/>
                    <a:pt x="8966" y="10116"/>
                    <a:pt x="8423" y="10663"/>
                  </a:cubicBezTo>
                  <a:cubicBezTo>
                    <a:pt x="8015" y="10937"/>
                    <a:pt x="7472" y="11484"/>
                    <a:pt x="7064" y="11757"/>
                  </a:cubicBezTo>
                  <a:cubicBezTo>
                    <a:pt x="7064" y="11757"/>
                    <a:pt x="7064" y="11757"/>
                    <a:pt x="6928" y="11757"/>
                  </a:cubicBezTo>
                  <a:cubicBezTo>
                    <a:pt x="6521" y="12304"/>
                    <a:pt x="6113" y="12577"/>
                    <a:pt x="5706" y="12851"/>
                  </a:cubicBezTo>
                  <a:cubicBezTo>
                    <a:pt x="5298" y="13397"/>
                    <a:pt x="4755" y="13671"/>
                    <a:pt x="4347" y="13944"/>
                  </a:cubicBezTo>
                  <a:cubicBezTo>
                    <a:pt x="4075" y="14218"/>
                    <a:pt x="3804" y="14491"/>
                    <a:pt x="3532" y="14765"/>
                  </a:cubicBezTo>
                  <a:cubicBezTo>
                    <a:pt x="3396" y="14765"/>
                    <a:pt x="3260" y="15038"/>
                    <a:pt x="2989" y="15038"/>
                  </a:cubicBezTo>
                  <a:cubicBezTo>
                    <a:pt x="2581" y="15585"/>
                    <a:pt x="2174" y="15858"/>
                    <a:pt x="1630" y="16132"/>
                  </a:cubicBezTo>
                  <a:cubicBezTo>
                    <a:pt x="1358" y="16405"/>
                    <a:pt x="1087" y="16678"/>
                    <a:pt x="815" y="16952"/>
                  </a:cubicBezTo>
                  <a:cubicBezTo>
                    <a:pt x="679" y="16952"/>
                    <a:pt x="543" y="17225"/>
                    <a:pt x="272" y="17225"/>
                  </a:cubicBezTo>
                  <a:cubicBezTo>
                    <a:pt x="272" y="17225"/>
                    <a:pt x="272" y="17225"/>
                    <a:pt x="272" y="17225"/>
                  </a:cubicBezTo>
                  <a:cubicBezTo>
                    <a:pt x="136" y="17225"/>
                    <a:pt x="136" y="17499"/>
                    <a:pt x="0" y="17499"/>
                  </a:cubicBezTo>
                  <a:cubicBezTo>
                    <a:pt x="0" y="17499"/>
                    <a:pt x="136" y="17772"/>
                    <a:pt x="136" y="17772"/>
                  </a:cubicBezTo>
                  <a:cubicBezTo>
                    <a:pt x="136" y="18046"/>
                    <a:pt x="136" y="18046"/>
                    <a:pt x="272" y="1804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73" name="Freeform 18"/>
            <p:cNvSpPr/>
            <p:nvPr/>
          </p:nvSpPr>
          <p:spPr>
            <a:xfrm>
              <a:off x="2470132" y="1453391"/>
              <a:ext cx="211202" cy="4382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01" y="8884"/>
                  </a:moveTo>
                  <a:cubicBezTo>
                    <a:pt x="13687" y="8884"/>
                    <a:pt x="13687" y="9058"/>
                    <a:pt x="13687" y="9058"/>
                  </a:cubicBezTo>
                  <a:cubicBezTo>
                    <a:pt x="13046" y="10103"/>
                    <a:pt x="12190" y="10974"/>
                    <a:pt x="11335" y="12019"/>
                  </a:cubicBezTo>
                  <a:cubicBezTo>
                    <a:pt x="11121" y="12019"/>
                    <a:pt x="11121" y="12194"/>
                    <a:pt x="10907" y="12368"/>
                  </a:cubicBezTo>
                  <a:cubicBezTo>
                    <a:pt x="10051" y="13065"/>
                    <a:pt x="9196" y="13935"/>
                    <a:pt x="8341" y="14632"/>
                  </a:cubicBezTo>
                  <a:cubicBezTo>
                    <a:pt x="7913" y="14981"/>
                    <a:pt x="7485" y="15329"/>
                    <a:pt x="6844" y="15677"/>
                  </a:cubicBezTo>
                  <a:cubicBezTo>
                    <a:pt x="6630" y="16026"/>
                    <a:pt x="6202" y="16374"/>
                    <a:pt x="5774" y="16548"/>
                  </a:cubicBezTo>
                  <a:cubicBezTo>
                    <a:pt x="4919" y="17071"/>
                    <a:pt x="4277" y="17768"/>
                    <a:pt x="3422" y="18290"/>
                  </a:cubicBezTo>
                  <a:cubicBezTo>
                    <a:pt x="2566" y="18639"/>
                    <a:pt x="1925" y="19161"/>
                    <a:pt x="1069" y="19684"/>
                  </a:cubicBezTo>
                  <a:cubicBezTo>
                    <a:pt x="1069" y="19684"/>
                    <a:pt x="1069" y="19684"/>
                    <a:pt x="855" y="19684"/>
                  </a:cubicBezTo>
                  <a:cubicBezTo>
                    <a:pt x="642" y="19858"/>
                    <a:pt x="214" y="20206"/>
                    <a:pt x="0" y="20381"/>
                  </a:cubicBezTo>
                  <a:cubicBezTo>
                    <a:pt x="214" y="20381"/>
                    <a:pt x="428" y="20555"/>
                    <a:pt x="642" y="20555"/>
                  </a:cubicBezTo>
                  <a:cubicBezTo>
                    <a:pt x="642" y="20555"/>
                    <a:pt x="855" y="20555"/>
                    <a:pt x="855" y="20555"/>
                  </a:cubicBezTo>
                  <a:cubicBezTo>
                    <a:pt x="1283" y="20729"/>
                    <a:pt x="1925" y="20903"/>
                    <a:pt x="2566" y="21077"/>
                  </a:cubicBezTo>
                  <a:cubicBezTo>
                    <a:pt x="2994" y="21252"/>
                    <a:pt x="3208" y="21252"/>
                    <a:pt x="3636" y="21426"/>
                  </a:cubicBezTo>
                  <a:cubicBezTo>
                    <a:pt x="3636" y="21426"/>
                    <a:pt x="3850" y="21426"/>
                    <a:pt x="3850" y="21600"/>
                  </a:cubicBezTo>
                  <a:cubicBezTo>
                    <a:pt x="4063" y="21426"/>
                    <a:pt x="4277" y="21252"/>
                    <a:pt x="4491" y="21252"/>
                  </a:cubicBezTo>
                  <a:cubicBezTo>
                    <a:pt x="4919" y="20903"/>
                    <a:pt x="5133" y="20729"/>
                    <a:pt x="5560" y="20555"/>
                  </a:cubicBezTo>
                  <a:cubicBezTo>
                    <a:pt x="5988" y="20206"/>
                    <a:pt x="6416" y="19858"/>
                    <a:pt x="6844" y="19684"/>
                  </a:cubicBezTo>
                  <a:cubicBezTo>
                    <a:pt x="7699" y="18987"/>
                    <a:pt x="8554" y="18465"/>
                    <a:pt x="9196" y="17942"/>
                  </a:cubicBezTo>
                  <a:cubicBezTo>
                    <a:pt x="10051" y="17245"/>
                    <a:pt x="10907" y="16548"/>
                    <a:pt x="11762" y="15852"/>
                  </a:cubicBezTo>
                  <a:cubicBezTo>
                    <a:pt x="11762" y="15852"/>
                    <a:pt x="11762" y="15852"/>
                    <a:pt x="11762" y="15852"/>
                  </a:cubicBezTo>
                  <a:cubicBezTo>
                    <a:pt x="12618" y="15155"/>
                    <a:pt x="13259" y="14458"/>
                    <a:pt x="14115" y="13761"/>
                  </a:cubicBezTo>
                  <a:cubicBezTo>
                    <a:pt x="14115" y="13587"/>
                    <a:pt x="14329" y="13413"/>
                    <a:pt x="14543" y="13239"/>
                  </a:cubicBezTo>
                  <a:cubicBezTo>
                    <a:pt x="15612" y="12019"/>
                    <a:pt x="16681" y="10626"/>
                    <a:pt x="17537" y="9232"/>
                  </a:cubicBezTo>
                  <a:cubicBezTo>
                    <a:pt x="17964" y="8884"/>
                    <a:pt x="18178" y="8361"/>
                    <a:pt x="18392" y="7839"/>
                  </a:cubicBezTo>
                  <a:cubicBezTo>
                    <a:pt x="18820" y="7316"/>
                    <a:pt x="19034" y="6794"/>
                    <a:pt x="19461" y="6097"/>
                  </a:cubicBezTo>
                  <a:cubicBezTo>
                    <a:pt x="20103" y="4703"/>
                    <a:pt x="20745" y="2961"/>
                    <a:pt x="21172" y="1394"/>
                  </a:cubicBezTo>
                  <a:cubicBezTo>
                    <a:pt x="21386" y="871"/>
                    <a:pt x="21600" y="523"/>
                    <a:pt x="21600" y="0"/>
                  </a:cubicBezTo>
                  <a:cubicBezTo>
                    <a:pt x="21386" y="0"/>
                    <a:pt x="21386" y="0"/>
                    <a:pt x="21172" y="0"/>
                  </a:cubicBezTo>
                  <a:cubicBezTo>
                    <a:pt x="21172" y="0"/>
                    <a:pt x="21172" y="0"/>
                    <a:pt x="21172" y="0"/>
                  </a:cubicBezTo>
                  <a:cubicBezTo>
                    <a:pt x="20745" y="0"/>
                    <a:pt x="20531" y="0"/>
                    <a:pt x="20317" y="0"/>
                  </a:cubicBezTo>
                  <a:cubicBezTo>
                    <a:pt x="19675" y="0"/>
                    <a:pt x="19034" y="0"/>
                    <a:pt x="18392" y="0"/>
                  </a:cubicBezTo>
                  <a:cubicBezTo>
                    <a:pt x="18178" y="0"/>
                    <a:pt x="18178" y="0"/>
                    <a:pt x="17964" y="0"/>
                  </a:cubicBezTo>
                  <a:cubicBezTo>
                    <a:pt x="17964" y="348"/>
                    <a:pt x="17964" y="523"/>
                    <a:pt x="17964" y="697"/>
                  </a:cubicBezTo>
                  <a:cubicBezTo>
                    <a:pt x="17323" y="2787"/>
                    <a:pt x="16467" y="4703"/>
                    <a:pt x="15398" y="6619"/>
                  </a:cubicBezTo>
                  <a:cubicBezTo>
                    <a:pt x="14756" y="7490"/>
                    <a:pt x="14329" y="8187"/>
                    <a:pt x="13901" y="888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74" name="Freeform 19"/>
            <p:cNvSpPr/>
            <p:nvPr/>
          </p:nvSpPr>
          <p:spPr>
            <a:xfrm>
              <a:off x="2329768" y="792758"/>
              <a:ext cx="309588" cy="3611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8" y="3775"/>
                  </a:moveTo>
                  <a:cubicBezTo>
                    <a:pt x="876" y="3984"/>
                    <a:pt x="1314" y="4194"/>
                    <a:pt x="1605" y="4404"/>
                  </a:cubicBezTo>
                  <a:cubicBezTo>
                    <a:pt x="2043" y="4614"/>
                    <a:pt x="2481" y="4823"/>
                    <a:pt x="2919" y="5243"/>
                  </a:cubicBezTo>
                  <a:cubicBezTo>
                    <a:pt x="3065" y="5243"/>
                    <a:pt x="3211" y="5452"/>
                    <a:pt x="3357" y="5452"/>
                  </a:cubicBezTo>
                  <a:cubicBezTo>
                    <a:pt x="3649" y="5662"/>
                    <a:pt x="3795" y="5872"/>
                    <a:pt x="4086" y="5872"/>
                  </a:cubicBezTo>
                  <a:cubicBezTo>
                    <a:pt x="4378" y="6082"/>
                    <a:pt x="4670" y="6291"/>
                    <a:pt x="4962" y="6501"/>
                  </a:cubicBezTo>
                  <a:cubicBezTo>
                    <a:pt x="4962" y="6711"/>
                    <a:pt x="5108" y="6711"/>
                    <a:pt x="5254" y="6711"/>
                  </a:cubicBezTo>
                  <a:cubicBezTo>
                    <a:pt x="5546" y="7130"/>
                    <a:pt x="5984" y="7340"/>
                    <a:pt x="6276" y="7550"/>
                  </a:cubicBezTo>
                  <a:cubicBezTo>
                    <a:pt x="6422" y="7550"/>
                    <a:pt x="6422" y="7550"/>
                    <a:pt x="6422" y="7550"/>
                  </a:cubicBezTo>
                  <a:cubicBezTo>
                    <a:pt x="6859" y="7969"/>
                    <a:pt x="7151" y="8179"/>
                    <a:pt x="7589" y="8598"/>
                  </a:cubicBezTo>
                  <a:cubicBezTo>
                    <a:pt x="8027" y="8808"/>
                    <a:pt x="8319" y="9227"/>
                    <a:pt x="8757" y="9437"/>
                  </a:cubicBezTo>
                  <a:cubicBezTo>
                    <a:pt x="8903" y="9647"/>
                    <a:pt x="9049" y="9856"/>
                    <a:pt x="9195" y="9856"/>
                  </a:cubicBezTo>
                  <a:cubicBezTo>
                    <a:pt x="9486" y="10066"/>
                    <a:pt x="9632" y="10276"/>
                    <a:pt x="9924" y="10485"/>
                  </a:cubicBezTo>
                  <a:cubicBezTo>
                    <a:pt x="10216" y="10905"/>
                    <a:pt x="10654" y="11115"/>
                    <a:pt x="11092" y="11534"/>
                  </a:cubicBezTo>
                  <a:cubicBezTo>
                    <a:pt x="11384" y="11953"/>
                    <a:pt x="11822" y="12163"/>
                    <a:pt x="12114" y="12583"/>
                  </a:cubicBezTo>
                  <a:cubicBezTo>
                    <a:pt x="12114" y="12583"/>
                    <a:pt x="12114" y="12583"/>
                    <a:pt x="12114" y="12583"/>
                  </a:cubicBezTo>
                  <a:cubicBezTo>
                    <a:pt x="12551" y="13002"/>
                    <a:pt x="12989" y="13421"/>
                    <a:pt x="13281" y="13841"/>
                  </a:cubicBezTo>
                  <a:cubicBezTo>
                    <a:pt x="13573" y="14050"/>
                    <a:pt x="13865" y="14260"/>
                    <a:pt x="14011" y="14680"/>
                  </a:cubicBezTo>
                  <a:cubicBezTo>
                    <a:pt x="14157" y="14680"/>
                    <a:pt x="14303" y="14889"/>
                    <a:pt x="14449" y="15099"/>
                  </a:cubicBezTo>
                  <a:cubicBezTo>
                    <a:pt x="14595" y="15309"/>
                    <a:pt x="14741" y="15518"/>
                    <a:pt x="14886" y="15728"/>
                  </a:cubicBezTo>
                  <a:cubicBezTo>
                    <a:pt x="15178" y="15938"/>
                    <a:pt x="15324" y="16148"/>
                    <a:pt x="15470" y="16357"/>
                  </a:cubicBezTo>
                  <a:cubicBezTo>
                    <a:pt x="15908" y="16777"/>
                    <a:pt x="16200" y="17406"/>
                    <a:pt x="16638" y="17825"/>
                  </a:cubicBezTo>
                  <a:cubicBezTo>
                    <a:pt x="16930" y="18245"/>
                    <a:pt x="17368" y="18874"/>
                    <a:pt x="17659" y="19293"/>
                  </a:cubicBezTo>
                  <a:cubicBezTo>
                    <a:pt x="17659" y="19293"/>
                    <a:pt x="17659" y="19293"/>
                    <a:pt x="17659" y="19503"/>
                  </a:cubicBezTo>
                  <a:cubicBezTo>
                    <a:pt x="17951" y="19922"/>
                    <a:pt x="18389" y="20551"/>
                    <a:pt x="18681" y="21181"/>
                  </a:cubicBezTo>
                  <a:cubicBezTo>
                    <a:pt x="18827" y="21390"/>
                    <a:pt x="18827" y="21390"/>
                    <a:pt x="18827" y="21600"/>
                  </a:cubicBezTo>
                  <a:cubicBezTo>
                    <a:pt x="19265" y="21390"/>
                    <a:pt x="19557" y="21390"/>
                    <a:pt x="19995" y="21390"/>
                  </a:cubicBezTo>
                  <a:cubicBezTo>
                    <a:pt x="20141" y="21390"/>
                    <a:pt x="20432" y="21390"/>
                    <a:pt x="20578" y="21390"/>
                  </a:cubicBezTo>
                  <a:cubicBezTo>
                    <a:pt x="20870" y="21181"/>
                    <a:pt x="21162" y="21181"/>
                    <a:pt x="21308" y="21181"/>
                  </a:cubicBezTo>
                  <a:cubicBezTo>
                    <a:pt x="21454" y="21181"/>
                    <a:pt x="21454" y="21181"/>
                    <a:pt x="21600" y="21181"/>
                  </a:cubicBezTo>
                  <a:cubicBezTo>
                    <a:pt x="21600" y="20971"/>
                    <a:pt x="21454" y="20761"/>
                    <a:pt x="21454" y="20761"/>
                  </a:cubicBezTo>
                  <a:cubicBezTo>
                    <a:pt x="21162" y="20342"/>
                    <a:pt x="21016" y="19922"/>
                    <a:pt x="20870" y="19713"/>
                  </a:cubicBezTo>
                  <a:cubicBezTo>
                    <a:pt x="20724" y="19293"/>
                    <a:pt x="20578" y="19083"/>
                    <a:pt x="20432" y="18874"/>
                  </a:cubicBezTo>
                  <a:cubicBezTo>
                    <a:pt x="20141" y="18245"/>
                    <a:pt x="19703" y="17616"/>
                    <a:pt x="19411" y="16986"/>
                  </a:cubicBezTo>
                  <a:cubicBezTo>
                    <a:pt x="18973" y="16567"/>
                    <a:pt x="18681" y="15938"/>
                    <a:pt x="18243" y="15518"/>
                  </a:cubicBezTo>
                  <a:cubicBezTo>
                    <a:pt x="18243" y="15518"/>
                    <a:pt x="18243" y="15518"/>
                    <a:pt x="18243" y="15518"/>
                  </a:cubicBezTo>
                  <a:cubicBezTo>
                    <a:pt x="17951" y="14889"/>
                    <a:pt x="17514" y="14470"/>
                    <a:pt x="17222" y="14050"/>
                  </a:cubicBezTo>
                  <a:cubicBezTo>
                    <a:pt x="16930" y="13631"/>
                    <a:pt x="16492" y="13212"/>
                    <a:pt x="16200" y="12792"/>
                  </a:cubicBezTo>
                  <a:cubicBezTo>
                    <a:pt x="15908" y="12373"/>
                    <a:pt x="15762" y="12163"/>
                    <a:pt x="15470" y="11953"/>
                  </a:cubicBezTo>
                  <a:cubicBezTo>
                    <a:pt x="15470" y="11953"/>
                    <a:pt x="15470" y="11953"/>
                    <a:pt x="15470" y="11953"/>
                  </a:cubicBezTo>
                  <a:cubicBezTo>
                    <a:pt x="15324" y="11744"/>
                    <a:pt x="15178" y="11534"/>
                    <a:pt x="15032" y="11534"/>
                  </a:cubicBezTo>
                  <a:cubicBezTo>
                    <a:pt x="14595" y="11115"/>
                    <a:pt x="14303" y="10695"/>
                    <a:pt x="13865" y="10276"/>
                  </a:cubicBezTo>
                  <a:cubicBezTo>
                    <a:pt x="13573" y="9856"/>
                    <a:pt x="13135" y="9437"/>
                    <a:pt x="12697" y="9227"/>
                  </a:cubicBezTo>
                  <a:cubicBezTo>
                    <a:pt x="12697" y="9017"/>
                    <a:pt x="12697" y="9017"/>
                    <a:pt x="12697" y="9017"/>
                  </a:cubicBezTo>
                  <a:cubicBezTo>
                    <a:pt x="12405" y="8808"/>
                    <a:pt x="11968" y="8388"/>
                    <a:pt x="11676" y="7969"/>
                  </a:cubicBezTo>
                  <a:cubicBezTo>
                    <a:pt x="11238" y="7759"/>
                    <a:pt x="10800" y="7340"/>
                    <a:pt x="10508" y="7130"/>
                  </a:cubicBezTo>
                  <a:cubicBezTo>
                    <a:pt x="10216" y="6920"/>
                    <a:pt x="10070" y="6711"/>
                    <a:pt x="9778" y="6501"/>
                  </a:cubicBezTo>
                  <a:cubicBezTo>
                    <a:pt x="9632" y="6291"/>
                    <a:pt x="9486" y="6291"/>
                    <a:pt x="9341" y="6082"/>
                  </a:cubicBezTo>
                  <a:cubicBezTo>
                    <a:pt x="8903" y="5872"/>
                    <a:pt x="8465" y="5452"/>
                    <a:pt x="8173" y="5243"/>
                  </a:cubicBezTo>
                  <a:cubicBezTo>
                    <a:pt x="7735" y="4823"/>
                    <a:pt x="7297" y="4614"/>
                    <a:pt x="7005" y="4404"/>
                  </a:cubicBezTo>
                  <a:cubicBezTo>
                    <a:pt x="7005" y="4404"/>
                    <a:pt x="6859" y="4194"/>
                    <a:pt x="6859" y="4194"/>
                  </a:cubicBezTo>
                  <a:cubicBezTo>
                    <a:pt x="6568" y="3984"/>
                    <a:pt x="6276" y="3775"/>
                    <a:pt x="5838" y="3565"/>
                  </a:cubicBezTo>
                  <a:cubicBezTo>
                    <a:pt x="5838" y="3565"/>
                    <a:pt x="5838" y="3565"/>
                    <a:pt x="5838" y="3565"/>
                  </a:cubicBezTo>
                  <a:cubicBezTo>
                    <a:pt x="5400" y="3146"/>
                    <a:pt x="4962" y="2936"/>
                    <a:pt x="4524" y="2726"/>
                  </a:cubicBezTo>
                  <a:cubicBezTo>
                    <a:pt x="4378" y="2517"/>
                    <a:pt x="4086" y="2307"/>
                    <a:pt x="3941" y="2307"/>
                  </a:cubicBezTo>
                  <a:cubicBezTo>
                    <a:pt x="3795" y="2097"/>
                    <a:pt x="3503" y="2097"/>
                    <a:pt x="3357" y="1887"/>
                  </a:cubicBezTo>
                  <a:cubicBezTo>
                    <a:pt x="3065" y="1678"/>
                    <a:pt x="2627" y="1468"/>
                    <a:pt x="2189" y="1258"/>
                  </a:cubicBezTo>
                  <a:cubicBezTo>
                    <a:pt x="1751" y="839"/>
                    <a:pt x="1459" y="629"/>
                    <a:pt x="1022" y="419"/>
                  </a:cubicBezTo>
                  <a:cubicBezTo>
                    <a:pt x="1022" y="419"/>
                    <a:pt x="876" y="419"/>
                    <a:pt x="876" y="419"/>
                  </a:cubicBezTo>
                  <a:cubicBezTo>
                    <a:pt x="730" y="210"/>
                    <a:pt x="584" y="210"/>
                    <a:pt x="292" y="0"/>
                  </a:cubicBezTo>
                  <a:cubicBezTo>
                    <a:pt x="292" y="1258"/>
                    <a:pt x="146" y="2307"/>
                    <a:pt x="0" y="3355"/>
                  </a:cubicBezTo>
                  <a:cubicBezTo>
                    <a:pt x="146" y="3565"/>
                    <a:pt x="292" y="3565"/>
                    <a:pt x="438" y="3565"/>
                  </a:cubicBezTo>
                  <a:cubicBezTo>
                    <a:pt x="438" y="3565"/>
                    <a:pt x="438" y="3565"/>
                    <a:pt x="438" y="377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75" name="Freeform 20"/>
            <p:cNvSpPr/>
            <p:nvPr/>
          </p:nvSpPr>
          <p:spPr>
            <a:xfrm>
              <a:off x="5678811" y="6397125"/>
              <a:ext cx="213826" cy="7046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94" y="17388"/>
                  </a:moveTo>
                  <a:cubicBezTo>
                    <a:pt x="19482" y="16956"/>
                    <a:pt x="19271" y="16416"/>
                    <a:pt x="18847" y="15768"/>
                  </a:cubicBezTo>
                  <a:cubicBezTo>
                    <a:pt x="18635" y="15552"/>
                    <a:pt x="18635" y="15228"/>
                    <a:pt x="18424" y="14904"/>
                  </a:cubicBezTo>
                  <a:cubicBezTo>
                    <a:pt x="18212" y="14688"/>
                    <a:pt x="18000" y="14364"/>
                    <a:pt x="17788" y="14148"/>
                  </a:cubicBezTo>
                  <a:cubicBezTo>
                    <a:pt x="17788" y="14040"/>
                    <a:pt x="17788" y="14040"/>
                    <a:pt x="17788" y="13932"/>
                  </a:cubicBezTo>
                  <a:cubicBezTo>
                    <a:pt x="16941" y="12744"/>
                    <a:pt x="16094" y="11340"/>
                    <a:pt x="15035" y="10044"/>
                  </a:cubicBezTo>
                  <a:cubicBezTo>
                    <a:pt x="15035" y="10044"/>
                    <a:pt x="15035" y="10044"/>
                    <a:pt x="15035" y="10044"/>
                  </a:cubicBezTo>
                  <a:cubicBezTo>
                    <a:pt x="13976" y="8748"/>
                    <a:pt x="12918" y="7452"/>
                    <a:pt x="11859" y="6372"/>
                  </a:cubicBezTo>
                  <a:cubicBezTo>
                    <a:pt x="10800" y="5076"/>
                    <a:pt x="9741" y="3996"/>
                    <a:pt x="8682" y="3024"/>
                  </a:cubicBezTo>
                  <a:cubicBezTo>
                    <a:pt x="8682" y="3024"/>
                    <a:pt x="8682" y="3024"/>
                    <a:pt x="8682" y="2916"/>
                  </a:cubicBezTo>
                  <a:cubicBezTo>
                    <a:pt x="7835" y="2052"/>
                    <a:pt x="6988" y="1296"/>
                    <a:pt x="6353" y="756"/>
                  </a:cubicBezTo>
                  <a:cubicBezTo>
                    <a:pt x="5718" y="216"/>
                    <a:pt x="5506" y="0"/>
                    <a:pt x="5506" y="0"/>
                  </a:cubicBezTo>
                  <a:cubicBezTo>
                    <a:pt x="5294" y="0"/>
                    <a:pt x="5294" y="0"/>
                    <a:pt x="5294" y="0"/>
                  </a:cubicBezTo>
                  <a:cubicBezTo>
                    <a:pt x="0" y="1620"/>
                    <a:pt x="0" y="1620"/>
                    <a:pt x="0" y="1620"/>
                  </a:cubicBezTo>
                  <a:cubicBezTo>
                    <a:pt x="0" y="1620"/>
                    <a:pt x="212" y="1836"/>
                    <a:pt x="847" y="2376"/>
                  </a:cubicBezTo>
                  <a:cubicBezTo>
                    <a:pt x="1482" y="2916"/>
                    <a:pt x="2118" y="3672"/>
                    <a:pt x="3176" y="4536"/>
                  </a:cubicBezTo>
                  <a:cubicBezTo>
                    <a:pt x="3176" y="4536"/>
                    <a:pt x="3176" y="4536"/>
                    <a:pt x="3176" y="4536"/>
                  </a:cubicBezTo>
                  <a:cubicBezTo>
                    <a:pt x="4024" y="5508"/>
                    <a:pt x="5294" y="6696"/>
                    <a:pt x="6353" y="7992"/>
                  </a:cubicBezTo>
                  <a:cubicBezTo>
                    <a:pt x="7200" y="9072"/>
                    <a:pt x="8259" y="10152"/>
                    <a:pt x="9106" y="11232"/>
                  </a:cubicBezTo>
                  <a:cubicBezTo>
                    <a:pt x="9106" y="11448"/>
                    <a:pt x="9318" y="11556"/>
                    <a:pt x="9318" y="11772"/>
                  </a:cubicBezTo>
                  <a:cubicBezTo>
                    <a:pt x="10165" y="12852"/>
                    <a:pt x="11012" y="13932"/>
                    <a:pt x="11647" y="15012"/>
                  </a:cubicBezTo>
                  <a:cubicBezTo>
                    <a:pt x="11859" y="15336"/>
                    <a:pt x="11859" y="15552"/>
                    <a:pt x="12071" y="15876"/>
                  </a:cubicBezTo>
                  <a:cubicBezTo>
                    <a:pt x="12071" y="15876"/>
                    <a:pt x="12282" y="15984"/>
                    <a:pt x="12282" y="15984"/>
                  </a:cubicBezTo>
                  <a:cubicBezTo>
                    <a:pt x="12282" y="16200"/>
                    <a:pt x="12494" y="16524"/>
                    <a:pt x="12706" y="16740"/>
                  </a:cubicBezTo>
                  <a:cubicBezTo>
                    <a:pt x="12918" y="17280"/>
                    <a:pt x="13341" y="17820"/>
                    <a:pt x="13553" y="18360"/>
                  </a:cubicBezTo>
                  <a:cubicBezTo>
                    <a:pt x="13976" y="19332"/>
                    <a:pt x="14612" y="20088"/>
                    <a:pt x="14824" y="20628"/>
                  </a:cubicBezTo>
                  <a:cubicBezTo>
                    <a:pt x="15247" y="21276"/>
                    <a:pt x="15459" y="21600"/>
                    <a:pt x="15459" y="21600"/>
                  </a:cubicBezTo>
                  <a:cubicBezTo>
                    <a:pt x="19482" y="21060"/>
                    <a:pt x="19482" y="21060"/>
                    <a:pt x="19482" y="21060"/>
                  </a:cubicBezTo>
                  <a:cubicBezTo>
                    <a:pt x="21600" y="20736"/>
                    <a:pt x="21600" y="20736"/>
                    <a:pt x="21600" y="20736"/>
                  </a:cubicBezTo>
                  <a:cubicBezTo>
                    <a:pt x="21600" y="20736"/>
                    <a:pt x="21176" y="19980"/>
                    <a:pt x="20541" y="18684"/>
                  </a:cubicBezTo>
                  <a:cubicBezTo>
                    <a:pt x="20329" y="18360"/>
                    <a:pt x="20118" y="17928"/>
                    <a:pt x="19694" y="1738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76" name="Freeform 21"/>
            <p:cNvSpPr/>
            <p:nvPr/>
          </p:nvSpPr>
          <p:spPr>
            <a:xfrm>
              <a:off x="5064886" y="5432601"/>
              <a:ext cx="388296" cy="4778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49" y="16994"/>
                  </a:moveTo>
                  <a:cubicBezTo>
                    <a:pt x="20082" y="16359"/>
                    <a:pt x="19498" y="15724"/>
                    <a:pt x="18681" y="14929"/>
                  </a:cubicBezTo>
                  <a:cubicBezTo>
                    <a:pt x="18564" y="14771"/>
                    <a:pt x="18448" y="14612"/>
                    <a:pt x="18331" y="14453"/>
                  </a:cubicBezTo>
                  <a:cubicBezTo>
                    <a:pt x="17630" y="13818"/>
                    <a:pt x="16930" y="13024"/>
                    <a:pt x="16112" y="12229"/>
                  </a:cubicBezTo>
                  <a:cubicBezTo>
                    <a:pt x="15412" y="11435"/>
                    <a:pt x="14595" y="10641"/>
                    <a:pt x="13894" y="10006"/>
                  </a:cubicBezTo>
                  <a:cubicBezTo>
                    <a:pt x="13194" y="9371"/>
                    <a:pt x="12610" y="8735"/>
                    <a:pt x="11909" y="8259"/>
                  </a:cubicBezTo>
                  <a:cubicBezTo>
                    <a:pt x="11792" y="8100"/>
                    <a:pt x="11676" y="7941"/>
                    <a:pt x="11559" y="7941"/>
                  </a:cubicBezTo>
                  <a:cubicBezTo>
                    <a:pt x="10742" y="7147"/>
                    <a:pt x="10041" y="6512"/>
                    <a:pt x="9224" y="5876"/>
                  </a:cubicBezTo>
                  <a:cubicBezTo>
                    <a:pt x="8523" y="5241"/>
                    <a:pt x="7706" y="4606"/>
                    <a:pt x="7005" y="3971"/>
                  </a:cubicBezTo>
                  <a:cubicBezTo>
                    <a:pt x="6188" y="3335"/>
                    <a:pt x="5488" y="2859"/>
                    <a:pt x="4787" y="2382"/>
                  </a:cubicBezTo>
                  <a:cubicBezTo>
                    <a:pt x="4787" y="2382"/>
                    <a:pt x="4670" y="2224"/>
                    <a:pt x="4670" y="2224"/>
                  </a:cubicBezTo>
                  <a:cubicBezTo>
                    <a:pt x="3736" y="1588"/>
                    <a:pt x="2919" y="953"/>
                    <a:pt x="2452" y="635"/>
                  </a:cubicBezTo>
                  <a:cubicBezTo>
                    <a:pt x="2335" y="635"/>
                    <a:pt x="2335" y="476"/>
                    <a:pt x="2335" y="476"/>
                  </a:cubicBezTo>
                  <a:cubicBezTo>
                    <a:pt x="1751" y="159"/>
                    <a:pt x="1518" y="0"/>
                    <a:pt x="1518" y="0"/>
                  </a:cubicBezTo>
                  <a:cubicBezTo>
                    <a:pt x="0" y="3971"/>
                    <a:pt x="0" y="3971"/>
                    <a:pt x="0" y="3971"/>
                  </a:cubicBezTo>
                  <a:cubicBezTo>
                    <a:pt x="0" y="3971"/>
                    <a:pt x="350" y="4129"/>
                    <a:pt x="934" y="4606"/>
                  </a:cubicBezTo>
                  <a:cubicBezTo>
                    <a:pt x="1051" y="4606"/>
                    <a:pt x="1284" y="4765"/>
                    <a:pt x="1518" y="4924"/>
                  </a:cubicBezTo>
                  <a:cubicBezTo>
                    <a:pt x="1985" y="5400"/>
                    <a:pt x="2569" y="5718"/>
                    <a:pt x="3269" y="6353"/>
                  </a:cubicBezTo>
                  <a:cubicBezTo>
                    <a:pt x="3386" y="6512"/>
                    <a:pt x="3619" y="6671"/>
                    <a:pt x="3853" y="6829"/>
                  </a:cubicBezTo>
                  <a:cubicBezTo>
                    <a:pt x="4554" y="7306"/>
                    <a:pt x="5371" y="7941"/>
                    <a:pt x="6188" y="8576"/>
                  </a:cubicBezTo>
                  <a:cubicBezTo>
                    <a:pt x="6889" y="9212"/>
                    <a:pt x="7706" y="9847"/>
                    <a:pt x="8406" y="10482"/>
                  </a:cubicBezTo>
                  <a:cubicBezTo>
                    <a:pt x="8990" y="10959"/>
                    <a:pt x="9574" y="11435"/>
                    <a:pt x="10158" y="12071"/>
                  </a:cubicBezTo>
                  <a:cubicBezTo>
                    <a:pt x="10275" y="12229"/>
                    <a:pt x="10508" y="12388"/>
                    <a:pt x="10742" y="12547"/>
                  </a:cubicBezTo>
                  <a:cubicBezTo>
                    <a:pt x="11559" y="13341"/>
                    <a:pt x="12259" y="13976"/>
                    <a:pt x="13077" y="14771"/>
                  </a:cubicBezTo>
                  <a:cubicBezTo>
                    <a:pt x="13777" y="15565"/>
                    <a:pt x="14595" y="16359"/>
                    <a:pt x="15295" y="16994"/>
                  </a:cubicBezTo>
                  <a:cubicBezTo>
                    <a:pt x="15762" y="17471"/>
                    <a:pt x="16229" y="17947"/>
                    <a:pt x="16579" y="18424"/>
                  </a:cubicBezTo>
                  <a:cubicBezTo>
                    <a:pt x="16930" y="18741"/>
                    <a:pt x="17163" y="19059"/>
                    <a:pt x="17514" y="19376"/>
                  </a:cubicBezTo>
                  <a:cubicBezTo>
                    <a:pt x="17981" y="20012"/>
                    <a:pt x="18331" y="20329"/>
                    <a:pt x="18681" y="20806"/>
                  </a:cubicBezTo>
                  <a:cubicBezTo>
                    <a:pt x="19148" y="21282"/>
                    <a:pt x="19382" y="21600"/>
                    <a:pt x="19382" y="21600"/>
                  </a:cubicBezTo>
                  <a:cubicBezTo>
                    <a:pt x="19849" y="20806"/>
                    <a:pt x="19849" y="20806"/>
                    <a:pt x="19849" y="20806"/>
                  </a:cubicBezTo>
                  <a:cubicBezTo>
                    <a:pt x="21600" y="18106"/>
                    <a:pt x="21600" y="18106"/>
                    <a:pt x="21600" y="18106"/>
                  </a:cubicBezTo>
                  <a:cubicBezTo>
                    <a:pt x="21600" y="18106"/>
                    <a:pt x="21366" y="17788"/>
                    <a:pt x="20783" y="17312"/>
                  </a:cubicBezTo>
                  <a:cubicBezTo>
                    <a:pt x="20783" y="17153"/>
                    <a:pt x="20666" y="16994"/>
                    <a:pt x="20549" y="1699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77" name="Freeform 22"/>
            <p:cNvSpPr/>
            <p:nvPr/>
          </p:nvSpPr>
          <p:spPr>
            <a:xfrm>
              <a:off x="4269931" y="4932722"/>
              <a:ext cx="426338" cy="3060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08" y="12662"/>
                  </a:moveTo>
                  <a:cubicBezTo>
                    <a:pt x="18301" y="12662"/>
                    <a:pt x="18301" y="12662"/>
                    <a:pt x="18301" y="12662"/>
                  </a:cubicBezTo>
                  <a:cubicBezTo>
                    <a:pt x="17663" y="11917"/>
                    <a:pt x="16812" y="11421"/>
                    <a:pt x="16067" y="10924"/>
                  </a:cubicBezTo>
                  <a:cubicBezTo>
                    <a:pt x="15322" y="10179"/>
                    <a:pt x="14577" y="9683"/>
                    <a:pt x="13833" y="9186"/>
                  </a:cubicBezTo>
                  <a:cubicBezTo>
                    <a:pt x="13088" y="8690"/>
                    <a:pt x="12343" y="7945"/>
                    <a:pt x="11598" y="7448"/>
                  </a:cubicBezTo>
                  <a:cubicBezTo>
                    <a:pt x="11492" y="7448"/>
                    <a:pt x="11385" y="7200"/>
                    <a:pt x="11279" y="7200"/>
                  </a:cubicBezTo>
                  <a:cubicBezTo>
                    <a:pt x="10640" y="6703"/>
                    <a:pt x="10002" y="6207"/>
                    <a:pt x="9364" y="5959"/>
                  </a:cubicBezTo>
                  <a:cubicBezTo>
                    <a:pt x="8725" y="5462"/>
                    <a:pt x="8087" y="4966"/>
                    <a:pt x="7448" y="4469"/>
                  </a:cubicBezTo>
                  <a:cubicBezTo>
                    <a:pt x="7342" y="4469"/>
                    <a:pt x="7235" y="4221"/>
                    <a:pt x="7129" y="4221"/>
                  </a:cubicBezTo>
                  <a:cubicBezTo>
                    <a:pt x="6597" y="3972"/>
                    <a:pt x="6065" y="3476"/>
                    <a:pt x="5639" y="3228"/>
                  </a:cubicBezTo>
                  <a:cubicBezTo>
                    <a:pt x="5320" y="2979"/>
                    <a:pt x="5107" y="2979"/>
                    <a:pt x="4788" y="2731"/>
                  </a:cubicBezTo>
                  <a:cubicBezTo>
                    <a:pt x="4575" y="2483"/>
                    <a:pt x="4256" y="2234"/>
                    <a:pt x="4043" y="2234"/>
                  </a:cubicBezTo>
                  <a:cubicBezTo>
                    <a:pt x="3511" y="1738"/>
                    <a:pt x="2979" y="1490"/>
                    <a:pt x="2554" y="1241"/>
                  </a:cubicBezTo>
                  <a:cubicBezTo>
                    <a:pt x="1490" y="497"/>
                    <a:pt x="851" y="0"/>
                    <a:pt x="851" y="0"/>
                  </a:cubicBezTo>
                  <a:cubicBezTo>
                    <a:pt x="0" y="6207"/>
                    <a:pt x="0" y="6207"/>
                    <a:pt x="0" y="6207"/>
                  </a:cubicBezTo>
                  <a:cubicBezTo>
                    <a:pt x="0" y="6207"/>
                    <a:pt x="745" y="6703"/>
                    <a:pt x="1915" y="7448"/>
                  </a:cubicBezTo>
                  <a:cubicBezTo>
                    <a:pt x="2341" y="7945"/>
                    <a:pt x="2767" y="8193"/>
                    <a:pt x="3299" y="8441"/>
                  </a:cubicBezTo>
                  <a:cubicBezTo>
                    <a:pt x="3618" y="8690"/>
                    <a:pt x="3831" y="8938"/>
                    <a:pt x="4150" y="9186"/>
                  </a:cubicBezTo>
                  <a:cubicBezTo>
                    <a:pt x="4363" y="9186"/>
                    <a:pt x="4682" y="9434"/>
                    <a:pt x="4895" y="9434"/>
                  </a:cubicBezTo>
                  <a:cubicBezTo>
                    <a:pt x="5320" y="9931"/>
                    <a:pt x="5852" y="10179"/>
                    <a:pt x="6384" y="10676"/>
                  </a:cubicBezTo>
                  <a:cubicBezTo>
                    <a:pt x="6491" y="10676"/>
                    <a:pt x="6491" y="10676"/>
                    <a:pt x="6597" y="10676"/>
                  </a:cubicBezTo>
                  <a:cubicBezTo>
                    <a:pt x="7235" y="11172"/>
                    <a:pt x="7980" y="11669"/>
                    <a:pt x="8725" y="12414"/>
                  </a:cubicBezTo>
                  <a:cubicBezTo>
                    <a:pt x="9257" y="12662"/>
                    <a:pt x="9789" y="13159"/>
                    <a:pt x="10428" y="13655"/>
                  </a:cubicBezTo>
                  <a:cubicBezTo>
                    <a:pt x="10534" y="13655"/>
                    <a:pt x="10747" y="13903"/>
                    <a:pt x="10960" y="13903"/>
                  </a:cubicBezTo>
                  <a:cubicBezTo>
                    <a:pt x="11704" y="14400"/>
                    <a:pt x="12449" y="15145"/>
                    <a:pt x="13194" y="15641"/>
                  </a:cubicBezTo>
                  <a:cubicBezTo>
                    <a:pt x="13939" y="16138"/>
                    <a:pt x="14684" y="16883"/>
                    <a:pt x="15429" y="17379"/>
                  </a:cubicBezTo>
                  <a:cubicBezTo>
                    <a:pt x="16173" y="17876"/>
                    <a:pt x="16812" y="18372"/>
                    <a:pt x="17450" y="18869"/>
                  </a:cubicBezTo>
                  <a:cubicBezTo>
                    <a:pt x="17450" y="19117"/>
                    <a:pt x="17557" y="19117"/>
                    <a:pt x="17663" y="19117"/>
                  </a:cubicBezTo>
                  <a:cubicBezTo>
                    <a:pt x="18514" y="19862"/>
                    <a:pt x="19366" y="20607"/>
                    <a:pt x="19898" y="20855"/>
                  </a:cubicBezTo>
                  <a:cubicBezTo>
                    <a:pt x="20323" y="21352"/>
                    <a:pt x="20642" y="21600"/>
                    <a:pt x="20642" y="21600"/>
                  </a:cubicBezTo>
                  <a:cubicBezTo>
                    <a:pt x="21600" y="15145"/>
                    <a:pt x="21600" y="15145"/>
                    <a:pt x="21600" y="15145"/>
                  </a:cubicBezTo>
                  <a:cubicBezTo>
                    <a:pt x="21600" y="15145"/>
                    <a:pt x="21174" y="14897"/>
                    <a:pt x="20536" y="14400"/>
                  </a:cubicBezTo>
                  <a:cubicBezTo>
                    <a:pt x="20004" y="13903"/>
                    <a:pt x="19259" y="13407"/>
                    <a:pt x="18408" y="12662"/>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78" name="Freeform 23"/>
            <p:cNvSpPr/>
            <p:nvPr/>
          </p:nvSpPr>
          <p:spPr>
            <a:xfrm>
              <a:off x="3435622" y="4672873"/>
              <a:ext cx="430273" cy="189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34" y="9600"/>
                  </a:moveTo>
                  <a:cubicBezTo>
                    <a:pt x="18018" y="9200"/>
                    <a:pt x="17596" y="9200"/>
                    <a:pt x="17280" y="8800"/>
                  </a:cubicBezTo>
                  <a:cubicBezTo>
                    <a:pt x="16542" y="8400"/>
                    <a:pt x="15805" y="8000"/>
                    <a:pt x="14962" y="7600"/>
                  </a:cubicBezTo>
                  <a:cubicBezTo>
                    <a:pt x="14224" y="7200"/>
                    <a:pt x="13487" y="6800"/>
                    <a:pt x="12644" y="6400"/>
                  </a:cubicBezTo>
                  <a:cubicBezTo>
                    <a:pt x="12117" y="6000"/>
                    <a:pt x="11590" y="5600"/>
                    <a:pt x="10958" y="5200"/>
                  </a:cubicBezTo>
                  <a:cubicBezTo>
                    <a:pt x="10747" y="5200"/>
                    <a:pt x="10537" y="5200"/>
                    <a:pt x="10326" y="4800"/>
                  </a:cubicBezTo>
                  <a:cubicBezTo>
                    <a:pt x="9588" y="4400"/>
                    <a:pt x="8851" y="4000"/>
                    <a:pt x="8008" y="3600"/>
                  </a:cubicBezTo>
                  <a:cubicBezTo>
                    <a:pt x="7270" y="3200"/>
                    <a:pt x="6427" y="2800"/>
                    <a:pt x="5690" y="2400"/>
                  </a:cubicBezTo>
                  <a:cubicBezTo>
                    <a:pt x="4952" y="2400"/>
                    <a:pt x="4320" y="2000"/>
                    <a:pt x="3688" y="1600"/>
                  </a:cubicBezTo>
                  <a:cubicBezTo>
                    <a:pt x="3582" y="1600"/>
                    <a:pt x="3477" y="1600"/>
                    <a:pt x="3477" y="1600"/>
                  </a:cubicBezTo>
                  <a:cubicBezTo>
                    <a:pt x="2423" y="1200"/>
                    <a:pt x="1686" y="800"/>
                    <a:pt x="1054" y="400"/>
                  </a:cubicBezTo>
                  <a:cubicBezTo>
                    <a:pt x="632" y="0"/>
                    <a:pt x="316" y="0"/>
                    <a:pt x="316" y="0"/>
                  </a:cubicBezTo>
                  <a:cubicBezTo>
                    <a:pt x="0" y="9600"/>
                    <a:pt x="0" y="9600"/>
                    <a:pt x="0" y="9600"/>
                  </a:cubicBezTo>
                  <a:cubicBezTo>
                    <a:pt x="0" y="9600"/>
                    <a:pt x="211" y="10000"/>
                    <a:pt x="527" y="10000"/>
                  </a:cubicBezTo>
                  <a:cubicBezTo>
                    <a:pt x="948" y="10000"/>
                    <a:pt x="1791" y="10400"/>
                    <a:pt x="2845" y="11200"/>
                  </a:cubicBezTo>
                  <a:cubicBezTo>
                    <a:pt x="2950" y="11200"/>
                    <a:pt x="3161" y="11200"/>
                    <a:pt x="3372" y="11200"/>
                  </a:cubicBezTo>
                  <a:cubicBezTo>
                    <a:pt x="3899" y="11600"/>
                    <a:pt x="4531" y="12000"/>
                    <a:pt x="5163" y="12000"/>
                  </a:cubicBezTo>
                  <a:cubicBezTo>
                    <a:pt x="5900" y="12400"/>
                    <a:pt x="6638" y="12800"/>
                    <a:pt x="7481" y="13200"/>
                  </a:cubicBezTo>
                  <a:cubicBezTo>
                    <a:pt x="8219" y="13600"/>
                    <a:pt x="8956" y="14000"/>
                    <a:pt x="9799" y="14800"/>
                  </a:cubicBezTo>
                  <a:cubicBezTo>
                    <a:pt x="10010" y="14800"/>
                    <a:pt x="10326" y="14800"/>
                    <a:pt x="10642" y="15200"/>
                  </a:cubicBezTo>
                  <a:cubicBezTo>
                    <a:pt x="11063" y="15200"/>
                    <a:pt x="11590" y="15600"/>
                    <a:pt x="12117" y="16000"/>
                  </a:cubicBezTo>
                  <a:cubicBezTo>
                    <a:pt x="12855" y="16400"/>
                    <a:pt x="13592" y="16800"/>
                    <a:pt x="14330" y="17200"/>
                  </a:cubicBezTo>
                  <a:cubicBezTo>
                    <a:pt x="15173" y="17600"/>
                    <a:pt x="15910" y="18400"/>
                    <a:pt x="16648" y="18800"/>
                  </a:cubicBezTo>
                  <a:cubicBezTo>
                    <a:pt x="17069" y="18800"/>
                    <a:pt x="17491" y="19200"/>
                    <a:pt x="17912" y="19600"/>
                  </a:cubicBezTo>
                  <a:cubicBezTo>
                    <a:pt x="18228" y="19600"/>
                    <a:pt x="18650" y="20000"/>
                    <a:pt x="18966" y="20400"/>
                  </a:cubicBezTo>
                  <a:cubicBezTo>
                    <a:pt x="20336" y="21200"/>
                    <a:pt x="21179" y="21600"/>
                    <a:pt x="21179" y="21600"/>
                  </a:cubicBezTo>
                  <a:cubicBezTo>
                    <a:pt x="21600" y="11600"/>
                    <a:pt x="21600" y="11600"/>
                    <a:pt x="21600" y="11600"/>
                  </a:cubicBezTo>
                  <a:cubicBezTo>
                    <a:pt x="21600" y="11600"/>
                    <a:pt x="20862" y="11200"/>
                    <a:pt x="19598" y="10400"/>
                  </a:cubicBezTo>
                  <a:cubicBezTo>
                    <a:pt x="19177" y="10000"/>
                    <a:pt x="18755" y="10000"/>
                    <a:pt x="18334" y="9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79" name="Freeform 24"/>
            <p:cNvSpPr/>
            <p:nvPr/>
          </p:nvSpPr>
          <p:spPr>
            <a:xfrm>
              <a:off x="2584259" y="4556162"/>
              <a:ext cx="430273" cy="1299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41" y="6956"/>
                  </a:moveTo>
                  <a:lnTo>
                    <a:pt x="15805" y="5858"/>
                  </a:lnTo>
                  <a:lnTo>
                    <a:pt x="13500" y="5125"/>
                  </a:lnTo>
                  <a:lnTo>
                    <a:pt x="11195" y="4027"/>
                  </a:lnTo>
                  <a:lnTo>
                    <a:pt x="8890" y="3295"/>
                  </a:lnTo>
                  <a:lnTo>
                    <a:pt x="6454" y="2197"/>
                  </a:lnTo>
                  <a:lnTo>
                    <a:pt x="4149" y="1831"/>
                  </a:lnTo>
                  <a:lnTo>
                    <a:pt x="1844" y="366"/>
                  </a:lnTo>
                  <a:lnTo>
                    <a:pt x="263" y="0"/>
                  </a:lnTo>
                  <a:lnTo>
                    <a:pt x="0" y="13546"/>
                  </a:lnTo>
                  <a:lnTo>
                    <a:pt x="1317" y="13912"/>
                  </a:lnTo>
                  <a:lnTo>
                    <a:pt x="3622" y="14644"/>
                  </a:lnTo>
                  <a:lnTo>
                    <a:pt x="5927" y="15742"/>
                  </a:lnTo>
                  <a:lnTo>
                    <a:pt x="8232" y="16475"/>
                  </a:lnTo>
                  <a:lnTo>
                    <a:pt x="10668" y="17573"/>
                  </a:lnTo>
                  <a:lnTo>
                    <a:pt x="12973" y="18671"/>
                  </a:lnTo>
                  <a:lnTo>
                    <a:pt x="15278" y="19403"/>
                  </a:lnTo>
                  <a:lnTo>
                    <a:pt x="17583" y="20502"/>
                  </a:lnTo>
                  <a:lnTo>
                    <a:pt x="20020" y="20868"/>
                  </a:lnTo>
                  <a:lnTo>
                    <a:pt x="21468" y="21600"/>
                  </a:lnTo>
                  <a:lnTo>
                    <a:pt x="21600" y="8054"/>
                  </a:lnTo>
                  <a:lnTo>
                    <a:pt x="20546" y="7688"/>
                  </a:lnTo>
                  <a:lnTo>
                    <a:pt x="18241" y="6956"/>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80" name="Freeform 25"/>
            <p:cNvSpPr/>
            <p:nvPr/>
          </p:nvSpPr>
          <p:spPr>
            <a:xfrm>
              <a:off x="1734208" y="4470279"/>
              <a:ext cx="428962" cy="114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73" y="7425"/>
                  </a:moveTo>
                  <a:cubicBezTo>
                    <a:pt x="20968" y="7425"/>
                    <a:pt x="20757" y="6750"/>
                    <a:pt x="20652" y="6750"/>
                  </a:cubicBezTo>
                  <a:cubicBezTo>
                    <a:pt x="20652" y="6750"/>
                    <a:pt x="20652" y="6750"/>
                    <a:pt x="20652" y="6750"/>
                  </a:cubicBezTo>
                  <a:cubicBezTo>
                    <a:pt x="20336" y="6750"/>
                    <a:pt x="20020" y="6750"/>
                    <a:pt x="19703" y="6750"/>
                  </a:cubicBezTo>
                  <a:cubicBezTo>
                    <a:pt x="19387" y="6750"/>
                    <a:pt x="19071" y="6075"/>
                    <a:pt x="18755" y="6075"/>
                  </a:cubicBezTo>
                  <a:cubicBezTo>
                    <a:pt x="18755" y="6075"/>
                    <a:pt x="18755" y="6075"/>
                    <a:pt x="18755" y="6075"/>
                  </a:cubicBezTo>
                  <a:cubicBezTo>
                    <a:pt x="18544" y="6075"/>
                    <a:pt x="18334" y="6075"/>
                    <a:pt x="18228" y="6075"/>
                  </a:cubicBezTo>
                  <a:cubicBezTo>
                    <a:pt x="18123" y="6075"/>
                    <a:pt x="17912" y="6075"/>
                    <a:pt x="17807" y="6075"/>
                  </a:cubicBezTo>
                  <a:cubicBezTo>
                    <a:pt x="17491" y="5400"/>
                    <a:pt x="17175" y="5400"/>
                    <a:pt x="16859" y="5400"/>
                  </a:cubicBezTo>
                  <a:cubicBezTo>
                    <a:pt x="16753" y="5400"/>
                    <a:pt x="16542" y="5400"/>
                    <a:pt x="16332" y="5400"/>
                  </a:cubicBezTo>
                  <a:cubicBezTo>
                    <a:pt x="16226" y="5400"/>
                    <a:pt x="16121" y="5400"/>
                    <a:pt x="15910" y="5400"/>
                  </a:cubicBezTo>
                  <a:cubicBezTo>
                    <a:pt x="15594" y="4725"/>
                    <a:pt x="15278" y="4725"/>
                    <a:pt x="14962" y="4725"/>
                  </a:cubicBezTo>
                  <a:cubicBezTo>
                    <a:pt x="14646" y="4725"/>
                    <a:pt x="14330" y="4725"/>
                    <a:pt x="14014" y="4725"/>
                  </a:cubicBezTo>
                  <a:cubicBezTo>
                    <a:pt x="14014" y="4725"/>
                    <a:pt x="14014" y="4725"/>
                    <a:pt x="14014" y="4725"/>
                  </a:cubicBezTo>
                  <a:cubicBezTo>
                    <a:pt x="13698" y="4725"/>
                    <a:pt x="13381" y="4050"/>
                    <a:pt x="13065" y="4050"/>
                  </a:cubicBezTo>
                  <a:cubicBezTo>
                    <a:pt x="12749" y="4050"/>
                    <a:pt x="12433" y="4050"/>
                    <a:pt x="12117" y="4050"/>
                  </a:cubicBezTo>
                  <a:cubicBezTo>
                    <a:pt x="12012" y="4050"/>
                    <a:pt x="11801" y="4050"/>
                    <a:pt x="11696" y="4050"/>
                  </a:cubicBezTo>
                  <a:cubicBezTo>
                    <a:pt x="11485" y="4050"/>
                    <a:pt x="11380" y="4050"/>
                    <a:pt x="11169" y="3375"/>
                  </a:cubicBezTo>
                  <a:cubicBezTo>
                    <a:pt x="11063" y="3375"/>
                    <a:pt x="10958" y="3375"/>
                    <a:pt x="10853" y="3375"/>
                  </a:cubicBezTo>
                  <a:cubicBezTo>
                    <a:pt x="10642" y="3375"/>
                    <a:pt x="10431" y="3375"/>
                    <a:pt x="10326" y="3375"/>
                  </a:cubicBezTo>
                  <a:cubicBezTo>
                    <a:pt x="10010" y="3375"/>
                    <a:pt x="9694" y="3375"/>
                    <a:pt x="9378" y="3375"/>
                  </a:cubicBezTo>
                  <a:cubicBezTo>
                    <a:pt x="9272" y="3375"/>
                    <a:pt x="9272" y="3375"/>
                    <a:pt x="9272" y="3375"/>
                  </a:cubicBezTo>
                  <a:cubicBezTo>
                    <a:pt x="8956" y="3375"/>
                    <a:pt x="8640" y="2700"/>
                    <a:pt x="8429" y="2700"/>
                  </a:cubicBezTo>
                  <a:cubicBezTo>
                    <a:pt x="8113" y="2700"/>
                    <a:pt x="7797" y="2700"/>
                    <a:pt x="7481" y="2700"/>
                  </a:cubicBezTo>
                  <a:cubicBezTo>
                    <a:pt x="7270" y="2700"/>
                    <a:pt x="7060" y="2700"/>
                    <a:pt x="6954" y="2700"/>
                  </a:cubicBezTo>
                  <a:cubicBezTo>
                    <a:pt x="6743" y="2700"/>
                    <a:pt x="6638" y="2700"/>
                    <a:pt x="6533" y="2700"/>
                  </a:cubicBezTo>
                  <a:cubicBezTo>
                    <a:pt x="6217" y="2025"/>
                    <a:pt x="5900" y="2025"/>
                    <a:pt x="5584" y="2025"/>
                  </a:cubicBezTo>
                  <a:cubicBezTo>
                    <a:pt x="5268" y="2025"/>
                    <a:pt x="4952" y="2025"/>
                    <a:pt x="4636" y="2025"/>
                  </a:cubicBezTo>
                  <a:cubicBezTo>
                    <a:pt x="4636" y="2025"/>
                    <a:pt x="4531" y="2025"/>
                    <a:pt x="4531" y="2025"/>
                  </a:cubicBezTo>
                  <a:cubicBezTo>
                    <a:pt x="4215" y="2025"/>
                    <a:pt x="4004" y="1350"/>
                    <a:pt x="3688" y="1350"/>
                  </a:cubicBezTo>
                  <a:cubicBezTo>
                    <a:pt x="3582" y="1350"/>
                    <a:pt x="3477" y="1350"/>
                    <a:pt x="3477" y="1350"/>
                  </a:cubicBezTo>
                  <a:cubicBezTo>
                    <a:pt x="3161" y="1350"/>
                    <a:pt x="2950" y="1350"/>
                    <a:pt x="2740" y="1350"/>
                  </a:cubicBezTo>
                  <a:cubicBezTo>
                    <a:pt x="2529" y="1350"/>
                    <a:pt x="2423" y="1350"/>
                    <a:pt x="2213" y="1350"/>
                  </a:cubicBezTo>
                  <a:cubicBezTo>
                    <a:pt x="2107" y="675"/>
                    <a:pt x="1897" y="675"/>
                    <a:pt x="1791" y="675"/>
                  </a:cubicBezTo>
                  <a:cubicBezTo>
                    <a:pt x="1475" y="675"/>
                    <a:pt x="1159" y="675"/>
                    <a:pt x="843" y="675"/>
                  </a:cubicBezTo>
                  <a:cubicBezTo>
                    <a:pt x="421" y="675"/>
                    <a:pt x="105" y="0"/>
                    <a:pt x="105" y="0"/>
                  </a:cubicBezTo>
                  <a:cubicBezTo>
                    <a:pt x="0" y="14175"/>
                    <a:pt x="0" y="14175"/>
                    <a:pt x="0" y="14175"/>
                  </a:cubicBezTo>
                  <a:cubicBezTo>
                    <a:pt x="0" y="14175"/>
                    <a:pt x="105" y="14175"/>
                    <a:pt x="316" y="14175"/>
                  </a:cubicBezTo>
                  <a:cubicBezTo>
                    <a:pt x="632" y="14175"/>
                    <a:pt x="948" y="14850"/>
                    <a:pt x="1264" y="14850"/>
                  </a:cubicBezTo>
                  <a:cubicBezTo>
                    <a:pt x="1370" y="14850"/>
                    <a:pt x="1580" y="14850"/>
                    <a:pt x="1686" y="14850"/>
                  </a:cubicBezTo>
                  <a:cubicBezTo>
                    <a:pt x="1897" y="14850"/>
                    <a:pt x="2002" y="14850"/>
                    <a:pt x="2213" y="14850"/>
                  </a:cubicBezTo>
                  <a:cubicBezTo>
                    <a:pt x="2529" y="14850"/>
                    <a:pt x="2845" y="15525"/>
                    <a:pt x="3161" y="15525"/>
                  </a:cubicBezTo>
                  <a:cubicBezTo>
                    <a:pt x="3266" y="15525"/>
                    <a:pt x="3266" y="15525"/>
                    <a:pt x="3372" y="15525"/>
                  </a:cubicBezTo>
                  <a:cubicBezTo>
                    <a:pt x="3582" y="15525"/>
                    <a:pt x="3793" y="15525"/>
                    <a:pt x="4004" y="15525"/>
                  </a:cubicBezTo>
                  <a:cubicBezTo>
                    <a:pt x="4109" y="15525"/>
                    <a:pt x="4109" y="15525"/>
                    <a:pt x="4109" y="15525"/>
                  </a:cubicBezTo>
                  <a:cubicBezTo>
                    <a:pt x="4425" y="15525"/>
                    <a:pt x="4741" y="16200"/>
                    <a:pt x="5058" y="16200"/>
                  </a:cubicBezTo>
                  <a:cubicBezTo>
                    <a:pt x="5374" y="16200"/>
                    <a:pt x="5690" y="16200"/>
                    <a:pt x="6006" y="16200"/>
                  </a:cubicBezTo>
                  <a:cubicBezTo>
                    <a:pt x="6111" y="16200"/>
                    <a:pt x="6322" y="16200"/>
                    <a:pt x="6427" y="16200"/>
                  </a:cubicBezTo>
                  <a:cubicBezTo>
                    <a:pt x="6533" y="16875"/>
                    <a:pt x="6743" y="16875"/>
                    <a:pt x="6954" y="16875"/>
                  </a:cubicBezTo>
                  <a:cubicBezTo>
                    <a:pt x="7270" y="16875"/>
                    <a:pt x="7586" y="16875"/>
                    <a:pt x="7902" y="16875"/>
                  </a:cubicBezTo>
                  <a:cubicBezTo>
                    <a:pt x="8219" y="16875"/>
                    <a:pt x="8429" y="16875"/>
                    <a:pt x="8745" y="17550"/>
                  </a:cubicBezTo>
                  <a:cubicBezTo>
                    <a:pt x="8745" y="17550"/>
                    <a:pt x="8851" y="17550"/>
                    <a:pt x="8851" y="17550"/>
                  </a:cubicBezTo>
                  <a:cubicBezTo>
                    <a:pt x="9167" y="17550"/>
                    <a:pt x="9483" y="17550"/>
                    <a:pt x="9799" y="17550"/>
                  </a:cubicBezTo>
                  <a:cubicBezTo>
                    <a:pt x="10115" y="17550"/>
                    <a:pt x="10431" y="17550"/>
                    <a:pt x="10747" y="17550"/>
                  </a:cubicBezTo>
                  <a:cubicBezTo>
                    <a:pt x="10747" y="17550"/>
                    <a:pt x="10747" y="17550"/>
                    <a:pt x="10747" y="17550"/>
                  </a:cubicBezTo>
                  <a:cubicBezTo>
                    <a:pt x="10853" y="17550"/>
                    <a:pt x="10958" y="17550"/>
                    <a:pt x="11169" y="18225"/>
                  </a:cubicBezTo>
                  <a:cubicBezTo>
                    <a:pt x="11274" y="18225"/>
                    <a:pt x="11485" y="18225"/>
                    <a:pt x="11696" y="18225"/>
                  </a:cubicBezTo>
                  <a:cubicBezTo>
                    <a:pt x="11906" y="18225"/>
                    <a:pt x="12222" y="18225"/>
                    <a:pt x="12539" y="18225"/>
                  </a:cubicBezTo>
                  <a:cubicBezTo>
                    <a:pt x="12855" y="18225"/>
                    <a:pt x="13171" y="18225"/>
                    <a:pt x="13487" y="18900"/>
                  </a:cubicBezTo>
                  <a:cubicBezTo>
                    <a:pt x="13487" y="18900"/>
                    <a:pt x="13487" y="18900"/>
                    <a:pt x="13487" y="18900"/>
                  </a:cubicBezTo>
                  <a:cubicBezTo>
                    <a:pt x="13803" y="18900"/>
                    <a:pt x="14119" y="18900"/>
                    <a:pt x="14435" y="18900"/>
                  </a:cubicBezTo>
                  <a:cubicBezTo>
                    <a:pt x="14751" y="18900"/>
                    <a:pt x="15067" y="18900"/>
                    <a:pt x="15383" y="19575"/>
                  </a:cubicBezTo>
                  <a:cubicBezTo>
                    <a:pt x="15594" y="19575"/>
                    <a:pt x="15700" y="19575"/>
                    <a:pt x="15805" y="19575"/>
                  </a:cubicBezTo>
                  <a:cubicBezTo>
                    <a:pt x="16016" y="19575"/>
                    <a:pt x="16226" y="19575"/>
                    <a:pt x="16332" y="19575"/>
                  </a:cubicBezTo>
                  <a:cubicBezTo>
                    <a:pt x="16648" y="19575"/>
                    <a:pt x="16964" y="19575"/>
                    <a:pt x="17280" y="20250"/>
                  </a:cubicBezTo>
                  <a:cubicBezTo>
                    <a:pt x="17596" y="20250"/>
                    <a:pt x="17807" y="20250"/>
                    <a:pt x="18018" y="20250"/>
                  </a:cubicBezTo>
                  <a:cubicBezTo>
                    <a:pt x="18123" y="20250"/>
                    <a:pt x="18123" y="20250"/>
                    <a:pt x="18228" y="20250"/>
                  </a:cubicBezTo>
                  <a:cubicBezTo>
                    <a:pt x="18228" y="20250"/>
                    <a:pt x="18228" y="20250"/>
                    <a:pt x="18228" y="20250"/>
                  </a:cubicBezTo>
                  <a:cubicBezTo>
                    <a:pt x="18544" y="20250"/>
                    <a:pt x="18860" y="20925"/>
                    <a:pt x="19177" y="20925"/>
                  </a:cubicBezTo>
                  <a:cubicBezTo>
                    <a:pt x="19493" y="20925"/>
                    <a:pt x="19809" y="20925"/>
                    <a:pt x="20125" y="20925"/>
                  </a:cubicBezTo>
                  <a:cubicBezTo>
                    <a:pt x="20230" y="21600"/>
                    <a:pt x="20336" y="21600"/>
                    <a:pt x="20441" y="21600"/>
                  </a:cubicBezTo>
                  <a:cubicBezTo>
                    <a:pt x="20441" y="21600"/>
                    <a:pt x="20546" y="21600"/>
                    <a:pt x="20546" y="21600"/>
                  </a:cubicBezTo>
                  <a:cubicBezTo>
                    <a:pt x="20757" y="21600"/>
                    <a:pt x="20862" y="21600"/>
                    <a:pt x="21073" y="21600"/>
                  </a:cubicBezTo>
                  <a:cubicBezTo>
                    <a:pt x="21284" y="21600"/>
                    <a:pt x="21389" y="21600"/>
                    <a:pt x="21389" y="21600"/>
                  </a:cubicBezTo>
                  <a:cubicBezTo>
                    <a:pt x="21600" y="7425"/>
                    <a:pt x="21600" y="7425"/>
                    <a:pt x="21600" y="7425"/>
                  </a:cubicBezTo>
                  <a:cubicBezTo>
                    <a:pt x="21600" y="7425"/>
                    <a:pt x="21600" y="7425"/>
                    <a:pt x="21600" y="7425"/>
                  </a:cubicBezTo>
                  <a:cubicBezTo>
                    <a:pt x="21600" y="7425"/>
                    <a:pt x="21389" y="7425"/>
                    <a:pt x="21073" y="742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81" name="Freeform 26"/>
            <p:cNvSpPr/>
            <p:nvPr/>
          </p:nvSpPr>
          <p:spPr>
            <a:xfrm>
              <a:off x="69526" y="376561"/>
              <a:ext cx="136429" cy="484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086"/>
                  </a:moveTo>
                  <a:cubicBezTo>
                    <a:pt x="20603" y="3086"/>
                    <a:pt x="19606" y="3086"/>
                    <a:pt x="18609" y="3086"/>
                  </a:cubicBezTo>
                  <a:cubicBezTo>
                    <a:pt x="17612" y="3086"/>
                    <a:pt x="16948" y="3086"/>
                    <a:pt x="15951" y="3086"/>
                  </a:cubicBezTo>
                  <a:cubicBezTo>
                    <a:pt x="15951" y="1543"/>
                    <a:pt x="15618" y="1543"/>
                    <a:pt x="15618" y="1543"/>
                  </a:cubicBezTo>
                  <a:cubicBezTo>
                    <a:pt x="14622" y="1543"/>
                    <a:pt x="13625" y="1543"/>
                    <a:pt x="12628" y="1543"/>
                  </a:cubicBezTo>
                  <a:cubicBezTo>
                    <a:pt x="11631" y="1543"/>
                    <a:pt x="10634" y="1543"/>
                    <a:pt x="9637" y="1543"/>
                  </a:cubicBezTo>
                  <a:cubicBezTo>
                    <a:pt x="9305" y="1543"/>
                    <a:pt x="8972" y="1543"/>
                    <a:pt x="8640" y="1543"/>
                  </a:cubicBezTo>
                  <a:cubicBezTo>
                    <a:pt x="7975" y="1543"/>
                    <a:pt x="7311" y="1543"/>
                    <a:pt x="6646" y="1543"/>
                  </a:cubicBezTo>
                  <a:cubicBezTo>
                    <a:pt x="5649" y="1543"/>
                    <a:pt x="4652" y="1543"/>
                    <a:pt x="3655" y="1543"/>
                  </a:cubicBezTo>
                  <a:cubicBezTo>
                    <a:pt x="2658" y="1543"/>
                    <a:pt x="1994" y="1543"/>
                    <a:pt x="997" y="1543"/>
                  </a:cubicBezTo>
                  <a:cubicBezTo>
                    <a:pt x="997" y="0"/>
                    <a:pt x="665" y="0"/>
                    <a:pt x="665" y="0"/>
                  </a:cubicBezTo>
                  <a:cubicBezTo>
                    <a:pt x="332" y="0"/>
                    <a:pt x="332" y="0"/>
                    <a:pt x="0" y="0"/>
                  </a:cubicBezTo>
                  <a:cubicBezTo>
                    <a:pt x="332" y="3086"/>
                    <a:pt x="332" y="4629"/>
                    <a:pt x="332" y="6171"/>
                  </a:cubicBezTo>
                  <a:cubicBezTo>
                    <a:pt x="332" y="9257"/>
                    <a:pt x="332" y="10800"/>
                    <a:pt x="332" y="13886"/>
                  </a:cubicBezTo>
                  <a:cubicBezTo>
                    <a:pt x="332" y="15429"/>
                    <a:pt x="332" y="16971"/>
                    <a:pt x="665" y="18514"/>
                  </a:cubicBezTo>
                  <a:cubicBezTo>
                    <a:pt x="1329" y="18514"/>
                    <a:pt x="1994" y="18514"/>
                    <a:pt x="2658" y="18514"/>
                  </a:cubicBezTo>
                  <a:cubicBezTo>
                    <a:pt x="3655" y="18514"/>
                    <a:pt x="4652" y="18514"/>
                    <a:pt x="5649" y="20057"/>
                  </a:cubicBezTo>
                  <a:cubicBezTo>
                    <a:pt x="6314" y="20057"/>
                    <a:pt x="6978" y="20057"/>
                    <a:pt x="7643" y="20057"/>
                  </a:cubicBezTo>
                  <a:cubicBezTo>
                    <a:pt x="7975" y="20057"/>
                    <a:pt x="8308" y="20057"/>
                    <a:pt x="8640" y="20057"/>
                  </a:cubicBezTo>
                  <a:cubicBezTo>
                    <a:pt x="9637" y="20057"/>
                    <a:pt x="10634" y="20057"/>
                    <a:pt x="11631" y="20057"/>
                  </a:cubicBezTo>
                  <a:cubicBezTo>
                    <a:pt x="12628" y="20057"/>
                    <a:pt x="13625" y="20057"/>
                    <a:pt x="14622" y="20057"/>
                  </a:cubicBezTo>
                  <a:cubicBezTo>
                    <a:pt x="14622" y="20057"/>
                    <a:pt x="14954" y="20057"/>
                    <a:pt x="15286" y="20057"/>
                  </a:cubicBezTo>
                  <a:cubicBezTo>
                    <a:pt x="15951" y="20057"/>
                    <a:pt x="16615" y="20057"/>
                    <a:pt x="17612" y="20057"/>
                  </a:cubicBezTo>
                  <a:cubicBezTo>
                    <a:pt x="18609" y="21600"/>
                    <a:pt x="19606" y="21600"/>
                    <a:pt x="20603" y="21600"/>
                  </a:cubicBezTo>
                  <a:cubicBezTo>
                    <a:pt x="20935" y="21600"/>
                    <a:pt x="21268" y="21600"/>
                    <a:pt x="21600" y="21600"/>
                  </a:cubicBezTo>
                  <a:cubicBezTo>
                    <a:pt x="21600" y="3086"/>
                    <a:pt x="21600" y="3086"/>
                    <a:pt x="21600" y="3086"/>
                  </a:cubicBezTo>
                  <a:cubicBezTo>
                    <a:pt x="21600" y="3086"/>
                    <a:pt x="21600" y="3086"/>
                    <a:pt x="21600" y="308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1182" name="Freeform 27"/>
            <p:cNvSpPr/>
            <p:nvPr/>
          </p:nvSpPr>
          <p:spPr>
            <a:xfrm>
              <a:off x="3035520" y="1151703"/>
              <a:ext cx="90516" cy="2840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591" y="16800"/>
                    <a:pt x="16074" y="12533"/>
                    <a:pt x="12056" y="8267"/>
                  </a:cubicBezTo>
                  <a:cubicBezTo>
                    <a:pt x="9042" y="5333"/>
                    <a:pt x="4019" y="2667"/>
                    <a:pt x="0" y="0"/>
                  </a:cubicBezTo>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grpSp>
      <p:grpSp>
        <p:nvGrpSpPr>
          <p:cNvPr id="1190" name="グループ"/>
          <p:cNvGrpSpPr/>
          <p:nvPr/>
        </p:nvGrpSpPr>
        <p:grpSpPr>
          <a:xfrm>
            <a:off x="2360739" y="1088140"/>
            <a:ext cx="1211657" cy="1761724"/>
            <a:chOff x="0" y="0"/>
            <a:chExt cx="1211655" cy="1761723"/>
          </a:xfrm>
        </p:grpSpPr>
        <p:grpSp>
          <p:nvGrpSpPr>
            <p:cNvPr id="1188" name="Group 64"/>
            <p:cNvGrpSpPr/>
            <p:nvPr/>
          </p:nvGrpSpPr>
          <p:grpSpPr>
            <a:xfrm>
              <a:off x="0" y="-1"/>
              <a:ext cx="1211656" cy="1761725"/>
              <a:chOff x="0" y="0"/>
              <a:chExt cx="1211655" cy="1761723"/>
            </a:xfrm>
          </p:grpSpPr>
          <p:sp>
            <p:nvSpPr>
              <p:cNvPr id="1184" name="Rectangle 69"/>
              <p:cNvSpPr/>
              <p:nvPr/>
            </p:nvSpPr>
            <p:spPr>
              <a:xfrm>
                <a:off x="552012" y="1176978"/>
                <a:ext cx="119164" cy="58474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1187" name="Group 70"/>
              <p:cNvGrpSpPr/>
              <p:nvPr/>
            </p:nvGrpSpPr>
            <p:grpSpPr>
              <a:xfrm>
                <a:off x="0" y="-1"/>
                <a:ext cx="1211656" cy="1209818"/>
                <a:chOff x="0" y="0"/>
                <a:chExt cx="1211655" cy="1209816"/>
              </a:xfrm>
            </p:grpSpPr>
            <p:sp>
              <p:nvSpPr>
                <p:cNvPr id="1185" name="Freeform 25"/>
                <p:cNvSpPr/>
                <p:nvPr/>
              </p:nvSpPr>
              <p:spPr>
                <a:xfrm>
                  <a:off x="0" y="-1"/>
                  <a:ext cx="1211656" cy="1209818"/>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1186" name="Freeform 26"/>
                <p:cNvSpPr/>
                <p:nvPr/>
              </p:nvSpPr>
              <p:spPr>
                <a:xfrm>
                  <a:off x="103935" y="103931"/>
                  <a:ext cx="1003786" cy="1005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1189" name="TextBox 65"/>
            <p:cNvSpPr txBox="1"/>
            <p:nvPr/>
          </p:nvSpPr>
          <p:spPr>
            <a:xfrm>
              <a:off x="65302" y="427733"/>
              <a:ext cx="1081051"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1800">
                  <a:latin typeface="Arial"/>
                  <a:ea typeface="Arial"/>
                  <a:cs typeface="Arial"/>
                  <a:sym typeface="Arial"/>
                </a:defRPr>
              </a:lvl1pPr>
            </a:lstStyle>
            <a:p>
              <a:pPr/>
              <a:r>
                <a:t>Step 1</a:t>
              </a:r>
            </a:p>
          </p:txBody>
        </p:sp>
      </p:grpSp>
      <p:grpSp>
        <p:nvGrpSpPr>
          <p:cNvPr id="1197" name="Group 74"/>
          <p:cNvGrpSpPr/>
          <p:nvPr/>
        </p:nvGrpSpPr>
        <p:grpSpPr>
          <a:xfrm>
            <a:off x="5119622" y="6958348"/>
            <a:ext cx="1773986" cy="2579341"/>
            <a:chOff x="0" y="0"/>
            <a:chExt cx="1773985" cy="2579340"/>
          </a:xfrm>
        </p:grpSpPr>
        <p:grpSp>
          <p:nvGrpSpPr>
            <p:cNvPr id="1195" name="Group 75"/>
            <p:cNvGrpSpPr/>
            <p:nvPr/>
          </p:nvGrpSpPr>
          <p:grpSpPr>
            <a:xfrm>
              <a:off x="-1" y="-1"/>
              <a:ext cx="1773987" cy="2579341"/>
              <a:chOff x="0" y="0"/>
              <a:chExt cx="1773985" cy="2579339"/>
            </a:xfrm>
          </p:grpSpPr>
          <p:sp>
            <p:nvSpPr>
              <p:cNvPr id="1191" name="Rectangle 77"/>
              <p:cNvSpPr/>
              <p:nvPr/>
            </p:nvSpPr>
            <p:spPr>
              <a:xfrm>
                <a:off x="808201" y="1723214"/>
                <a:ext cx="174468" cy="85612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1194" name="Group 78"/>
              <p:cNvGrpSpPr/>
              <p:nvPr/>
            </p:nvGrpSpPr>
            <p:grpSpPr>
              <a:xfrm>
                <a:off x="-1" y="-1"/>
                <a:ext cx="1773987" cy="1771295"/>
                <a:chOff x="0" y="0"/>
                <a:chExt cx="1773985" cy="1771293"/>
              </a:xfrm>
            </p:grpSpPr>
            <p:sp>
              <p:nvSpPr>
                <p:cNvPr id="1192" name="Freeform 25"/>
                <p:cNvSpPr/>
                <p:nvPr/>
              </p:nvSpPr>
              <p:spPr>
                <a:xfrm>
                  <a:off x="-1" y="-1"/>
                  <a:ext cx="1773987" cy="1771295"/>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1193" name="Freeform 26"/>
                <p:cNvSpPr/>
                <p:nvPr/>
              </p:nvSpPr>
              <p:spPr>
                <a:xfrm>
                  <a:off x="152171" y="152165"/>
                  <a:ext cx="1469643" cy="1471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1196" name="TextBox 76"/>
            <p:cNvSpPr txBox="1"/>
            <p:nvPr/>
          </p:nvSpPr>
          <p:spPr>
            <a:xfrm>
              <a:off x="95609" y="611607"/>
              <a:ext cx="1582767" cy="5357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3100">
                  <a:latin typeface="Arial"/>
                  <a:ea typeface="Arial"/>
                  <a:cs typeface="Arial"/>
                  <a:sym typeface="Arial"/>
                </a:defRPr>
              </a:lvl1pPr>
            </a:lstStyle>
            <a:p>
              <a:pPr/>
              <a:r>
                <a:t>Goal</a:t>
              </a:r>
            </a:p>
          </p:txBody>
        </p:sp>
      </p:grpSp>
      <p:grpSp>
        <p:nvGrpSpPr>
          <p:cNvPr id="1204" name="Group 81"/>
          <p:cNvGrpSpPr/>
          <p:nvPr/>
        </p:nvGrpSpPr>
        <p:grpSpPr>
          <a:xfrm>
            <a:off x="3045018" y="2534616"/>
            <a:ext cx="1211657" cy="1761724"/>
            <a:chOff x="0" y="0"/>
            <a:chExt cx="1211655" cy="1761723"/>
          </a:xfrm>
        </p:grpSpPr>
        <p:grpSp>
          <p:nvGrpSpPr>
            <p:cNvPr id="1202" name="Group 82"/>
            <p:cNvGrpSpPr/>
            <p:nvPr/>
          </p:nvGrpSpPr>
          <p:grpSpPr>
            <a:xfrm>
              <a:off x="0" y="0"/>
              <a:ext cx="1211656" cy="1761724"/>
              <a:chOff x="0" y="0"/>
              <a:chExt cx="1211655" cy="1761723"/>
            </a:xfrm>
          </p:grpSpPr>
          <p:sp>
            <p:nvSpPr>
              <p:cNvPr id="1198" name="Rectangle 84"/>
              <p:cNvSpPr/>
              <p:nvPr/>
            </p:nvSpPr>
            <p:spPr>
              <a:xfrm>
                <a:off x="552012" y="1176978"/>
                <a:ext cx="119164" cy="58474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1201" name="Group 85"/>
              <p:cNvGrpSpPr/>
              <p:nvPr/>
            </p:nvGrpSpPr>
            <p:grpSpPr>
              <a:xfrm>
                <a:off x="0" y="0"/>
                <a:ext cx="1211656" cy="1209817"/>
                <a:chOff x="0" y="0"/>
                <a:chExt cx="1211655" cy="1209816"/>
              </a:xfrm>
            </p:grpSpPr>
            <p:sp>
              <p:nvSpPr>
                <p:cNvPr id="1199" name="Freeform 25"/>
                <p:cNvSpPr/>
                <p:nvPr/>
              </p:nvSpPr>
              <p:spPr>
                <a:xfrm>
                  <a:off x="0" y="0"/>
                  <a:ext cx="1211656" cy="1209817"/>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1200" name="Freeform 26"/>
                <p:cNvSpPr/>
                <p:nvPr/>
              </p:nvSpPr>
              <p:spPr>
                <a:xfrm>
                  <a:off x="103935" y="103930"/>
                  <a:ext cx="1003786" cy="10050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1203" name="TextBox 83"/>
            <p:cNvSpPr txBox="1"/>
            <p:nvPr/>
          </p:nvSpPr>
          <p:spPr>
            <a:xfrm>
              <a:off x="65302" y="382856"/>
              <a:ext cx="1081052" cy="4688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1218987">
                <a:defRPr b="1" sz="1900">
                  <a:latin typeface="Arial"/>
                  <a:ea typeface="Arial"/>
                  <a:cs typeface="Arial"/>
                  <a:sym typeface="Arial"/>
                </a:defRPr>
              </a:lvl1pPr>
            </a:lstStyle>
            <a:p>
              <a:pPr/>
              <a:r>
                <a:t>Step 2</a:t>
              </a:r>
            </a:p>
          </p:txBody>
        </p:sp>
      </p:grpSp>
      <p:sp>
        <p:nvSpPr>
          <p:cNvPr id="1205" name="半導体スズ試料を作成し、パルス印加実験に適した作成条件を特定した"/>
          <p:cNvSpPr txBox="1"/>
          <p:nvPr/>
        </p:nvSpPr>
        <p:spPr>
          <a:xfrm>
            <a:off x="3679548" y="1211868"/>
            <a:ext cx="8975613" cy="11110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2700">
                <a:solidFill>
                  <a:srgbClr val="222222"/>
                </a:solidFill>
                <a:latin typeface="Arial"/>
                <a:ea typeface="Arial"/>
                <a:cs typeface="Arial"/>
                <a:sym typeface="Arial"/>
              </a:defRPr>
            </a:lvl1pPr>
          </a:lstStyle>
          <a:p>
            <a:pPr/>
            <a:r>
              <a:t>半導体スズ試料を作成し、パルス印加実験に適した作成条件を特定した</a:t>
            </a:r>
          </a:p>
        </p:txBody>
      </p:sp>
      <p:sp>
        <p:nvSpPr>
          <p:cNvPr id="1206" name="半導体スズと超伝導体スズの局所的な変換を示した"/>
          <p:cNvSpPr txBox="1"/>
          <p:nvPr/>
        </p:nvSpPr>
        <p:spPr>
          <a:xfrm>
            <a:off x="3426876" y="4397137"/>
            <a:ext cx="9259382" cy="7424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2800">
                <a:latin typeface="Arial"/>
                <a:ea typeface="Arial"/>
                <a:cs typeface="Arial"/>
                <a:sym typeface="Arial"/>
              </a:defRPr>
            </a:lvl1pPr>
          </a:lstStyle>
          <a:p>
            <a:pPr/>
            <a:r>
              <a:t>半導体スズと超伝導体スズの局所的な変換を示した</a:t>
            </a:r>
          </a:p>
        </p:txBody>
      </p:sp>
      <p:grpSp>
        <p:nvGrpSpPr>
          <p:cNvPr id="1213" name="Group 88"/>
          <p:cNvGrpSpPr/>
          <p:nvPr/>
        </p:nvGrpSpPr>
        <p:grpSpPr>
          <a:xfrm>
            <a:off x="3789793" y="4989714"/>
            <a:ext cx="2065587" cy="3003323"/>
            <a:chOff x="0" y="0"/>
            <a:chExt cx="2065585" cy="3003322"/>
          </a:xfrm>
        </p:grpSpPr>
        <p:grpSp>
          <p:nvGrpSpPr>
            <p:cNvPr id="1211" name="Group 89"/>
            <p:cNvGrpSpPr/>
            <p:nvPr/>
          </p:nvGrpSpPr>
          <p:grpSpPr>
            <a:xfrm>
              <a:off x="-1" y="0"/>
              <a:ext cx="2065587" cy="3003323"/>
              <a:chOff x="0" y="0"/>
              <a:chExt cx="2065585" cy="3003322"/>
            </a:xfrm>
          </p:grpSpPr>
          <p:sp>
            <p:nvSpPr>
              <p:cNvPr id="1207" name="Rectangle 91"/>
              <p:cNvSpPr/>
              <p:nvPr/>
            </p:nvSpPr>
            <p:spPr>
              <a:xfrm>
                <a:off x="941050" y="2006470"/>
                <a:ext cx="203146" cy="996853"/>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1210" name="Group 92"/>
              <p:cNvGrpSpPr/>
              <p:nvPr/>
            </p:nvGrpSpPr>
            <p:grpSpPr>
              <a:xfrm>
                <a:off x="-1" y="0"/>
                <a:ext cx="2065587" cy="2062452"/>
                <a:chOff x="0" y="0"/>
                <a:chExt cx="2065585" cy="2062451"/>
              </a:xfrm>
            </p:grpSpPr>
            <p:sp>
              <p:nvSpPr>
                <p:cNvPr id="1208" name="Freeform 25"/>
                <p:cNvSpPr/>
                <p:nvPr/>
              </p:nvSpPr>
              <p:spPr>
                <a:xfrm>
                  <a:off x="0" y="0"/>
                  <a:ext cx="2065586" cy="2062452"/>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1209" name="Freeform 26"/>
                <p:cNvSpPr/>
                <p:nvPr/>
              </p:nvSpPr>
              <p:spPr>
                <a:xfrm>
                  <a:off x="177184" y="177177"/>
                  <a:ext cx="1711217" cy="171343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1212" name="TextBox 90"/>
            <p:cNvSpPr txBox="1"/>
            <p:nvPr/>
          </p:nvSpPr>
          <p:spPr>
            <a:xfrm>
              <a:off x="111325" y="783676"/>
              <a:ext cx="1842936" cy="483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1218987">
                <a:defRPr b="1" sz="2100">
                  <a:latin typeface="Arial"/>
                  <a:ea typeface="Arial"/>
                  <a:cs typeface="Arial"/>
                  <a:sym typeface="Arial"/>
                </a:defRPr>
              </a:lvl1pPr>
            </a:lstStyle>
            <a:p>
              <a:pPr/>
              <a:r>
                <a:t>次の課題</a:t>
              </a:r>
            </a:p>
          </p:txBody>
        </p:sp>
      </p:grpSp>
      <p:sp>
        <p:nvSpPr>
          <p:cNvPr id="1214" name="タクシー"/>
          <p:cNvSpPr/>
          <p:nvPr/>
        </p:nvSpPr>
        <p:spPr>
          <a:xfrm>
            <a:off x="-284550" y="1882697"/>
            <a:ext cx="1369626" cy="1151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44" y="0"/>
                </a:moveTo>
                <a:cubicBezTo>
                  <a:pt x="8777" y="0"/>
                  <a:pt x="8642" y="160"/>
                  <a:pt x="8642" y="359"/>
                </a:cubicBezTo>
                <a:lnTo>
                  <a:pt x="8642" y="1331"/>
                </a:lnTo>
                <a:lnTo>
                  <a:pt x="4191" y="1331"/>
                </a:lnTo>
                <a:cubicBezTo>
                  <a:pt x="4024" y="1331"/>
                  <a:pt x="3847" y="1484"/>
                  <a:pt x="3793" y="1670"/>
                </a:cubicBezTo>
                <a:lnTo>
                  <a:pt x="1740" y="8743"/>
                </a:lnTo>
                <a:cubicBezTo>
                  <a:pt x="1724" y="8795"/>
                  <a:pt x="1723" y="8846"/>
                  <a:pt x="1728" y="8898"/>
                </a:cubicBezTo>
                <a:cubicBezTo>
                  <a:pt x="697" y="9662"/>
                  <a:pt x="0" y="11017"/>
                  <a:pt x="0" y="12566"/>
                </a:cubicBezTo>
                <a:lnTo>
                  <a:pt x="0" y="13260"/>
                </a:lnTo>
                <a:cubicBezTo>
                  <a:pt x="0" y="14584"/>
                  <a:pt x="507" y="15766"/>
                  <a:pt x="1301" y="16563"/>
                </a:cubicBezTo>
                <a:lnTo>
                  <a:pt x="1301" y="19440"/>
                </a:lnTo>
                <a:cubicBezTo>
                  <a:pt x="1301" y="20628"/>
                  <a:pt x="2113" y="21600"/>
                  <a:pt x="3118" y="21600"/>
                </a:cubicBezTo>
                <a:cubicBezTo>
                  <a:pt x="4117" y="21600"/>
                  <a:pt x="4932" y="20635"/>
                  <a:pt x="4932" y="19440"/>
                </a:cubicBezTo>
                <a:lnTo>
                  <a:pt x="4932" y="17577"/>
                </a:lnTo>
                <a:lnTo>
                  <a:pt x="16680" y="17577"/>
                </a:lnTo>
                <a:lnTo>
                  <a:pt x="16680" y="19440"/>
                </a:lnTo>
                <a:cubicBezTo>
                  <a:pt x="16680" y="20628"/>
                  <a:pt x="17490" y="21600"/>
                  <a:pt x="18494" y="21600"/>
                </a:cubicBezTo>
                <a:cubicBezTo>
                  <a:pt x="19494" y="21600"/>
                  <a:pt x="20309" y="20635"/>
                  <a:pt x="20309" y="19440"/>
                </a:cubicBezTo>
                <a:lnTo>
                  <a:pt x="20309" y="16563"/>
                </a:lnTo>
                <a:cubicBezTo>
                  <a:pt x="21092" y="15766"/>
                  <a:pt x="21600" y="14577"/>
                  <a:pt x="21600" y="13260"/>
                </a:cubicBezTo>
                <a:lnTo>
                  <a:pt x="21600" y="12566"/>
                </a:lnTo>
                <a:cubicBezTo>
                  <a:pt x="21600" y="11017"/>
                  <a:pt x="20903" y="9656"/>
                  <a:pt x="19872" y="8898"/>
                </a:cubicBezTo>
                <a:cubicBezTo>
                  <a:pt x="19877" y="8846"/>
                  <a:pt x="19878" y="8795"/>
                  <a:pt x="19861" y="8743"/>
                </a:cubicBezTo>
                <a:lnTo>
                  <a:pt x="17809" y="1670"/>
                </a:lnTo>
                <a:cubicBezTo>
                  <a:pt x="17755" y="1484"/>
                  <a:pt x="17576" y="1331"/>
                  <a:pt x="17409" y="1331"/>
                </a:cubicBezTo>
                <a:lnTo>
                  <a:pt x="12958" y="1331"/>
                </a:lnTo>
                <a:lnTo>
                  <a:pt x="12958" y="359"/>
                </a:lnTo>
                <a:cubicBezTo>
                  <a:pt x="12958" y="160"/>
                  <a:pt x="12823" y="0"/>
                  <a:pt x="12656" y="0"/>
                </a:cubicBezTo>
                <a:lnTo>
                  <a:pt x="8944" y="0"/>
                </a:lnTo>
                <a:close/>
                <a:moveTo>
                  <a:pt x="5283" y="2815"/>
                </a:moveTo>
                <a:lnTo>
                  <a:pt x="10797" y="2815"/>
                </a:lnTo>
                <a:lnTo>
                  <a:pt x="16312" y="2815"/>
                </a:lnTo>
                <a:lnTo>
                  <a:pt x="17802" y="8693"/>
                </a:lnTo>
                <a:lnTo>
                  <a:pt x="10797" y="8693"/>
                </a:lnTo>
                <a:lnTo>
                  <a:pt x="3793" y="8693"/>
                </a:lnTo>
                <a:lnTo>
                  <a:pt x="5283" y="2815"/>
                </a:lnTo>
                <a:close/>
                <a:moveTo>
                  <a:pt x="3938" y="10042"/>
                </a:moveTo>
                <a:cubicBezTo>
                  <a:pt x="4743" y="10042"/>
                  <a:pt x="5391" y="10820"/>
                  <a:pt x="5391" y="11771"/>
                </a:cubicBezTo>
                <a:cubicBezTo>
                  <a:pt x="5397" y="12728"/>
                  <a:pt x="4743" y="13497"/>
                  <a:pt x="3938" y="13497"/>
                </a:cubicBezTo>
                <a:cubicBezTo>
                  <a:pt x="3133" y="13497"/>
                  <a:pt x="2485" y="12721"/>
                  <a:pt x="2485" y="11771"/>
                </a:cubicBezTo>
                <a:cubicBezTo>
                  <a:pt x="2485" y="10813"/>
                  <a:pt x="3138" y="10042"/>
                  <a:pt x="3938" y="10042"/>
                </a:cubicBezTo>
                <a:close/>
                <a:moveTo>
                  <a:pt x="17652" y="10042"/>
                </a:moveTo>
                <a:cubicBezTo>
                  <a:pt x="18457" y="10042"/>
                  <a:pt x="19105" y="10820"/>
                  <a:pt x="19105" y="11771"/>
                </a:cubicBezTo>
                <a:cubicBezTo>
                  <a:pt x="19105" y="12728"/>
                  <a:pt x="18451" y="13497"/>
                  <a:pt x="17652" y="13497"/>
                </a:cubicBezTo>
                <a:cubicBezTo>
                  <a:pt x="16853" y="13497"/>
                  <a:pt x="16199" y="12728"/>
                  <a:pt x="16199" y="11771"/>
                </a:cubicBezTo>
                <a:cubicBezTo>
                  <a:pt x="16199" y="10813"/>
                  <a:pt x="16853" y="10042"/>
                  <a:pt x="17652" y="10042"/>
                </a:cubicBezTo>
                <a:close/>
              </a:path>
            </a:pathLst>
          </a:custGeom>
          <a:solidFill>
            <a:schemeClr val="accent3">
              <a:hueOff val="362282"/>
              <a:satOff val="31803"/>
              <a:lumOff val="-18242"/>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1221" name="Group 88"/>
          <p:cNvGrpSpPr/>
          <p:nvPr/>
        </p:nvGrpSpPr>
        <p:grpSpPr>
          <a:xfrm>
            <a:off x="2046160" y="3881095"/>
            <a:ext cx="1369626" cy="1991410"/>
            <a:chOff x="0" y="0"/>
            <a:chExt cx="1369624" cy="1991408"/>
          </a:xfrm>
        </p:grpSpPr>
        <p:grpSp>
          <p:nvGrpSpPr>
            <p:cNvPr id="1219" name="Group 89"/>
            <p:cNvGrpSpPr/>
            <p:nvPr/>
          </p:nvGrpSpPr>
          <p:grpSpPr>
            <a:xfrm>
              <a:off x="-1" y="0"/>
              <a:ext cx="1369626" cy="1991409"/>
              <a:chOff x="0" y="0"/>
              <a:chExt cx="1369624" cy="1991408"/>
            </a:xfrm>
          </p:grpSpPr>
          <p:sp>
            <p:nvSpPr>
              <p:cNvPr id="1215" name="Rectangle 91"/>
              <p:cNvSpPr/>
              <p:nvPr/>
            </p:nvSpPr>
            <p:spPr>
              <a:xfrm>
                <a:off x="623981" y="1330427"/>
                <a:ext cx="134699" cy="660982"/>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1218" name="Group 92"/>
              <p:cNvGrpSpPr/>
              <p:nvPr/>
            </p:nvGrpSpPr>
            <p:grpSpPr>
              <a:xfrm>
                <a:off x="-1" y="0"/>
                <a:ext cx="1369626" cy="1367547"/>
                <a:chOff x="0" y="0"/>
                <a:chExt cx="1369624" cy="1367546"/>
              </a:xfrm>
            </p:grpSpPr>
            <p:sp>
              <p:nvSpPr>
                <p:cNvPr id="1216" name="Freeform 25"/>
                <p:cNvSpPr/>
                <p:nvPr/>
              </p:nvSpPr>
              <p:spPr>
                <a:xfrm>
                  <a:off x="0" y="0"/>
                  <a:ext cx="1369625" cy="1367547"/>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1217" name="Freeform 26"/>
                <p:cNvSpPr/>
                <p:nvPr/>
              </p:nvSpPr>
              <p:spPr>
                <a:xfrm>
                  <a:off x="117485" y="117481"/>
                  <a:ext cx="1134655" cy="11361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1220" name="TextBox 90"/>
            <p:cNvSpPr txBox="1"/>
            <p:nvPr/>
          </p:nvSpPr>
          <p:spPr>
            <a:xfrm>
              <a:off x="73816" y="487786"/>
              <a:ext cx="1221993" cy="425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defTabSz="1218987">
                <a:defRPr b="1" sz="2000">
                  <a:latin typeface="Arial"/>
                  <a:ea typeface="Arial"/>
                  <a:cs typeface="Arial"/>
                  <a:sym typeface="Arial"/>
                </a:defRPr>
              </a:lvl1pPr>
            </a:lstStyle>
            <a:p>
              <a:pPr/>
              <a:r>
                <a:t>Step3</a:t>
              </a:r>
            </a:p>
          </p:txBody>
        </p:sp>
      </p:grpSp>
      <p:sp>
        <p:nvSpPr>
          <p:cNvPr id="1222" name="光パルスを用いて任意のパターンで…"/>
          <p:cNvSpPr txBox="1"/>
          <p:nvPr/>
        </p:nvSpPr>
        <p:spPr>
          <a:xfrm>
            <a:off x="6008737" y="5471128"/>
            <a:ext cx="8530837" cy="14750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3000">
                <a:latin typeface="Arial"/>
                <a:ea typeface="Arial"/>
                <a:cs typeface="Arial"/>
                <a:sym typeface="Arial"/>
              </a:defRPr>
            </a:pPr>
            <a:r>
              <a:t>光パルスを用いて任意のパターンで</a:t>
            </a:r>
          </a:p>
          <a:p>
            <a:pPr algn="l" defTabSz="457200">
              <a:defRPr b="1" sz="3000">
                <a:latin typeface="Arial"/>
                <a:ea typeface="Arial"/>
                <a:cs typeface="Arial"/>
                <a:sym typeface="Arial"/>
              </a:defRPr>
            </a:pPr>
            <a:r>
              <a:t>超伝導スズを書き込む</a:t>
            </a:r>
          </a:p>
        </p:txBody>
      </p:sp>
      <p:sp>
        <p:nvSpPr>
          <p:cNvPr id="1223" name="パルス加熱・急冷を用いて半導体スズを準安定な超伝導スズに変換し、温度制御によりその逆変換も示した"/>
          <p:cNvSpPr txBox="1"/>
          <p:nvPr/>
        </p:nvSpPr>
        <p:spPr>
          <a:xfrm>
            <a:off x="4355924" y="2655562"/>
            <a:ext cx="8933719" cy="15274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2700">
                <a:latin typeface="Arial"/>
                <a:ea typeface="Arial"/>
                <a:cs typeface="Arial"/>
                <a:sym typeface="Arial"/>
              </a:defRPr>
            </a:lvl1pPr>
          </a:lstStyle>
          <a:p>
            <a:pPr/>
            <a:r>
              <a:t>パルス加熱・急冷を用いて半導体スズを準安定な超伝導スズに変換し、温度制御によりその逆変換も示した</a:t>
            </a:r>
          </a:p>
        </p:txBody>
      </p:sp>
      <p:sp>
        <p:nvSpPr>
          <p:cNvPr id="1224" name="新奇な超伝導エレクトロニクス…"/>
          <p:cNvSpPr txBox="1"/>
          <p:nvPr/>
        </p:nvSpPr>
        <p:spPr>
          <a:xfrm>
            <a:off x="7023019" y="7277714"/>
            <a:ext cx="5542725" cy="1054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sz="3000">
                <a:solidFill>
                  <a:srgbClr val="222222"/>
                </a:solidFill>
                <a:latin typeface="Arial"/>
                <a:ea typeface="Arial"/>
                <a:cs typeface="Arial"/>
                <a:sym typeface="Arial"/>
              </a:defRPr>
            </a:pPr>
            <a:r>
              <a:t>新奇な超伝導エレクトロニクス</a:t>
            </a:r>
          </a:p>
          <a:p>
            <a:pPr algn="l" defTabSz="457200">
              <a:defRPr b="1" sz="3000">
                <a:solidFill>
                  <a:srgbClr val="222222"/>
                </a:solidFill>
                <a:latin typeface="Arial"/>
                <a:ea typeface="Arial"/>
                <a:cs typeface="Arial"/>
                <a:sym typeface="Arial"/>
              </a:defRPr>
            </a:pPr>
            <a:r>
              <a:t>制御技術の開拓</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C 0.023978 0.009281 0.048383 0.016475 0.073061 0.021537 C 0.080672 0.023098 0.088312 0.024457 0.095843 0.026604 C 0.106946 0.029770 0.117741 0.034626 0.128013 0.041076" origin="layout" pathEditMode="relative">
                                      <p:cBhvr>
                                        <p:cTn id="6" dur="1000" fill="hold"/>
                                        <p:tgtEl>
                                          <p:spTgt spid="1214"/>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path" nodeType="clickEffect" presetSubtype="0" presetID="-1" grpId="2" accel="50000" decel="50000" fill="hold">
                                  <p:stCondLst>
                                    <p:cond delay="0"/>
                                  </p:stCondLst>
                                  <p:childTnLst>
                                    <p:animMotion path="M 0.128013 0.041076 C 0.138358 0.045729 0.148153 0.052328 0.157099 0.060673 C 0.162863 0.066050 0.168303 0.072212 0.171950 0.080245 C 0.179158 0.096122 0.178411 0.116245 0.170063 0.131096" origin="layout" pathEditMode="relative">
                                      <p:cBhvr>
                                        <p:cTn id="10" dur="1000" fill="hold"/>
                                        <p:tgtEl>
                                          <p:spTgt spid="121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accel="50000" decel="50000" fill="hold">
                                  <p:stCondLst>
                                    <p:cond delay="0"/>
                                  </p:stCondLst>
                                  <p:childTnLst>
                                    <p:animMotion path="M 0.170063 0.131096 C 0.163713 0.147443 0.155088 0.162030 0.144648 0.174077 C 0.120022 0.202496 0.087256 0.214785 0.061948 0.242069 C 0.046819 0.258378 0.034948 0.279420 0.027391 0.303323" origin="layout" pathEditMode="relative">
                                      <p:cBhvr>
                                        <p:cTn id="14" dur="1000" fill="hold"/>
                                        <p:tgtEl>
                                          <p:spTgt spid="1214"/>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4" fill="hold">
                                  <p:stCondLst>
                                    <p:cond delay="0"/>
                                  </p:stCondLst>
                                  <p:iterate type="el" backwards="0">
                                    <p:tmAbs val="0"/>
                                  </p:iterate>
                                  <p:childTnLst>
                                    <p:set>
                                      <p:cBhvr>
                                        <p:cTn id="18" fill="hold"/>
                                        <p:tgtEl>
                                          <p:spTgt spid="1213"/>
                                        </p:tgtEl>
                                        <p:attrNameLst>
                                          <p:attrName>style.visibility</p:attrName>
                                        </p:attrNameLst>
                                      </p:cBhvr>
                                      <p:to>
                                        <p:strVal val="visible"/>
                                      </p:to>
                                    </p:set>
                                    <p:animEffect filter="dissolve" transition="in">
                                      <p:cBhvr>
                                        <p:cTn id="19" dur="500"/>
                                        <p:tgtEl>
                                          <p:spTgt spid="1213"/>
                                        </p:tgtEl>
                                      </p:cBhvr>
                                    </p:animEffect>
                                  </p:childTnLst>
                                </p:cTn>
                              </p:par>
                            </p:childTnLst>
                          </p:cTn>
                        </p:par>
                        <p:par>
                          <p:cTn id="20" fill="hold">
                            <p:stCondLst>
                              <p:cond delay="500"/>
                            </p:stCondLst>
                            <p:childTnLst>
                              <p:par>
                                <p:cTn id="21" presetClass="entr" nodeType="afterEffect" presetSubtype="8" presetID="22" grpId="5" fill="hold">
                                  <p:stCondLst>
                                    <p:cond delay="0"/>
                                  </p:stCondLst>
                                  <p:iterate type="el" backwards="0">
                                    <p:tmAbs val="0"/>
                                  </p:iterate>
                                  <p:childTnLst>
                                    <p:set>
                                      <p:cBhvr>
                                        <p:cTn id="22" fill="hold"/>
                                        <p:tgtEl>
                                          <p:spTgt spid="1222"/>
                                        </p:tgtEl>
                                        <p:attrNameLst>
                                          <p:attrName>style.visibility</p:attrName>
                                        </p:attrNameLst>
                                      </p:cBhvr>
                                      <p:to>
                                        <p:strVal val="visible"/>
                                      </p:to>
                                    </p:set>
                                    <p:animEffect filter="wipe(left)" transition="in">
                                      <p:cBhvr>
                                        <p:cTn id="23" dur="500"/>
                                        <p:tgtEl>
                                          <p:spTgt spid="1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2" grpId="5"/>
      <p:bldP build="whole" bldLvl="1" animBg="1" rev="0" advAuto="0" spid="1213" grpId="4"/>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8" name="→スズ薄膜を用いた研究の可能性?"/>
          <p:cNvSpPr txBox="1"/>
          <p:nvPr>
            <p:ph type="ctrTitle"/>
          </p:nvPr>
        </p:nvSpPr>
        <p:spPr>
          <a:xfrm>
            <a:off x="1159533" y="6331263"/>
            <a:ext cx="10464801" cy="1241894"/>
          </a:xfrm>
          <a:prstGeom prst="rect">
            <a:avLst/>
          </a:prstGeom>
        </p:spPr>
        <p:txBody>
          <a:bodyPr/>
          <a:lstStyle>
            <a:lvl1pPr>
              <a:defRPr sz="5000"/>
            </a:lvl1pPr>
          </a:lstStyle>
          <a:p>
            <a:pPr/>
            <a:r>
              <a:t>→スズ薄膜を用いた研究の可能性?</a:t>
            </a:r>
          </a:p>
        </p:txBody>
      </p:sp>
      <p:sp>
        <p:nvSpPr>
          <p:cNvPr id="1229" name="まとめ…"/>
          <p:cNvSpPr txBox="1"/>
          <p:nvPr/>
        </p:nvSpPr>
        <p:spPr>
          <a:xfrm>
            <a:off x="1458169" y="1865725"/>
            <a:ext cx="9867529" cy="23284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defRPr sz="3300" u="sng"/>
            </a:pPr>
            <a:r>
              <a:t>まとめ</a:t>
            </a:r>
          </a:p>
          <a:p>
            <a:pPr algn="l">
              <a:defRPr sz="3300" u="sng"/>
            </a:pPr>
            <a:r>
              <a:t>①バルクスズは半導体と超伝導体の可逆変換が可能</a:t>
            </a:r>
          </a:p>
          <a:p>
            <a:pPr algn="l">
              <a:defRPr sz="3300" u="sng"/>
            </a:pPr>
            <a:r>
              <a:t>②部分的な変換が可能だった</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9"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1" name="方向性①高周波共振回路"/>
          <p:cNvSpPr txBox="1"/>
          <p:nvPr/>
        </p:nvSpPr>
        <p:spPr>
          <a:xfrm>
            <a:off x="698294" y="544944"/>
            <a:ext cx="6819901" cy="711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方向性①高周波共振回路</a:t>
            </a:r>
          </a:p>
        </p:txBody>
      </p:sp>
      <p:sp>
        <p:nvSpPr>
          <p:cNvPr id="1232" name="10GHz程度(波長3cm)の超伝導Febry-Perot共振回路は…"/>
          <p:cNvSpPr txBox="1"/>
          <p:nvPr/>
        </p:nvSpPr>
        <p:spPr>
          <a:xfrm>
            <a:off x="549889" y="1784214"/>
            <a:ext cx="10068657" cy="113077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000">
                <a:solidFill>
                  <a:srgbClr val="222222"/>
                </a:solidFill>
                <a:latin typeface="Arial"/>
                <a:ea typeface="Arial"/>
                <a:cs typeface="Arial"/>
                <a:sym typeface="Arial"/>
              </a:defRPr>
            </a:pPr>
            <a:r>
              <a:t>10GHz程度(波長3cm)の超伝導Febry-Perot共振回路は</a:t>
            </a:r>
          </a:p>
          <a:p>
            <a:pPr algn="l" defTabSz="457200">
              <a:defRPr sz="3000">
                <a:solidFill>
                  <a:srgbClr val="222222"/>
                </a:solidFill>
                <a:latin typeface="Arial"/>
                <a:ea typeface="Arial"/>
                <a:cs typeface="Arial"/>
                <a:sym typeface="Arial"/>
              </a:defRPr>
            </a:pPr>
            <a:r>
              <a:t>超伝導量子ビット(の読み出し)に用いられる(Q値~10</a:t>
            </a:r>
            <a:r>
              <a:rPr baseline="31999"/>
              <a:t>6</a:t>
            </a:r>
            <a:r>
              <a:t>程度)</a:t>
            </a:r>
          </a:p>
        </p:txBody>
      </p:sp>
      <p:pic>
        <p:nvPicPr>
          <p:cNvPr id="1233" name="fig2.png" descr="fig2.png"/>
          <p:cNvPicPr>
            <a:picLocks noChangeAspect="1"/>
          </p:cNvPicPr>
          <p:nvPr/>
        </p:nvPicPr>
        <p:blipFill>
          <a:blip r:embed="rId2">
            <a:extLst/>
          </a:blip>
          <a:stretch>
            <a:fillRect/>
          </a:stretch>
        </p:blipFill>
        <p:spPr>
          <a:xfrm>
            <a:off x="6072180" y="3060324"/>
            <a:ext cx="6378550" cy="3358682"/>
          </a:xfrm>
          <a:prstGeom prst="rect">
            <a:avLst/>
          </a:prstGeom>
          <a:ln w="12700">
            <a:miter lim="400000"/>
          </a:ln>
        </p:spPr>
      </p:pic>
      <p:sp>
        <p:nvSpPr>
          <p:cNvPr id="1234" name="R. J. Schoelkopf and S. M. Girvin, Wiring up quantum systems, Nature 451, 664 (2008)"/>
          <p:cNvSpPr txBox="1"/>
          <p:nvPr/>
        </p:nvSpPr>
        <p:spPr>
          <a:xfrm>
            <a:off x="554070" y="6460470"/>
            <a:ext cx="6753740"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3400"/>
              </a:lnSpc>
              <a:spcBef>
                <a:spcPts val="1200"/>
              </a:spcBef>
              <a:defRPr sz="1466">
                <a:latin typeface="Times"/>
                <a:ea typeface="Times"/>
                <a:cs typeface="Times"/>
                <a:sym typeface="Times"/>
              </a:defRPr>
            </a:lvl1pPr>
          </a:lstStyle>
          <a:p>
            <a:pPr/>
            <a:r>
              <a:t>R. J. Schoelkopf and S. M. Girvin, Wiring up quantum systems, Nature 451, 664 (2008) </a:t>
            </a:r>
            <a:endParaRPr sz="1200"/>
          </a:p>
        </p:txBody>
      </p:sp>
      <p:pic>
        <p:nvPicPr>
          <p:cNvPr id="1235" name="fig1.png" descr="fig1.png"/>
          <p:cNvPicPr>
            <a:picLocks noChangeAspect="1"/>
          </p:cNvPicPr>
          <p:nvPr/>
        </p:nvPicPr>
        <p:blipFill>
          <a:blip r:embed="rId3">
            <a:extLst/>
          </a:blip>
          <a:stretch>
            <a:fillRect/>
          </a:stretch>
        </p:blipFill>
        <p:spPr>
          <a:xfrm>
            <a:off x="620229" y="3928182"/>
            <a:ext cx="4640662" cy="2276982"/>
          </a:xfrm>
          <a:prstGeom prst="rect">
            <a:avLst/>
          </a:prstGeom>
          <a:ln w="12700">
            <a:miter lim="400000"/>
          </a:ln>
        </p:spPr>
      </p:pic>
      <p:grpSp>
        <p:nvGrpSpPr>
          <p:cNvPr id="1260" name="グループ"/>
          <p:cNvGrpSpPr/>
          <p:nvPr/>
        </p:nvGrpSpPr>
        <p:grpSpPr>
          <a:xfrm>
            <a:off x="651061" y="7162334"/>
            <a:ext cx="12149749" cy="2795370"/>
            <a:chOff x="-3920744" y="142181"/>
            <a:chExt cx="12149747" cy="2795369"/>
          </a:xfrm>
        </p:grpSpPr>
        <p:sp>
          <p:nvSpPr>
            <p:cNvPr id="1236" name="四角形"/>
            <p:cNvSpPr/>
            <p:nvPr/>
          </p:nvSpPr>
          <p:spPr>
            <a:xfrm>
              <a:off x="0" y="1492957"/>
              <a:ext cx="2870167" cy="940744"/>
            </a:xfrm>
            <a:prstGeom prst="rect">
              <a:avLst/>
            </a:prstGeom>
            <a:solidFill>
              <a:schemeClr val="accent4">
                <a:hueOff val="366961"/>
                <a:satOff val="4172"/>
                <a:lumOff val="11129"/>
              </a:schemeClr>
            </a:solid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37" name="四角形"/>
            <p:cNvSpPr/>
            <p:nvPr/>
          </p:nvSpPr>
          <p:spPr>
            <a:xfrm>
              <a:off x="706667" y="1871571"/>
              <a:ext cx="1456832" cy="183515"/>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38" name="四角形"/>
            <p:cNvSpPr/>
            <p:nvPr/>
          </p:nvSpPr>
          <p:spPr>
            <a:xfrm>
              <a:off x="2334772" y="1871571"/>
              <a:ext cx="531619" cy="183515"/>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39" name="四角形"/>
            <p:cNvSpPr/>
            <p:nvPr/>
          </p:nvSpPr>
          <p:spPr>
            <a:xfrm>
              <a:off x="3775" y="1871571"/>
              <a:ext cx="531619" cy="183515"/>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40" name="四角形"/>
            <p:cNvSpPr/>
            <p:nvPr/>
          </p:nvSpPr>
          <p:spPr>
            <a:xfrm>
              <a:off x="0" y="331070"/>
              <a:ext cx="2870167" cy="940745"/>
            </a:xfrm>
            <a:prstGeom prst="rect">
              <a:avLst/>
            </a:prstGeom>
            <a:solidFill>
              <a:schemeClr val="accent4">
                <a:hueOff val="366961"/>
                <a:satOff val="4172"/>
                <a:lumOff val="11129"/>
              </a:schemeClr>
            </a:solid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41" name="線"/>
            <p:cNvSpPr/>
            <p:nvPr/>
          </p:nvSpPr>
          <p:spPr>
            <a:xfrm>
              <a:off x="3162208" y="931529"/>
              <a:ext cx="1" cy="94074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nvGrpSpPr>
            <p:cNvPr id="1248" name="グループ"/>
            <p:cNvGrpSpPr/>
            <p:nvPr/>
          </p:nvGrpSpPr>
          <p:grpSpPr>
            <a:xfrm>
              <a:off x="4324588" y="1492957"/>
              <a:ext cx="2870167" cy="940744"/>
              <a:chOff x="0" y="0"/>
              <a:chExt cx="2870166" cy="940743"/>
            </a:xfrm>
          </p:grpSpPr>
          <p:sp>
            <p:nvSpPr>
              <p:cNvPr id="1242" name="四角形"/>
              <p:cNvSpPr/>
              <p:nvPr/>
            </p:nvSpPr>
            <p:spPr>
              <a:xfrm>
                <a:off x="706667" y="378614"/>
                <a:ext cx="1456832" cy="183514"/>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43" name="四角形"/>
              <p:cNvSpPr/>
              <p:nvPr/>
            </p:nvSpPr>
            <p:spPr>
              <a:xfrm>
                <a:off x="2334772" y="378614"/>
                <a:ext cx="531619" cy="183514"/>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44" name="四角形"/>
              <p:cNvSpPr/>
              <p:nvPr/>
            </p:nvSpPr>
            <p:spPr>
              <a:xfrm>
                <a:off x="3775" y="378614"/>
                <a:ext cx="531619" cy="183514"/>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45" name="四角形"/>
              <p:cNvSpPr/>
              <p:nvPr/>
            </p:nvSpPr>
            <p:spPr>
              <a:xfrm>
                <a:off x="0" y="0"/>
                <a:ext cx="2870167" cy="940744"/>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46" name="四角形"/>
              <p:cNvSpPr/>
              <p:nvPr/>
            </p:nvSpPr>
            <p:spPr>
              <a:xfrm>
                <a:off x="2165605" y="378614"/>
                <a:ext cx="167190" cy="183514"/>
              </a:xfrm>
              <a:prstGeom prst="rect">
                <a:avLst/>
              </a:prstGeom>
              <a:solidFill>
                <a:schemeClr val="accent4">
                  <a:hueOff val="366961"/>
                  <a:satOff val="4172"/>
                  <a:lumOff val="11129"/>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47" name="四角形"/>
              <p:cNvSpPr/>
              <p:nvPr/>
            </p:nvSpPr>
            <p:spPr>
              <a:xfrm>
                <a:off x="539648" y="378614"/>
                <a:ext cx="167190" cy="183514"/>
              </a:xfrm>
              <a:prstGeom prst="rect">
                <a:avLst/>
              </a:prstGeom>
              <a:solidFill>
                <a:schemeClr val="accent4">
                  <a:hueOff val="366961"/>
                  <a:satOff val="4172"/>
                  <a:lumOff val="11129"/>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251" name="グループ"/>
            <p:cNvGrpSpPr/>
            <p:nvPr/>
          </p:nvGrpSpPr>
          <p:grpSpPr>
            <a:xfrm>
              <a:off x="4323400" y="331070"/>
              <a:ext cx="2885481" cy="940745"/>
              <a:chOff x="-1188" y="0"/>
              <a:chExt cx="2885480" cy="940743"/>
            </a:xfrm>
          </p:grpSpPr>
          <p:sp>
            <p:nvSpPr>
              <p:cNvPr id="1249" name="四角形"/>
              <p:cNvSpPr/>
              <p:nvPr/>
            </p:nvSpPr>
            <p:spPr>
              <a:xfrm>
                <a:off x="-1189" y="378614"/>
                <a:ext cx="2885481" cy="183514"/>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50" name="四角形"/>
              <p:cNvSpPr/>
              <p:nvPr/>
            </p:nvSpPr>
            <p:spPr>
              <a:xfrm>
                <a:off x="0" y="0"/>
                <a:ext cx="2870167" cy="940744"/>
              </a:xfrm>
              <a:prstGeom prst="rect">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252" name="半導体"/>
            <p:cNvSpPr txBox="1"/>
            <p:nvPr/>
          </p:nvSpPr>
          <p:spPr>
            <a:xfrm>
              <a:off x="1079476" y="611717"/>
              <a:ext cx="711214"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lnSpc>
                  <a:spcPts val="3400"/>
                </a:lnSpc>
                <a:spcBef>
                  <a:spcPts val="1200"/>
                </a:spcBef>
                <a:defRPr sz="1466">
                  <a:latin typeface="Times"/>
                  <a:ea typeface="Times"/>
                  <a:cs typeface="Times"/>
                  <a:sym typeface="Times"/>
                </a:defRPr>
              </a:lvl1pPr>
            </a:lstStyle>
            <a:p>
              <a:pPr/>
              <a:r>
                <a:t>半導体</a:t>
              </a:r>
              <a:endParaRPr sz="1200"/>
            </a:p>
          </p:txBody>
        </p:sp>
        <p:sp>
          <p:nvSpPr>
            <p:cNvPr id="1253" name="超伝導体"/>
            <p:cNvSpPr txBox="1"/>
            <p:nvPr/>
          </p:nvSpPr>
          <p:spPr>
            <a:xfrm>
              <a:off x="1005391" y="1819397"/>
              <a:ext cx="859384" cy="2878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lnSpc>
                  <a:spcPts val="3400"/>
                </a:lnSpc>
                <a:spcBef>
                  <a:spcPts val="1200"/>
                </a:spcBef>
                <a:defRPr sz="1466">
                  <a:latin typeface="Times"/>
                  <a:ea typeface="Times"/>
                  <a:cs typeface="Times"/>
                  <a:sym typeface="Times"/>
                </a:defRPr>
              </a:lvl1pPr>
            </a:lstStyle>
            <a:p>
              <a:pPr/>
              <a:r>
                <a:t>超伝導体</a:t>
              </a:r>
            </a:p>
          </p:txBody>
        </p:sp>
        <p:sp>
          <p:nvSpPr>
            <p:cNvPr id="1254" name="絶縁体"/>
            <p:cNvSpPr txBox="1"/>
            <p:nvPr/>
          </p:nvSpPr>
          <p:spPr>
            <a:xfrm>
              <a:off x="5410534" y="318370"/>
              <a:ext cx="711213"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lnSpc>
                  <a:spcPts val="3400"/>
                </a:lnSpc>
                <a:spcBef>
                  <a:spcPts val="1200"/>
                </a:spcBef>
                <a:defRPr sz="1466">
                  <a:latin typeface="Times"/>
                  <a:ea typeface="Times"/>
                  <a:cs typeface="Times"/>
                  <a:sym typeface="Times"/>
                </a:defRPr>
              </a:lvl1pPr>
            </a:lstStyle>
            <a:p>
              <a:pPr/>
              <a:r>
                <a:t>絶縁体</a:t>
              </a:r>
              <a:endParaRPr sz="1200"/>
            </a:p>
          </p:txBody>
        </p:sp>
        <p:sp>
          <p:nvSpPr>
            <p:cNvPr id="1255" name="光パルス"/>
            <p:cNvSpPr txBox="1"/>
            <p:nvPr/>
          </p:nvSpPr>
          <p:spPr>
            <a:xfrm>
              <a:off x="3248120" y="1207460"/>
              <a:ext cx="785204"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lnSpc>
                  <a:spcPts val="3400"/>
                </a:lnSpc>
                <a:spcBef>
                  <a:spcPts val="1200"/>
                </a:spcBef>
                <a:defRPr sz="1466">
                  <a:latin typeface="Times"/>
                  <a:ea typeface="Times"/>
                  <a:cs typeface="Times"/>
                  <a:sym typeface="Times"/>
                </a:defRPr>
              </a:pPr>
              <a:r>
                <a:t>光</a:t>
              </a:r>
              <a:r>
                <a:rPr sz="1200"/>
                <a:t>パルス</a:t>
              </a:r>
              <a:endParaRPr sz="1200"/>
            </a:p>
          </p:txBody>
        </p:sp>
        <p:sp>
          <p:nvSpPr>
            <p:cNvPr id="1256" name="線"/>
            <p:cNvSpPr/>
            <p:nvPr/>
          </p:nvSpPr>
          <p:spPr>
            <a:xfrm>
              <a:off x="7357888" y="908335"/>
              <a:ext cx="1" cy="94074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57" name="光パルス"/>
            <p:cNvSpPr txBox="1"/>
            <p:nvPr/>
          </p:nvSpPr>
          <p:spPr>
            <a:xfrm>
              <a:off x="7443800" y="1184266"/>
              <a:ext cx="785204" cy="711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lnSpc>
                  <a:spcPts val="3400"/>
                </a:lnSpc>
                <a:spcBef>
                  <a:spcPts val="1200"/>
                </a:spcBef>
                <a:defRPr sz="1466">
                  <a:latin typeface="Times"/>
                  <a:ea typeface="Times"/>
                  <a:cs typeface="Times"/>
                  <a:sym typeface="Times"/>
                </a:defRPr>
              </a:pPr>
              <a:r>
                <a:t>光</a:t>
              </a:r>
              <a:r>
                <a:rPr sz="1200"/>
                <a:t>パルス</a:t>
              </a:r>
              <a:endParaRPr sz="1200"/>
            </a:p>
          </p:txBody>
        </p:sp>
        <p:sp>
          <p:nvSpPr>
            <p:cNvPr id="1258" name="→共振周波数を調整"/>
            <p:cNvSpPr txBox="1"/>
            <p:nvPr/>
          </p:nvSpPr>
          <p:spPr>
            <a:xfrm>
              <a:off x="-3920745" y="1938114"/>
              <a:ext cx="2538697" cy="9994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lnSpc>
                  <a:spcPts val="4100"/>
                </a:lnSpc>
                <a:spcBef>
                  <a:spcPts val="1200"/>
                </a:spcBef>
                <a:defRPr b="1" sz="2066" u="sng">
                  <a:latin typeface="Times"/>
                  <a:ea typeface="Times"/>
                  <a:cs typeface="Times"/>
                  <a:sym typeface="Times"/>
                </a:defRPr>
              </a:lvl1pPr>
            </a:lstStyle>
            <a:p>
              <a:pPr/>
              <a:r>
                <a:t>→共振周波数を調整</a:t>
              </a:r>
            </a:p>
          </p:txBody>
        </p:sp>
        <p:sp>
          <p:nvSpPr>
            <p:cNvPr id="1259" name="量子ビット(人工原子)の準位間エネルギーと共鳴周波数が…"/>
            <p:cNvSpPr txBox="1"/>
            <p:nvPr/>
          </p:nvSpPr>
          <p:spPr>
            <a:xfrm>
              <a:off x="-3920745" y="142181"/>
              <a:ext cx="3758390" cy="1934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spcBef>
                  <a:spcPts val="1200"/>
                </a:spcBef>
                <a:defRPr sz="2066">
                  <a:latin typeface="Times"/>
                  <a:ea typeface="Times"/>
                  <a:cs typeface="Times"/>
                  <a:sym typeface="Times"/>
                </a:defRPr>
              </a:pPr>
              <a:r>
                <a:t>量子ビット(人工原子)の準位間エネルギーと共鳴周波数が</a:t>
              </a:r>
            </a:p>
            <a:p>
              <a:pPr algn="l" defTabSz="457200">
                <a:spcBef>
                  <a:spcPts val="1200"/>
                </a:spcBef>
                <a:defRPr sz="2066">
                  <a:latin typeface="Times"/>
                  <a:ea typeface="Times"/>
                  <a:cs typeface="Times"/>
                  <a:sym typeface="Times"/>
                </a:defRPr>
              </a:pPr>
              <a:r>
                <a:t>一致する必要がある</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60"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2" name="方向性②超伝導-超絶縁変換"/>
          <p:cNvSpPr txBox="1"/>
          <p:nvPr/>
        </p:nvSpPr>
        <p:spPr>
          <a:xfrm>
            <a:off x="570895" y="478041"/>
            <a:ext cx="7632503" cy="7801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方向性②超伝導-超絶縁変換</a:t>
            </a:r>
          </a:p>
        </p:txBody>
      </p:sp>
      <p:pic>
        <p:nvPicPr>
          <p:cNvPr id="1263" name="スクリーンショット 2019-02-21 13.07.54.png" descr="スクリーンショット 2019-02-21 13.07.54.png"/>
          <p:cNvPicPr>
            <a:picLocks noChangeAspect="1"/>
          </p:cNvPicPr>
          <p:nvPr/>
        </p:nvPicPr>
        <p:blipFill>
          <a:blip r:embed="rId2">
            <a:extLst/>
          </a:blip>
          <a:stretch>
            <a:fillRect/>
          </a:stretch>
        </p:blipFill>
        <p:spPr>
          <a:xfrm>
            <a:off x="333022" y="1846093"/>
            <a:ext cx="3066033" cy="6672481"/>
          </a:xfrm>
          <a:prstGeom prst="rect">
            <a:avLst/>
          </a:prstGeom>
          <a:ln w="12700">
            <a:miter lim="400000"/>
          </a:ln>
        </p:spPr>
      </p:pic>
      <p:sp>
        <p:nvSpPr>
          <p:cNvPr id="1264" name="Y. Liu. K McGreer, B. Nease, D. Haviland, G. Martinez, J. Halley, A. Goldman, Phys. Rev. Lett. 67. 2068 119911."/>
          <p:cNvSpPr txBox="1"/>
          <p:nvPr/>
        </p:nvSpPr>
        <p:spPr>
          <a:xfrm>
            <a:off x="957359" y="8591688"/>
            <a:ext cx="2643316" cy="1143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2800"/>
              </a:lnSpc>
              <a:spcBef>
                <a:spcPts val="1200"/>
              </a:spcBef>
              <a:defRPr sz="1200">
                <a:latin typeface="Times"/>
                <a:ea typeface="Times"/>
                <a:cs typeface="Times"/>
                <a:sym typeface="Times"/>
              </a:defRPr>
            </a:lvl1pPr>
          </a:lstStyle>
          <a:p>
            <a:pPr/>
            <a:r>
              <a:t>Y. Liu. K McGreer, B. Nease, D. Haviland, G. Martinez, J. Halley, A. Goldman, Phys. Rev. Lett. 67. 2068 119911. </a:t>
            </a:r>
          </a:p>
        </p:txBody>
      </p:sp>
      <p:pic>
        <p:nvPicPr>
          <p:cNvPr id="1265" name="スクリーンショット 2019-02-21 13.12.10.png" descr="スクリーンショット 2019-02-21 13.12.10.png"/>
          <p:cNvPicPr>
            <a:picLocks noChangeAspect="1"/>
          </p:cNvPicPr>
          <p:nvPr/>
        </p:nvPicPr>
        <p:blipFill>
          <a:blip r:embed="rId3">
            <a:extLst/>
          </a:blip>
          <a:stretch>
            <a:fillRect/>
          </a:stretch>
        </p:blipFill>
        <p:spPr>
          <a:xfrm>
            <a:off x="3867222" y="5520667"/>
            <a:ext cx="1980531" cy="1988750"/>
          </a:xfrm>
          <a:prstGeom prst="rect">
            <a:avLst/>
          </a:prstGeom>
          <a:ln w="12700">
            <a:miter lim="400000"/>
          </a:ln>
        </p:spPr>
      </p:pic>
      <p:pic>
        <p:nvPicPr>
          <p:cNvPr id="1266" name="スクリーンショット 2019-02-21 13.11.32.png" descr="スクリーンショット 2019-02-21 13.11.32.png"/>
          <p:cNvPicPr>
            <a:picLocks noChangeAspect="1"/>
          </p:cNvPicPr>
          <p:nvPr/>
        </p:nvPicPr>
        <p:blipFill>
          <a:blip r:embed="rId4">
            <a:extLst/>
          </a:blip>
          <a:stretch>
            <a:fillRect/>
          </a:stretch>
        </p:blipFill>
        <p:spPr>
          <a:xfrm>
            <a:off x="5947940" y="5520667"/>
            <a:ext cx="1540735" cy="1988750"/>
          </a:xfrm>
          <a:prstGeom prst="rect">
            <a:avLst/>
          </a:prstGeom>
          <a:ln w="12700">
            <a:miter lim="400000"/>
          </a:ln>
        </p:spPr>
      </p:pic>
      <p:sp>
        <p:nvSpPr>
          <p:cNvPr id="1267" name="電子が局在した方がエネルギーの…"/>
          <p:cNvSpPr txBox="1"/>
          <p:nvPr/>
        </p:nvSpPr>
        <p:spPr>
          <a:xfrm>
            <a:off x="3589692" y="2019571"/>
            <a:ext cx="4787799"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電子が局在した方がエネルギーの</a:t>
            </a:r>
          </a:p>
          <a:p>
            <a:pPr algn="l"/>
            <a:r>
              <a:t>利得が大きい時、Φがゆらぐ</a:t>
            </a:r>
          </a:p>
        </p:txBody>
      </p:sp>
      <p:sp>
        <p:nvSpPr>
          <p:cNvPr id="1268" name="実現法①薄くする/欠陥の導入…"/>
          <p:cNvSpPr txBox="1"/>
          <p:nvPr/>
        </p:nvSpPr>
        <p:spPr>
          <a:xfrm>
            <a:off x="3589692" y="3319285"/>
            <a:ext cx="4606748" cy="2235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実現法①薄くする/欠陥の導入</a:t>
            </a:r>
          </a:p>
          <a:p>
            <a:pPr algn="l"/>
            <a:r>
              <a:t>スズの多結晶膜では2~3nm程度</a:t>
            </a:r>
          </a:p>
          <a:p>
            <a:pPr algn="l"/>
          </a:p>
          <a:p>
            <a:pPr algn="l"/>
            <a:r>
              <a:t>実現法②パターニング</a:t>
            </a:r>
          </a:p>
        </p:txBody>
      </p:sp>
      <p:sp>
        <p:nvSpPr>
          <p:cNvPr id="1269" name="Nature Physics 14, 1138 (2018)"/>
          <p:cNvSpPr txBox="1"/>
          <p:nvPr/>
        </p:nvSpPr>
        <p:spPr>
          <a:xfrm>
            <a:off x="3823153" y="7615570"/>
            <a:ext cx="2068668" cy="266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i="1" sz="1100">
                <a:solidFill>
                  <a:srgbClr val="222222"/>
                </a:solidFill>
                <a:latin typeface="Helvetica"/>
                <a:ea typeface="Helvetica"/>
                <a:cs typeface="Helvetica"/>
                <a:sym typeface="Helvetica"/>
              </a:defRPr>
            </a:lvl1pPr>
          </a:lstStyle>
          <a:p>
            <a:pPr/>
            <a:r>
              <a:t>Nature Physics 14, 1138 (2018)</a:t>
            </a:r>
          </a:p>
        </p:txBody>
      </p:sp>
      <p:sp>
        <p:nvSpPr>
          <p:cNvPr id="1270" name="Nature Physics10, 380(2014)"/>
          <p:cNvSpPr txBox="1"/>
          <p:nvPr/>
        </p:nvSpPr>
        <p:spPr>
          <a:xfrm>
            <a:off x="6039330" y="7615570"/>
            <a:ext cx="1923648" cy="266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i="1" sz="1100">
                <a:solidFill>
                  <a:srgbClr val="222222"/>
                </a:solidFill>
                <a:latin typeface="Helvetica"/>
                <a:ea typeface="Helvetica"/>
                <a:cs typeface="Helvetica"/>
                <a:sym typeface="Helvetica"/>
              </a:defRPr>
            </a:lvl1pPr>
          </a:lstStyle>
          <a:p>
            <a:pPr/>
            <a:r>
              <a:t>Nature Physics10, 380(2014)</a:t>
            </a:r>
          </a:p>
        </p:txBody>
      </p:sp>
      <p:sp>
        <p:nvSpPr>
          <p:cNvPr id="1271" name="Sn/graphene (高さ50nm)"/>
          <p:cNvSpPr txBox="1"/>
          <p:nvPr/>
        </p:nvSpPr>
        <p:spPr>
          <a:xfrm>
            <a:off x="6058387" y="5077521"/>
            <a:ext cx="2156211" cy="6169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lnSpc>
                <a:spcPts val="3400"/>
              </a:lnSpc>
              <a:spcBef>
                <a:spcPts val="1200"/>
              </a:spcBef>
              <a:defRPr sz="1466">
                <a:latin typeface="Times"/>
                <a:ea typeface="Times"/>
                <a:cs typeface="Times"/>
                <a:sym typeface="Times"/>
              </a:defRPr>
            </a:lvl1pPr>
          </a:lstStyle>
          <a:p>
            <a:pPr/>
            <a:r>
              <a:t>Sn/graphene (高さ50nm)</a:t>
            </a:r>
          </a:p>
        </p:txBody>
      </p:sp>
      <p:sp>
        <p:nvSpPr>
          <p:cNvPr id="1272" name="Al/InAs/InGaAs (高さ7nm)"/>
          <p:cNvSpPr txBox="1"/>
          <p:nvPr/>
        </p:nvSpPr>
        <p:spPr>
          <a:xfrm>
            <a:off x="3690103" y="5077521"/>
            <a:ext cx="2334769" cy="6169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lnSpc>
                <a:spcPts val="3400"/>
              </a:lnSpc>
              <a:spcBef>
                <a:spcPts val="1200"/>
              </a:spcBef>
              <a:defRPr sz="1466">
                <a:latin typeface="Times"/>
                <a:ea typeface="Times"/>
                <a:cs typeface="Times"/>
                <a:sym typeface="Times"/>
              </a:defRPr>
            </a:lvl1pPr>
          </a:lstStyle>
          <a:p>
            <a:pPr/>
            <a:r>
              <a:t>Al/InAs/InGaAs (高さ7nm)</a:t>
            </a:r>
          </a:p>
        </p:txBody>
      </p:sp>
      <p:grpSp>
        <p:nvGrpSpPr>
          <p:cNvPr id="1322" name="グループ"/>
          <p:cNvGrpSpPr/>
          <p:nvPr/>
        </p:nvGrpSpPr>
        <p:grpSpPr>
          <a:xfrm>
            <a:off x="8580828" y="253406"/>
            <a:ext cx="4007358" cy="9211138"/>
            <a:chOff x="0" y="0"/>
            <a:chExt cx="4007357" cy="9211137"/>
          </a:xfrm>
        </p:grpSpPr>
        <p:grpSp>
          <p:nvGrpSpPr>
            <p:cNvPr id="1299" name="グループ"/>
            <p:cNvGrpSpPr/>
            <p:nvPr/>
          </p:nvGrpSpPr>
          <p:grpSpPr>
            <a:xfrm>
              <a:off x="227188" y="439599"/>
              <a:ext cx="3228087" cy="4359494"/>
              <a:chOff x="-106866" y="0"/>
              <a:chExt cx="3228086" cy="4359493"/>
            </a:xfrm>
          </p:grpSpPr>
          <p:sp>
            <p:nvSpPr>
              <p:cNvPr id="1273" name="四角形"/>
              <p:cNvSpPr/>
              <p:nvPr/>
            </p:nvSpPr>
            <p:spPr>
              <a:xfrm>
                <a:off x="720850" y="1551604"/>
                <a:ext cx="1325758" cy="1256287"/>
              </a:xfrm>
              <a:prstGeom prst="rect">
                <a:avLst/>
              </a:prstGeom>
              <a:solidFill>
                <a:schemeClr val="accent4">
                  <a:hueOff val="366961"/>
                  <a:satOff val="4172"/>
                  <a:lumOff val="11129"/>
                </a:schemeClr>
              </a:solid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74" name="正方形"/>
              <p:cNvSpPr/>
              <p:nvPr/>
            </p:nvSpPr>
            <p:spPr>
              <a:xfrm>
                <a:off x="1088233" y="2249592"/>
                <a:ext cx="245560"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75" name="正方形"/>
              <p:cNvSpPr/>
              <p:nvPr/>
            </p:nvSpPr>
            <p:spPr>
              <a:xfrm>
                <a:off x="742346" y="1905333"/>
                <a:ext cx="245560"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76" name="四角形"/>
              <p:cNvSpPr/>
              <p:nvPr/>
            </p:nvSpPr>
            <p:spPr>
              <a:xfrm>
                <a:off x="720850" y="0"/>
                <a:ext cx="1325758" cy="1256286"/>
              </a:xfrm>
              <a:prstGeom prst="rect">
                <a:avLst/>
              </a:prstGeom>
              <a:solidFill>
                <a:schemeClr val="accent4">
                  <a:hueOff val="366961"/>
                  <a:satOff val="4172"/>
                  <a:lumOff val="11129"/>
                </a:schemeClr>
              </a:solid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77" name="正方形"/>
              <p:cNvSpPr/>
              <p:nvPr/>
            </p:nvSpPr>
            <p:spPr>
              <a:xfrm>
                <a:off x="1088233" y="1905334"/>
                <a:ext cx="245560"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78" name="正方形"/>
              <p:cNvSpPr/>
              <p:nvPr/>
            </p:nvSpPr>
            <p:spPr>
              <a:xfrm>
                <a:off x="1434120" y="1905333"/>
                <a:ext cx="245561"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79" name="正方形"/>
              <p:cNvSpPr/>
              <p:nvPr/>
            </p:nvSpPr>
            <p:spPr>
              <a:xfrm>
                <a:off x="1780008" y="1905333"/>
                <a:ext cx="245560"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80" name="正方形"/>
              <p:cNvSpPr/>
              <p:nvPr/>
            </p:nvSpPr>
            <p:spPr>
              <a:xfrm>
                <a:off x="1434120" y="2249592"/>
                <a:ext cx="245561"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81" name="正方形"/>
              <p:cNvSpPr/>
              <p:nvPr/>
            </p:nvSpPr>
            <p:spPr>
              <a:xfrm>
                <a:off x="1780008" y="2249592"/>
                <a:ext cx="245560"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82" name="正方形"/>
              <p:cNvSpPr/>
              <p:nvPr/>
            </p:nvSpPr>
            <p:spPr>
              <a:xfrm>
                <a:off x="742346" y="2249592"/>
                <a:ext cx="245560"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83" name="正方形"/>
              <p:cNvSpPr/>
              <p:nvPr/>
            </p:nvSpPr>
            <p:spPr>
              <a:xfrm>
                <a:off x="742346" y="1561075"/>
                <a:ext cx="245560" cy="245068"/>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84" name="正方形"/>
              <p:cNvSpPr/>
              <p:nvPr/>
            </p:nvSpPr>
            <p:spPr>
              <a:xfrm>
                <a:off x="1088233" y="1561075"/>
                <a:ext cx="245560" cy="245068"/>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85" name="正方形"/>
              <p:cNvSpPr/>
              <p:nvPr/>
            </p:nvSpPr>
            <p:spPr>
              <a:xfrm>
                <a:off x="1434120" y="1561075"/>
                <a:ext cx="245561" cy="245068"/>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86" name="正方形"/>
              <p:cNvSpPr/>
              <p:nvPr/>
            </p:nvSpPr>
            <p:spPr>
              <a:xfrm>
                <a:off x="1780008" y="1561075"/>
                <a:ext cx="245560" cy="245068"/>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87" name="線"/>
              <p:cNvSpPr/>
              <p:nvPr/>
            </p:nvSpPr>
            <p:spPr>
              <a:xfrm>
                <a:off x="2146573" y="1010442"/>
                <a:ext cx="1" cy="750023"/>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88" name="半導体"/>
              <p:cNvSpPr txBox="1"/>
              <p:nvPr/>
            </p:nvSpPr>
            <p:spPr>
              <a:xfrm>
                <a:off x="77122" y="483929"/>
                <a:ext cx="711844" cy="56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3400"/>
                  </a:lnSpc>
                  <a:spcBef>
                    <a:spcPts val="1200"/>
                  </a:spcBef>
                  <a:defRPr sz="1466">
                    <a:latin typeface="Times"/>
                    <a:ea typeface="Times"/>
                    <a:cs typeface="Times"/>
                    <a:sym typeface="Times"/>
                  </a:defRPr>
                </a:lvl1pPr>
              </a:lstStyle>
              <a:p>
                <a:pPr/>
                <a:r>
                  <a:t>半導体</a:t>
                </a:r>
                <a:endParaRPr sz="1200"/>
              </a:p>
            </p:txBody>
          </p:sp>
          <p:sp>
            <p:nvSpPr>
              <p:cNvPr id="1289" name="超絶縁体"/>
              <p:cNvSpPr txBox="1"/>
              <p:nvPr/>
            </p:nvSpPr>
            <p:spPr>
              <a:xfrm>
                <a:off x="-106867" y="1956959"/>
                <a:ext cx="874055" cy="3545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3400"/>
                  </a:lnSpc>
                  <a:spcBef>
                    <a:spcPts val="1200"/>
                  </a:spcBef>
                  <a:defRPr sz="1466">
                    <a:latin typeface="Times"/>
                    <a:ea typeface="Times"/>
                    <a:cs typeface="Times"/>
                    <a:sym typeface="Times"/>
                  </a:defRPr>
                </a:lvl1pPr>
              </a:lstStyle>
              <a:p>
                <a:pPr/>
                <a:r>
                  <a:t>超絶縁体</a:t>
                </a:r>
              </a:p>
            </p:txBody>
          </p:sp>
          <p:sp>
            <p:nvSpPr>
              <p:cNvPr id="1290" name="光パルス"/>
              <p:cNvSpPr txBox="1"/>
              <p:nvPr/>
            </p:nvSpPr>
            <p:spPr>
              <a:xfrm>
                <a:off x="2231666" y="1230432"/>
                <a:ext cx="889555" cy="5670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3400"/>
                  </a:lnSpc>
                  <a:spcBef>
                    <a:spcPts val="1200"/>
                  </a:spcBef>
                  <a:defRPr sz="1466">
                    <a:latin typeface="Times"/>
                    <a:ea typeface="Times"/>
                    <a:cs typeface="Times"/>
                    <a:sym typeface="Times"/>
                  </a:defRPr>
                </a:lvl1pPr>
              </a:lstStyle>
              <a:p>
                <a:pPr/>
                <a:r>
                  <a:t>光パルス</a:t>
                </a:r>
              </a:p>
            </p:txBody>
          </p:sp>
          <p:sp>
            <p:nvSpPr>
              <p:cNvPr id="1291" name="四角形"/>
              <p:cNvSpPr/>
              <p:nvPr/>
            </p:nvSpPr>
            <p:spPr>
              <a:xfrm>
                <a:off x="720850" y="3103207"/>
                <a:ext cx="1325758" cy="1256287"/>
              </a:xfrm>
              <a:prstGeom prst="rect">
                <a:avLst/>
              </a:prstGeom>
              <a:solidFill>
                <a:schemeClr val="accent1"/>
              </a:solid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92" name="超伝導"/>
              <p:cNvSpPr txBox="1"/>
              <p:nvPr/>
            </p:nvSpPr>
            <p:spPr>
              <a:xfrm>
                <a:off x="29105" y="3586126"/>
                <a:ext cx="1089633" cy="5670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3400"/>
                  </a:lnSpc>
                  <a:spcBef>
                    <a:spcPts val="1200"/>
                  </a:spcBef>
                  <a:defRPr sz="1466">
                    <a:latin typeface="Times"/>
                    <a:ea typeface="Times"/>
                    <a:cs typeface="Times"/>
                    <a:sym typeface="Times"/>
                  </a:defRPr>
                </a:lvl1pPr>
              </a:lstStyle>
              <a:p>
                <a:pPr/>
                <a:r>
                  <a:t>超伝導</a:t>
                </a:r>
              </a:p>
            </p:txBody>
          </p:sp>
          <p:sp>
            <p:nvSpPr>
              <p:cNvPr id="1293" name="線"/>
              <p:cNvSpPr/>
              <p:nvPr/>
            </p:nvSpPr>
            <p:spPr>
              <a:xfrm>
                <a:off x="2146573" y="2555112"/>
                <a:ext cx="1" cy="750022"/>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94" name="正方形"/>
              <p:cNvSpPr/>
              <p:nvPr/>
            </p:nvSpPr>
            <p:spPr>
              <a:xfrm>
                <a:off x="1088233" y="2573600"/>
                <a:ext cx="245561"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95" name="正方形"/>
              <p:cNvSpPr/>
              <p:nvPr/>
            </p:nvSpPr>
            <p:spPr>
              <a:xfrm>
                <a:off x="1434120" y="2573600"/>
                <a:ext cx="245561"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96" name="正方形"/>
              <p:cNvSpPr/>
              <p:nvPr/>
            </p:nvSpPr>
            <p:spPr>
              <a:xfrm>
                <a:off x="1780008" y="2573600"/>
                <a:ext cx="245560"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97" name="正方形"/>
              <p:cNvSpPr/>
              <p:nvPr/>
            </p:nvSpPr>
            <p:spPr>
              <a:xfrm>
                <a:off x="742346" y="2573600"/>
                <a:ext cx="245560" cy="245069"/>
              </a:xfrm>
              <a:prstGeom prst="rect">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298" name="光パルス"/>
              <p:cNvSpPr txBox="1"/>
              <p:nvPr/>
            </p:nvSpPr>
            <p:spPr>
              <a:xfrm>
                <a:off x="2231666" y="2646615"/>
                <a:ext cx="889554" cy="5670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3400"/>
                  </a:lnSpc>
                  <a:spcBef>
                    <a:spcPts val="1200"/>
                  </a:spcBef>
                  <a:defRPr sz="1466">
                    <a:latin typeface="Times"/>
                    <a:ea typeface="Times"/>
                    <a:cs typeface="Times"/>
                    <a:sym typeface="Times"/>
                  </a:defRPr>
                </a:lvl1pPr>
              </a:lstStyle>
              <a:p>
                <a:pPr/>
                <a:r>
                  <a:t>光パルス</a:t>
                </a:r>
              </a:p>
            </p:txBody>
          </p:sp>
        </p:grpSp>
        <p:sp>
          <p:nvSpPr>
            <p:cNvPr id="1300" name="線"/>
            <p:cNvSpPr/>
            <p:nvPr/>
          </p:nvSpPr>
          <p:spPr>
            <a:xfrm flipV="1">
              <a:off x="-1" y="123145"/>
              <a:ext cx="2" cy="900049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01" name="1. パターニング"/>
            <p:cNvSpPr txBox="1"/>
            <p:nvPr/>
          </p:nvSpPr>
          <p:spPr>
            <a:xfrm>
              <a:off x="449278" y="-1"/>
              <a:ext cx="2334769"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1. パターニング</a:t>
              </a:r>
            </a:p>
          </p:txBody>
        </p:sp>
        <p:sp>
          <p:nvSpPr>
            <p:cNvPr id="1302" name="2. 島の自己形成?"/>
            <p:cNvSpPr txBox="1"/>
            <p:nvPr/>
          </p:nvSpPr>
          <p:spPr>
            <a:xfrm>
              <a:off x="449278" y="5243153"/>
              <a:ext cx="25319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stStyle>
            <a:p>
              <a:pPr/>
              <a:r>
                <a:t>2. 島の自己形成?</a:t>
              </a:r>
            </a:p>
          </p:txBody>
        </p:sp>
        <p:sp>
          <p:nvSpPr>
            <p:cNvPr id="1303" name="四角形"/>
            <p:cNvSpPr/>
            <p:nvPr/>
          </p:nvSpPr>
          <p:spPr>
            <a:xfrm>
              <a:off x="1286216" y="7001119"/>
              <a:ext cx="976611" cy="988792"/>
            </a:xfrm>
            <a:prstGeom prst="rect">
              <a:avLst/>
            </a:prstGeom>
            <a:solidFill>
              <a:schemeClr val="accent4">
                <a:hueOff val="366961"/>
                <a:satOff val="4172"/>
                <a:lumOff val="11129"/>
              </a:schemeClr>
            </a:solid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04" name="四角形"/>
            <p:cNvSpPr/>
            <p:nvPr/>
          </p:nvSpPr>
          <p:spPr>
            <a:xfrm>
              <a:off x="1286216" y="5779892"/>
              <a:ext cx="976611" cy="988791"/>
            </a:xfrm>
            <a:prstGeom prst="rect">
              <a:avLst/>
            </a:prstGeom>
            <a:solidFill>
              <a:schemeClr val="accent4">
                <a:hueOff val="366961"/>
                <a:satOff val="4172"/>
                <a:lumOff val="11129"/>
              </a:schemeClr>
            </a:solid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05" name="線"/>
            <p:cNvSpPr/>
            <p:nvPr/>
          </p:nvSpPr>
          <p:spPr>
            <a:xfrm>
              <a:off x="2336466" y="6575186"/>
              <a:ext cx="1" cy="590323"/>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06" name="半導体"/>
            <p:cNvSpPr txBox="1"/>
            <p:nvPr/>
          </p:nvSpPr>
          <p:spPr>
            <a:xfrm>
              <a:off x="516018" y="6160780"/>
              <a:ext cx="820376" cy="446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3400"/>
                </a:lnSpc>
                <a:spcBef>
                  <a:spcPts val="1200"/>
                </a:spcBef>
                <a:defRPr sz="1466">
                  <a:latin typeface="Times"/>
                  <a:ea typeface="Times"/>
                  <a:cs typeface="Times"/>
                  <a:sym typeface="Times"/>
                </a:defRPr>
              </a:lvl1pPr>
            </a:lstStyle>
            <a:p>
              <a:pPr/>
              <a:r>
                <a:t>半導体</a:t>
              </a:r>
              <a:endParaRPr sz="1200"/>
            </a:p>
          </p:txBody>
        </p:sp>
        <p:sp>
          <p:nvSpPr>
            <p:cNvPr id="1307" name="超絶縁体"/>
            <p:cNvSpPr txBox="1"/>
            <p:nvPr/>
          </p:nvSpPr>
          <p:spPr>
            <a:xfrm>
              <a:off x="438269" y="7320164"/>
              <a:ext cx="882083" cy="2790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3400"/>
                </a:lnSpc>
                <a:spcBef>
                  <a:spcPts val="1200"/>
                </a:spcBef>
                <a:defRPr sz="1466">
                  <a:latin typeface="Times"/>
                  <a:ea typeface="Times"/>
                  <a:cs typeface="Times"/>
                  <a:sym typeface="Times"/>
                </a:defRPr>
              </a:lvl1pPr>
            </a:lstStyle>
            <a:p>
              <a:pPr/>
              <a:r>
                <a:t>超絶縁体</a:t>
              </a:r>
            </a:p>
          </p:txBody>
        </p:sp>
        <p:sp>
          <p:nvSpPr>
            <p:cNvPr id="1308" name="光パルス"/>
            <p:cNvSpPr txBox="1"/>
            <p:nvPr/>
          </p:nvSpPr>
          <p:spPr>
            <a:xfrm>
              <a:off x="2399149" y="6748334"/>
              <a:ext cx="882083" cy="446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3400"/>
                </a:lnSpc>
                <a:spcBef>
                  <a:spcPts val="1200"/>
                </a:spcBef>
                <a:defRPr sz="1466">
                  <a:latin typeface="Times"/>
                  <a:ea typeface="Times"/>
                  <a:cs typeface="Times"/>
                  <a:sym typeface="Times"/>
                </a:defRPr>
              </a:lvl1pPr>
            </a:lstStyle>
            <a:p>
              <a:pPr/>
              <a:r>
                <a:t>光パルス</a:t>
              </a:r>
            </a:p>
          </p:txBody>
        </p:sp>
        <p:sp>
          <p:nvSpPr>
            <p:cNvPr id="1309" name="四角形"/>
            <p:cNvSpPr/>
            <p:nvPr/>
          </p:nvSpPr>
          <p:spPr>
            <a:xfrm>
              <a:off x="1286216" y="8222346"/>
              <a:ext cx="976611" cy="988792"/>
            </a:xfrm>
            <a:prstGeom prst="rect">
              <a:avLst/>
            </a:prstGeom>
            <a:solidFill>
              <a:schemeClr val="accent1"/>
            </a:solid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10" name="超伝導"/>
            <p:cNvSpPr txBox="1"/>
            <p:nvPr/>
          </p:nvSpPr>
          <p:spPr>
            <a:xfrm>
              <a:off x="607493" y="8603069"/>
              <a:ext cx="820376" cy="4462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3400"/>
                </a:lnSpc>
                <a:spcBef>
                  <a:spcPts val="1200"/>
                </a:spcBef>
                <a:defRPr sz="1466">
                  <a:latin typeface="Times"/>
                  <a:ea typeface="Times"/>
                  <a:cs typeface="Times"/>
                  <a:sym typeface="Times"/>
                </a:defRPr>
              </a:lvl1pPr>
            </a:lstStyle>
            <a:p>
              <a:pPr/>
              <a:r>
                <a:t>超伝導</a:t>
              </a:r>
              <a:endParaRPr sz="1200"/>
            </a:p>
          </p:txBody>
        </p:sp>
        <p:sp>
          <p:nvSpPr>
            <p:cNvPr id="1311" name="線"/>
            <p:cNvSpPr/>
            <p:nvPr/>
          </p:nvSpPr>
          <p:spPr>
            <a:xfrm>
              <a:off x="2336466" y="7790955"/>
              <a:ext cx="1" cy="590323"/>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12" name="光パルス"/>
            <p:cNvSpPr txBox="1"/>
            <p:nvPr/>
          </p:nvSpPr>
          <p:spPr>
            <a:xfrm>
              <a:off x="2399149" y="7862975"/>
              <a:ext cx="1002011" cy="4462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3400"/>
                </a:lnSpc>
                <a:spcBef>
                  <a:spcPts val="1200"/>
                </a:spcBef>
                <a:defRPr sz="1466">
                  <a:latin typeface="Times"/>
                  <a:ea typeface="Times"/>
                  <a:cs typeface="Times"/>
                  <a:sym typeface="Times"/>
                </a:defRPr>
              </a:lvl1pPr>
            </a:lstStyle>
            <a:p>
              <a:pPr/>
              <a:r>
                <a:t>光パルス</a:t>
              </a:r>
            </a:p>
          </p:txBody>
        </p:sp>
        <p:pic>
          <p:nvPicPr>
            <p:cNvPr id="1313" name="190112_after_pulse19_2.jpg" descr="190112_after_pulse19_2.jpg"/>
            <p:cNvPicPr>
              <a:picLocks noChangeAspect="1"/>
            </p:cNvPicPr>
            <p:nvPr/>
          </p:nvPicPr>
          <p:blipFill>
            <a:blip r:embed="rId5">
              <a:extLst/>
            </a:blip>
            <a:stretch>
              <a:fillRect/>
            </a:stretch>
          </p:blipFill>
          <p:spPr>
            <a:xfrm>
              <a:off x="2733075" y="7213317"/>
              <a:ext cx="1274283" cy="716784"/>
            </a:xfrm>
            <a:prstGeom prst="rect">
              <a:avLst/>
            </a:prstGeom>
            <a:ln w="12700" cap="flat">
              <a:noFill/>
              <a:miter lim="400000"/>
            </a:ln>
            <a:effectLst/>
          </p:spPr>
        </p:pic>
        <p:pic>
          <p:nvPicPr>
            <p:cNvPr id="1314" name="190112_after_pulse20.jpg" descr="190112_after_pulse20.jpg"/>
            <p:cNvPicPr>
              <a:picLocks noChangeAspect="1"/>
            </p:cNvPicPr>
            <p:nvPr/>
          </p:nvPicPr>
          <p:blipFill>
            <a:blip r:embed="rId6">
              <a:extLst/>
            </a:blip>
            <a:stretch>
              <a:fillRect/>
            </a:stretch>
          </p:blipFill>
          <p:spPr>
            <a:xfrm>
              <a:off x="2733075" y="8358350"/>
              <a:ext cx="1274283" cy="716784"/>
            </a:xfrm>
            <a:prstGeom prst="rect">
              <a:avLst/>
            </a:prstGeom>
            <a:ln w="12700" cap="flat">
              <a:noFill/>
              <a:miter lim="400000"/>
            </a:ln>
            <a:effectLst/>
          </p:spPr>
        </p:pic>
        <p:sp>
          <p:nvSpPr>
            <p:cNvPr id="1315" name="楕円"/>
            <p:cNvSpPr/>
            <p:nvPr/>
          </p:nvSpPr>
          <p:spPr>
            <a:xfrm>
              <a:off x="1306329" y="7374839"/>
              <a:ext cx="483527" cy="393739"/>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16" name="楕円"/>
            <p:cNvSpPr/>
            <p:nvPr/>
          </p:nvSpPr>
          <p:spPr>
            <a:xfrm rot="70598">
              <a:off x="1658964" y="7102460"/>
              <a:ext cx="483527" cy="393738"/>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17" name="楕円"/>
            <p:cNvSpPr/>
            <p:nvPr/>
          </p:nvSpPr>
          <p:spPr>
            <a:xfrm rot="70598">
              <a:off x="1708174" y="7607984"/>
              <a:ext cx="399240" cy="40874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18" name="楕円"/>
            <p:cNvSpPr/>
            <p:nvPr/>
          </p:nvSpPr>
          <p:spPr>
            <a:xfrm rot="20799882">
              <a:off x="1283311" y="7082166"/>
              <a:ext cx="355918" cy="323580"/>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19" name="楕円"/>
            <p:cNvSpPr/>
            <p:nvPr/>
          </p:nvSpPr>
          <p:spPr>
            <a:xfrm rot="70598">
              <a:off x="2003200" y="7346812"/>
              <a:ext cx="264561" cy="418801"/>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20" name="楕円"/>
            <p:cNvSpPr/>
            <p:nvPr/>
          </p:nvSpPr>
          <p:spPr>
            <a:xfrm rot="70598">
              <a:off x="1377587" y="7738638"/>
              <a:ext cx="274458" cy="266244"/>
            </a:xfrm>
            <a:prstGeom prst="ellipse">
              <a:avLst/>
            </a:prstGeom>
            <a:solidFill>
              <a:schemeClr val="accent1"/>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pic>
          <p:nvPicPr>
            <p:cNvPr id="1321" name="190112_before_pulse17.jpg" descr="190112_before_pulse17.jpg"/>
            <p:cNvPicPr>
              <a:picLocks noChangeAspect="1"/>
            </p:cNvPicPr>
            <p:nvPr/>
          </p:nvPicPr>
          <p:blipFill>
            <a:blip r:embed="rId7">
              <a:extLst/>
            </a:blip>
            <a:stretch>
              <a:fillRect/>
            </a:stretch>
          </p:blipFill>
          <p:spPr>
            <a:xfrm>
              <a:off x="2733075" y="5972642"/>
              <a:ext cx="1274283" cy="716784"/>
            </a:xfrm>
            <a:prstGeom prst="rect">
              <a:avLst/>
            </a:prstGeom>
            <a:ln w="12700" cap="flat">
              <a:noFill/>
              <a:miter lim="400000"/>
            </a:ln>
            <a:effectLst/>
          </p:spPr>
        </p:pic>
      </p:grpSp>
      <p:sp>
        <p:nvSpPr>
          <p:cNvPr id="1323" name="高抵抗を見るため基板の…"/>
          <p:cNvSpPr txBox="1"/>
          <p:nvPr/>
        </p:nvSpPr>
        <p:spPr>
          <a:xfrm>
            <a:off x="3223301" y="8176057"/>
            <a:ext cx="5339529" cy="11874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100">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高抵抗を見るため基板の</a:t>
            </a:r>
            <a:endParaRPr>
              <a:latin typeface="ヒラギノ角ゴ ProN W6"/>
              <a:ea typeface="ヒラギノ角ゴ ProN W6"/>
              <a:cs typeface="ヒラギノ角ゴ ProN W6"/>
              <a:sym typeface="ヒラギノ角ゴ ProN W6"/>
            </a:endParaRPr>
          </a:p>
          <a:p>
            <a:pPr>
              <a:defRPr sz="2100">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コンダクタンスGは小さい方がよい</a:t>
            </a:r>
            <a:endParaRPr>
              <a:latin typeface="ヒラギノ角ゴ ProN W6"/>
              <a:ea typeface="ヒラギノ角ゴ ProN W6"/>
              <a:cs typeface="ヒラギノ角ゴ ProN W6"/>
              <a:sym typeface="ヒラギノ角ゴ ProN W6"/>
            </a:endParaRPr>
          </a:p>
          <a:p>
            <a:pPr>
              <a:defRPr sz="2100"/>
            </a:pPr>
            <a:r>
              <a:t>(Cが大きいと超絶縁になりにくい)</a:t>
            </a:r>
          </a:p>
        </p:txBody>
      </p:sp>
      <p:sp>
        <p:nvSpPr>
          <p:cNvPr id="1324" name="Bi"/>
          <p:cNvSpPr txBox="1"/>
          <p:nvPr/>
        </p:nvSpPr>
        <p:spPr>
          <a:xfrm>
            <a:off x="829354" y="1446221"/>
            <a:ext cx="2334769" cy="6169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lnSpc>
                <a:spcPts val="3400"/>
              </a:lnSpc>
              <a:spcBef>
                <a:spcPts val="1200"/>
              </a:spcBef>
              <a:defRPr sz="1466">
                <a:latin typeface="Times"/>
                <a:ea typeface="Times"/>
                <a:cs typeface="Times"/>
                <a:sym typeface="Times"/>
              </a:defRPr>
            </a:lvl1pPr>
          </a:lstStyle>
          <a:p>
            <a:pPr/>
            <a:r>
              <a:t>Bi</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2"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6" name="半導体膜の作成条件"/>
          <p:cNvSpPr txBox="1"/>
          <p:nvPr>
            <p:ph type="ctrTitle"/>
          </p:nvPr>
        </p:nvSpPr>
        <p:spPr>
          <a:xfrm>
            <a:off x="1117653" y="4255853"/>
            <a:ext cx="10464801" cy="1241893"/>
          </a:xfrm>
          <a:prstGeom prst="rect">
            <a:avLst/>
          </a:prstGeom>
        </p:spPr>
        <p:txBody>
          <a:bodyPr/>
          <a:lstStyle>
            <a:lvl1pPr>
              <a:defRPr sz="5000"/>
            </a:lvl1pPr>
          </a:lstStyle>
          <a:p>
            <a:pPr/>
            <a:r>
              <a:t>半導体膜の作成条件</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28" name="スクリーンショット 2019-02-21 12.35.09.png" descr="スクリーンショット 2019-02-21 12.35.09.png"/>
          <p:cNvPicPr>
            <a:picLocks noChangeAspect="1"/>
          </p:cNvPicPr>
          <p:nvPr/>
        </p:nvPicPr>
        <p:blipFill>
          <a:blip r:embed="rId2">
            <a:extLst/>
          </a:blip>
          <a:srcRect l="0" t="0" r="0" b="0"/>
          <a:stretch>
            <a:fillRect/>
          </a:stretch>
        </p:blipFill>
        <p:spPr>
          <a:xfrm>
            <a:off x="8471168" y="4808821"/>
            <a:ext cx="3844721" cy="1056028"/>
          </a:xfrm>
          <a:prstGeom prst="rect">
            <a:avLst/>
          </a:prstGeom>
          <a:ln w="12700">
            <a:miter lim="400000"/>
          </a:ln>
        </p:spPr>
      </p:pic>
      <p:sp>
        <p:nvSpPr>
          <p:cNvPr id="1329" name="基板の選定: 分布定数回路の伝搬長 LGHzと共振器の内部損失"/>
          <p:cNvSpPr txBox="1"/>
          <p:nvPr/>
        </p:nvSpPr>
        <p:spPr>
          <a:xfrm>
            <a:off x="585827" y="630944"/>
            <a:ext cx="11992666" cy="595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500">
                <a:solidFill>
                  <a:srgbClr val="222222"/>
                </a:solidFill>
                <a:latin typeface="Arial"/>
                <a:ea typeface="Arial"/>
                <a:cs typeface="Arial"/>
                <a:sym typeface="Arial"/>
              </a:defRPr>
            </a:pPr>
            <a:r>
              <a:t>基板の選定: 分布定数回路の伝搬長 </a:t>
            </a:r>
            <a:r>
              <a:rPr i="1"/>
              <a:t>L</a:t>
            </a:r>
            <a:r>
              <a:rPr baseline="-5999"/>
              <a:t>GHz</a:t>
            </a:r>
            <a:r>
              <a:t>と共振器の内部損失</a:t>
            </a:r>
          </a:p>
        </p:txBody>
      </p:sp>
      <p:pic>
        <p:nvPicPr>
          <p:cNvPr id="1330" name="p169.png" descr="p169.png"/>
          <p:cNvPicPr>
            <a:picLocks noChangeAspect="1"/>
          </p:cNvPicPr>
          <p:nvPr/>
        </p:nvPicPr>
        <p:blipFill>
          <a:blip r:embed="rId3">
            <a:extLst/>
          </a:blip>
          <a:stretch>
            <a:fillRect/>
          </a:stretch>
        </p:blipFill>
        <p:spPr>
          <a:xfrm>
            <a:off x="4387996" y="1777482"/>
            <a:ext cx="3199269" cy="1640915"/>
          </a:xfrm>
          <a:prstGeom prst="rect">
            <a:avLst/>
          </a:prstGeom>
          <a:ln w="12700">
            <a:miter lim="400000"/>
          </a:ln>
        </p:spPr>
      </p:pic>
      <p:sp>
        <p:nvSpPr>
          <p:cNvPr id="1331" name="等価回路"/>
          <p:cNvSpPr txBox="1"/>
          <p:nvPr/>
        </p:nvSpPr>
        <p:spPr>
          <a:xfrm>
            <a:off x="5320880" y="3555786"/>
            <a:ext cx="133350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pPr/>
            <a:r>
              <a:t>等価回路</a:t>
            </a:r>
          </a:p>
        </p:txBody>
      </p:sp>
      <p:pic>
        <p:nvPicPr>
          <p:cNvPr id="1332" name="スクリーンショット 2019-02-21 12.12.10.png" descr="スクリーンショット 2019-02-21 12.12.10.png"/>
          <p:cNvPicPr>
            <a:picLocks noChangeAspect="1"/>
          </p:cNvPicPr>
          <p:nvPr/>
        </p:nvPicPr>
        <p:blipFill>
          <a:blip r:embed="rId4">
            <a:extLst/>
          </a:blip>
          <a:stretch>
            <a:fillRect/>
          </a:stretch>
        </p:blipFill>
        <p:spPr>
          <a:xfrm>
            <a:off x="8263539" y="2078495"/>
            <a:ext cx="4259978" cy="1427257"/>
          </a:xfrm>
          <a:prstGeom prst="rect">
            <a:avLst/>
          </a:prstGeom>
          <a:ln w="12700">
            <a:miter lim="400000"/>
          </a:ln>
        </p:spPr>
      </p:pic>
      <p:pic>
        <p:nvPicPr>
          <p:cNvPr id="1333" name="スクリーンショット 2019-02-21 12.12.27.png" descr="スクリーンショット 2019-02-21 12.12.27.png"/>
          <p:cNvPicPr>
            <a:picLocks noChangeAspect="1"/>
          </p:cNvPicPr>
          <p:nvPr/>
        </p:nvPicPr>
        <p:blipFill>
          <a:blip r:embed="rId5">
            <a:extLst/>
          </a:blip>
          <a:stretch>
            <a:fillRect/>
          </a:stretch>
        </p:blipFill>
        <p:spPr>
          <a:xfrm>
            <a:off x="8538414" y="4327386"/>
            <a:ext cx="2819401" cy="533401"/>
          </a:xfrm>
          <a:prstGeom prst="rect">
            <a:avLst/>
          </a:prstGeom>
          <a:ln w="12700">
            <a:miter lim="400000"/>
          </a:ln>
        </p:spPr>
      </p:pic>
      <p:grpSp>
        <p:nvGrpSpPr>
          <p:cNvPr id="1345" name="グループ"/>
          <p:cNvGrpSpPr/>
          <p:nvPr/>
        </p:nvGrpSpPr>
        <p:grpSpPr>
          <a:xfrm>
            <a:off x="501062" y="1518352"/>
            <a:ext cx="3210660" cy="2472304"/>
            <a:chOff x="0" y="0"/>
            <a:chExt cx="3210658" cy="2472303"/>
          </a:xfrm>
        </p:grpSpPr>
        <p:grpSp>
          <p:nvGrpSpPr>
            <p:cNvPr id="1340" name="グループ"/>
            <p:cNvGrpSpPr/>
            <p:nvPr/>
          </p:nvGrpSpPr>
          <p:grpSpPr>
            <a:xfrm>
              <a:off x="0" y="0"/>
              <a:ext cx="3210659" cy="2472304"/>
              <a:chOff x="0" y="-140857"/>
              <a:chExt cx="3210658" cy="2472303"/>
            </a:xfrm>
          </p:grpSpPr>
          <p:sp>
            <p:nvSpPr>
              <p:cNvPr id="1334" name="四角形"/>
              <p:cNvSpPr/>
              <p:nvPr/>
            </p:nvSpPr>
            <p:spPr>
              <a:xfrm>
                <a:off x="36739" y="524822"/>
                <a:ext cx="2698749" cy="1075307"/>
              </a:xfrm>
              <a:prstGeom prst="rect">
                <a:avLst/>
              </a:prstGeom>
              <a:solidFill>
                <a:srgbClr val="D6D5D5">
                  <a:alpha val="72268"/>
                </a:srgb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35" name="四角形"/>
              <p:cNvSpPr/>
              <p:nvPr/>
            </p:nvSpPr>
            <p:spPr>
              <a:xfrm>
                <a:off x="36739" y="1475192"/>
                <a:ext cx="2698749" cy="307010"/>
              </a:xfrm>
              <a:prstGeom prst="rect">
                <a:avLst/>
              </a:prstGeom>
              <a:solidFill>
                <a:srgbClr val="0000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36" name="四角形"/>
              <p:cNvSpPr/>
              <p:nvPr/>
            </p:nvSpPr>
            <p:spPr>
              <a:xfrm>
                <a:off x="0" y="413586"/>
                <a:ext cx="2772228" cy="160307"/>
              </a:xfrm>
              <a:prstGeom prst="rect">
                <a:avLst/>
              </a:prstGeom>
              <a:solidFill>
                <a:srgbClr val="0000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37" name="超伝導"/>
              <p:cNvSpPr txBox="1"/>
              <p:nvPr/>
            </p:nvSpPr>
            <p:spPr>
              <a:xfrm>
                <a:off x="1281881" y="-140858"/>
                <a:ext cx="1719843" cy="476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latin typeface="+mn-lt"/>
                    <a:ea typeface="+mn-ea"/>
                    <a:cs typeface="+mn-cs"/>
                    <a:sym typeface="ヒラギノ角ゴ ProN W3"/>
                  </a:defRPr>
                </a:lvl1pPr>
              </a:lstStyle>
              <a:p>
                <a:pPr/>
                <a:r>
                  <a:t>超伝導</a:t>
                </a:r>
              </a:p>
            </p:txBody>
          </p:sp>
          <p:sp>
            <p:nvSpPr>
              <p:cNvPr id="1338" name="グラウンド"/>
              <p:cNvSpPr txBox="1"/>
              <p:nvPr/>
            </p:nvSpPr>
            <p:spPr>
              <a:xfrm>
                <a:off x="1011865" y="1866877"/>
                <a:ext cx="2198794" cy="4645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latin typeface="+mn-lt"/>
                    <a:ea typeface="+mn-ea"/>
                    <a:cs typeface="+mn-cs"/>
                    <a:sym typeface="ヒラギノ角ゴ ProN W3"/>
                  </a:defRPr>
                </a:lvl1pPr>
              </a:lstStyle>
              <a:p>
                <a:pPr/>
                <a:r>
                  <a:t>グラウンド</a:t>
                </a:r>
              </a:p>
            </p:txBody>
          </p:sp>
          <p:sp>
            <p:nvSpPr>
              <p:cNvPr id="1339" name="基板"/>
              <p:cNvSpPr txBox="1"/>
              <p:nvPr/>
            </p:nvSpPr>
            <p:spPr>
              <a:xfrm>
                <a:off x="1138002" y="856849"/>
                <a:ext cx="1238667" cy="4723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latin typeface="+mn-lt"/>
                    <a:ea typeface="+mn-ea"/>
                    <a:cs typeface="+mn-cs"/>
                    <a:sym typeface="ヒラギノ角ゴ ProN W3"/>
                  </a:defRPr>
                </a:lvl1pPr>
              </a:lstStyle>
              <a:p>
                <a:pPr/>
                <a:r>
                  <a:t>基板</a:t>
                </a:r>
              </a:p>
            </p:txBody>
          </p:sp>
        </p:grpSp>
        <p:sp>
          <p:nvSpPr>
            <p:cNvPr id="1341" name="線"/>
            <p:cNvSpPr/>
            <p:nvPr/>
          </p:nvSpPr>
          <p:spPr>
            <a:xfrm flipV="1">
              <a:off x="526980" y="1787540"/>
              <a:ext cx="1" cy="4064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42" name="線"/>
            <p:cNvSpPr/>
            <p:nvPr/>
          </p:nvSpPr>
          <p:spPr>
            <a:xfrm>
              <a:off x="289186" y="2190894"/>
              <a:ext cx="47558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43" name="線"/>
            <p:cNvSpPr/>
            <p:nvPr/>
          </p:nvSpPr>
          <p:spPr>
            <a:xfrm>
              <a:off x="370645" y="2271654"/>
              <a:ext cx="29778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44" name="線"/>
            <p:cNvSpPr/>
            <p:nvPr/>
          </p:nvSpPr>
          <p:spPr>
            <a:xfrm>
              <a:off x="378086" y="2352415"/>
              <a:ext cx="28290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pic>
        <p:nvPicPr>
          <p:cNvPr id="1346" name="矢印" descr="矢印"/>
          <p:cNvPicPr>
            <a:picLocks noChangeAspect="0"/>
          </p:cNvPicPr>
          <p:nvPr/>
        </p:nvPicPr>
        <p:blipFill>
          <a:blip r:embed="rId6">
            <a:extLst/>
          </a:blip>
          <a:stretch>
            <a:fillRect/>
          </a:stretch>
        </p:blipFill>
        <p:spPr>
          <a:xfrm>
            <a:off x="7129906" y="4703700"/>
            <a:ext cx="959364" cy="780634"/>
          </a:xfrm>
          <a:prstGeom prst="rect">
            <a:avLst/>
          </a:prstGeom>
        </p:spPr>
      </p:pic>
      <p:sp>
        <p:nvSpPr>
          <p:cNvPr id="1348" name="基本方程式(電信方程式)"/>
          <p:cNvSpPr txBox="1"/>
          <p:nvPr/>
        </p:nvSpPr>
        <p:spPr>
          <a:xfrm>
            <a:off x="8703869" y="3482934"/>
            <a:ext cx="3379319"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pPr/>
            <a:r>
              <a:t>基本方程式(電信方程式)</a:t>
            </a:r>
          </a:p>
        </p:txBody>
      </p:sp>
      <p:grpSp>
        <p:nvGrpSpPr>
          <p:cNvPr id="1362" name="グループ"/>
          <p:cNvGrpSpPr/>
          <p:nvPr/>
        </p:nvGrpSpPr>
        <p:grpSpPr>
          <a:xfrm>
            <a:off x="320469" y="6146265"/>
            <a:ext cx="12385970" cy="3470357"/>
            <a:chOff x="-22250" y="0"/>
            <a:chExt cx="12385969" cy="3470355"/>
          </a:xfrm>
        </p:grpSpPr>
        <p:grpSp>
          <p:nvGrpSpPr>
            <p:cNvPr id="1352" name="グループ"/>
            <p:cNvGrpSpPr/>
            <p:nvPr/>
          </p:nvGrpSpPr>
          <p:grpSpPr>
            <a:xfrm>
              <a:off x="202133" y="494134"/>
              <a:ext cx="5904553" cy="2404228"/>
              <a:chOff x="-38100" y="-38099"/>
              <a:chExt cx="5904552" cy="2404227"/>
            </a:xfrm>
          </p:grpSpPr>
          <p:pic>
            <p:nvPicPr>
              <p:cNvPr id="1349" name="スクリーンショット 2019-02-21 12.35.16.png" descr="スクリーンショット 2019-02-21 12.35.16.png"/>
              <p:cNvPicPr>
                <a:picLocks noChangeAspect="1"/>
              </p:cNvPicPr>
              <p:nvPr/>
            </p:nvPicPr>
            <p:blipFill>
              <a:blip r:embed="rId7">
                <a:extLst/>
              </a:blip>
              <a:stretch>
                <a:fillRect/>
              </a:stretch>
            </p:blipFill>
            <p:spPr>
              <a:xfrm>
                <a:off x="197007" y="87447"/>
                <a:ext cx="5654636" cy="2153133"/>
              </a:xfrm>
              <a:prstGeom prst="rect">
                <a:avLst/>
              </a:prstGeom>
              <a:ln w="12700" cap="flat">
                <a:noFill/>
                <a:miter lim="400000"/>
              </a:ln>
              <a:effectLst/>
            </p:spPr>
          </p:pic>
          <p:pic>
            <p:nvPicPr>
              <p:cNvPr id="1350" name="四角形" descr="四角形"/>
              <p:cNvPicPr>
                <a:picLocks noChangeAspect="0"/>
              </p:cNvPicPr>
              <p:nvPr/>
            </p:nvPicPr>
            <p:blipFill>
              <a:blip r:embed="rId8">
                <a:extLst/>
              </a:blip>
              <a:stretch>
                <a:fillRect/>
              </a:stretch>
            </p:blipFill>
            <p:spPr>
              <a:xfrm>
                <a:off x="-38100" y="-38101"/>
                <a:ext cx="5904553" cy="2404229"/>
              </a:xfrm>
              <a:prstGeom prst="rect">
                <a:avLst/>
              </a:prstGeom>
              <a:effectLst/>
            </p:spPr>
          </p:pic>
        </p:grpSp>
        <p:sp>
          <p:nvSpPr>
            <p:cNvPr id="1353" name="LGHzはエネルギーが減衰して1/eとなる長さ"/>
            <p:cNvSpPr txBox="1"/>
            <p:nvPr/>
          </p:nvSpPr>
          <p:spPr>
            <a:xfrm>
              <a:off x="119680" y="-1"/>
              <a:ext cx="6092750"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L</a:t>
              </a:r>
              <a:r>
                <a:rPr baseline="-5999"/>
                <a:t>GHz</a:t>
              </a:r>
              <a:r>
                <a:t>はエネルギーが減衰して1/eとなる長さ</a:t>
              </a:r>
            </a:p>
          </p:txBody>
        </p:sp>
        <p:sp>
          <p:nvSpPr>
            <p:cNvPr id="1354" name="基板のコンダクタンスGは小さく、静電容量Cが大きい方が高いQ値に有利"/>
            <p:cNvSpPr txBox="1"/>
            <p:nvPr/>
          </p:nvSpPr>
          <p:spPr>
            <a:xfrm>
              <a:off x="-22251" y="3056335"/>
              <a:ext cx="10270542" cy="4140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u="sng"/>
              </a:lvl1pPr>
            </a:lstStyle>
            <a:p>
              <a:pPr/>
              <a:r>
                <a:t>基板のコンダクタンスGは小さく、静電容量Cが大きい方が高いQ値に有利</a:t>
              </a:r>
            </a:p>
          </p:txBody>
        </p:sp>
        <p:sp>
          <p:nvSpPr>
            <p:cNvPr id="1355" name="共振器1往復分の内部損失(G&lt;ωCとした)"/>
            <p:cNvSpPr txBox="1"/>
            <p:nvPr/>
          </p:nvSpPr>
          <p:spPr>
            <a:xfrm>
              <a:off x="6551504" y="43677"/>
              <a:ext cx="5719878" cy="406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latin typeface="+mn-lt"/>
                  <a:ea typeface="+mn-ea"/>
                  <a:cs typeface="+mn-cs"/>
                  <a:sym typeface="ヒラギノ角ゴ ProN W3"/>
                </a:defRPr>
              </a:pPr>
              <a:r>
                <a:rPr>
                  <a:latin typeface="ヒラギノ角ゴ ProN W6"/>
                  <a:ea typeface="ヒラギノ角ゴ ProN W6"/>
                  <a:cs typeface="ヒラギノ角ゴ ProN W6"/>
                  <a:sym typeface="ヒラギノ角ゴ ProN W6"/>
                </a:rPr>
                <a:t>共振器1往復分の内部損失(G&lt;ωCとした)</a:t>
              </a:r>
            </a:p>
          </p:txBody>
        </p:sp>
        <p:grpSp>
          <p:nvGrpSpPr>
            <p:cNvPr id="1361" name="グループ"/>
            <p:cNvGrpSpPr/>
            <p:nvPr/>
          </p:nvGrpSpPr>
          <p:grpSpPr>
            <a:xfrm>
              <a:off x="6459166" y="494134"/>
              <a:ext cx="5904553" cy="2404228"/>
              <a:chOff x="-38100" y="-38099"/>
              <a:chExt cx="5904552" cy="2404227"/>
            </a:xfrm>
          </p:grpSpPr>
          <p:pic>
            <p:nvPicPr>
              <p:cNvPr id="1356" name="スクリーンショット 2019-02-21 15.05.32.png" descr="スクリーンショット 2019-02-21 15.05.32.png"/>
              <p:cNvPicPr>
                <a:picLocks noChangeAspect="1"/>
              </p:cNvPicPr>
              <p:nvPr/>
            </p:nvPicPr>
            <p:blipFill>
              <a:blip r:embed="rId9">
                <a:extLst/>
              </a:blip>
              <a:srcRect l="0" t="0" r="867" b="867"/>
              <a:stretch>
                <a:fillRect/>
              </a:stretch>
            </p:blipFill>
            <p:spPr>
              <a:xfrm>
                <a:off x="79188" y="309751"/>
                <a:ext cx="5765157" cy="1777183"/>
              </a:xfrm>
              <a:prstGeom prst="rect">
                <a:avLst/>
              </a:prstGeom>
              <a:ln w="12700" cap="flat">
                <a:noFill/>
                <a:miter lim="400000"/>
              </a:ln>
              <a:effectLst/>
            </p:spPr>
          </p:pic>
          <p:pic>
            <p:nvPicPr>
              <p:cNvPr id="1357" name="四角形" descr="四角形"/>
              <p:cNvPicPr>
                <a:picLocks noChangeAspect="0"/>
              </p:cNvPicPr>
              <p:nvPr/>
            </p:nvPicPr>
            <p:blipFill>
              <a:blip r:embed="rId10">
                <a:extLst/>
              </a:blip>
              <a:stretch>
                <a:fillRect/>
              </a:stretch>
            </p:blipFill>
            <p:spPr>
              <a:xfrm>
                <a:off x="-38100" y="-38101"/>
                <a:ext cx="5904553" cy="2404229"/>
              </a:xfrm>
              <a:prstGeom prst="rect">
                <a:avLst/>
              </a:prstGeom>
              <a:effectLst/>
            </p:spPr>
          </p:pic>
          <p:sp>
            <p:nvSpPr>
              <p:cNvPr id="1359" name="四角形"/>
              <p:cNvSpPr/>
              <p:nvPr/>
            </p:nvSpPr>
            <p:spPr>
              <a:xfrm>
                <a:off x="5389773" y="1450445"/>
                <a:ext cx="116666" cy="18357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360" name="7"/>
              <p:cNvSpPr txBox="1"/>
              <p:nvPr/>
            </p:nvSpPr>
            <p:spPr>
              <a:xfrm>
                <a:off x="5336720" y="1352278"/>
                <a:ext cx="222772" cy="273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300">
                    <a:latin typeface="+mn-lt"/>
                    <a:ea typeface="+mn-ea"/>
                    <a:cs typeface="+mn-cs"/>
                    <a:sym typeface="ヒラギノ角ゴ ProN W3"/>
                  </a:defRPr>
                </a:lvl1pPr>
              </a:lstStyle>
              <a:p>
                <a:pPr/>
                <a:r>
                  <a:t>7</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62"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4" name="基板の選定: 半導体(αスズ)膜のヘテロエピタキシャル成長"/>
          <p:cNvSpPr txBox="1"/>
          <p:nvPr/>
        </p:nvSpPr>
        <p:spPr>
          <a:xfrm>
            <a:off x="332748" y="553386"/>
            <a:ext cx="12473592" cy="6319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800">
                <a:solidFill>
                  <a:srgbClr val="222222"/>
                </a:solidFill>
                <a:latin typeface="Arial"/>
                <a:ea typeface="Arial"/>
                <a:cs typeface="Arial"/>
                <a:sym typeface="Arial"/>
              </a:defRPr>
            </a:lvl1pPr>
          </a:lstStyle>
          <a:p>
            <a:pPr/>
            <a:r>
              <a:t>基板の選定: 半導体(αスズ)膜のヘテロエピタキシャル成長</a:t>
            </a:r>
          </a:p>
        </p:txBody>
      </p:sp>
      <p:graphicFrame>
        <p:nvGraphicFramePr>
          <p:cNvPr id="1365" name="表"/>
          <p:cNvGraphicFramePr/>
          <p:nvPr/>
        </p:nvGraphicFramePr>
        <p:xfrm>
          <a:off x="1228265" y="6382374"/>
          <a:ext cx="11342973" cy="3386284"/>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282468"/>
                <a:gridCol w="1720002"/>
                <a:gridCol w="1789718"/>
                <a:gridCol w="1944935"/>
                <a:gridCol w="2159022"/>
              </a:tblGrid>
              <a:tr h="689494">
                <a:tc>
                  <a:txBody>
                    <a:bodyPr/>
                    <a:lstStyle/>
                    <a:p>
                      <a:pPr defTabSz="914400">
                        <a:defRPr b="0" sz="1800">
                          <a:solidFill>
                            <a:srgbClr val="000000"/>
                          </a:solidFill>
                        </a:defRPr>
                      </a:pPr>
                      <a:r>
                        <a:rPr>
                          <a:solidFill>
                            <a:srgbClr val="FFFFFF"/>
                          </a:solidFill>
                          <a:sym typeface="ヒラギノ角ゴ ProN W6"/>
                        </a:rPr>
                        <a:t>基板材料</a:t>
                      </a:r>
                    </a:p>
                  </a:txBody>
                  <a:tcPr marL="50800" marR="50800" marT="50800" marB="50800" anchor="ctr" anchorCtr="0" horzOverflow="overflow"/>
                </a:tc>
                <a:tc>
                  <a:txBody>
                    <a:bodyPr/>
                    <a:lstStyle/>
                    <a:p>
                      <a:pPr defTabSz="914400">
                        <a:defRPr b="0" sz="1800">
                          <a:solidFill>
                            <a:srgbClr val="000000"/>
                          </a:solidFill>
                        </a:defRPr>
                      </a:pPr>
                      <a:r>
                        <a:rPr>
                          <a:solidFill>
                            <a:srgbClr val="FFFFFF"/>
                          </a:solidFill>
                          <a:sym typeface="ヒラギノ角ゴ ProN W6"/>
                        </a:rPr>
                        <a:t>InSb</a:t>
                      </a:r>
                    </a:p>
                  </a:txBody>
                  <a:tcPr marL="50800" marR="50800" marT="50800" marB="50800" anchor="ctr" anchorCtr="0" horzOverflow="overflow"/>
                </a:tc>
                <a:tc>
                  <a:txBody>
                    <a:bodyPr/>
                    <a:lstStyle/>
                    <a:p>
                      <a:pPr defTabSz="914400">
                        <a:defRPr b="0" sz="1800">
                          <a:solidFill>
                            <a:srgbClr val="000000"/>
                          </a:solidFill>
                        </a:defRPr>
                      </a:pPr>
                      <a:r>
                        <a:rPr>
                          <a:solidFill>
                            <a:srgbClr val="FFFFFF"/>
                          </a:solidFill>
                          <a:sym typeface="ヒラギノ角ゴ ProN W6"/>
                        </a:rPr>
                        <a:t>Ge/
Geバッファ層</a:t>
                      </a:r>
                    </a:p>
                  </a:txBody>
                  <a:tcPr marL="50800" marR="50800" marT="50800" marB="50800" anchor="ctr" anchorCtr="0" horzOverflow="overflow"/>
                </a:tc>
                <a:tc>
                  <a:txBody>
                    <a:bodyPr/>
                    <a:lstStyle/>
                    <a:p>
                      <a:pPr defTabSz="914400">
                        <a:defRPr b="0" sz="1800">
                          <a:solidFill>
                            <a:srgbClr val="000000"/>
                          </a:solidFill>
                        </a:defRPr>
                      </a:pPr>
                      <a:r>
                        <a:rPr>
                          <a:solidFill>
                            <a:srgbClr val="FFFFFF"/>
                          </a:solidFill>
                          <a:sym typeface="ヒラギノ角ゴ ProN W6"/>
                        </a:rPr>
                        <a:t>Si</a:t>
                      </a:r>
                    </a:p>
                  </a:txBody>
                  <a:tcPr marL="50800" marR="50800" marT="50800" marB="50800" anchor="ctr" anchorCtr="0" horzOverflow="overflow"/>
                </a:tc>
                <a:tc>
                  <a:txBody>
                    <a:bodyPr/>
                    <a:lstStyle/>
                    <a:p>
                      <a:pPr defTabSz="914400">
                        <a:defRPr b="0" sz="1800">
                          <a:sym typeface="ヒラギノ角ゴ ProN W6"/>
                        </a:defRPr>
                      </a:pPr>
                      <a:r>
                        <a:t>SrTiO</a:t>
                      </a:r>
                      <a:r>
                        <a:rPr baseline="-5999"/>
                        <a:t>3</a:t>
                      </a:r>
                    </a:p>
                  </a:txBody>
                  <a:tcPr marL="50800" marR="50800" marT="50800" marB="50800" anchor="ctr" anchorCtr="0" horzOverflow="overflow"/>
                </a:tc>
              </a:tr>
              <a:tr h="956074">
                <a:tc>
                  <a:txBody>
                    <a:bodyPr/>
                    <a:lstStyle/>
                    <a:p>
                      <a:pPr defTabSz="914400">
                        <a:defRPr b="0" sz="1800">
                          <a:solidFill>
                            <a:srgbClr val="000000"/>
                          </a:solidFill>
                        </a:defRPr>
                      </a:pPr>
                      <a:r>
                        <a:rPr>
                          <a:solidFill>
                            <a:srgbClr val="FFFFFF"/>
                          </a:solidFill>
                          <a:sym typeface="ヒラギノ角ゴ ProN W6"/>
                        </a:rPr>
                        <a:t>結晶構造
(格子定数の
ミスマッチ)</a:t>
                      </a:r>
                    </a:p>
                  </a:txBody>
                  <a:tcPr marL="50800" marR="50800" marT="50800" marB="50800" anchor="ctr" anchorCtr="0" horzOverflow="overflow"/>
                </a:tc>
                <a:tc>
                  <a:txBody>
                    <a:bodyPr/>
                    <a:lstStyle/>
                    <a:p>
                      <a:pPr defTabSz="914400">
                        <a:defRPr sz="1800"/>
                      </a:pPr>
                      <a:r>
                        <a:rPr>
                          <a:sym typeface="ヒラギノ角ゴ ProN W3"/>
                        </a:rPr>
                        <a:t>閃亜鉛鉱
(0.14%)</a:t>
                      </a:r>
                    </a:p>
                  </a:txBody>
                  <a:tcPr marL="50800" marR="50800" marT="50800" marB="50800" anchor="ctr" anchorCtr="0" horzOverflow="overflow"/>
                </a:tc>
                <a:tc>
                  <a:txBody>
                    <a:bodyPr/>
                    <a:lstStyle/>
                    <a:p>
                      <a:pPr defTabSz="914400">
                        <a:defRPr sz="1800"/>
                      </a:pPr>
                      <a:r>
                        <a:rPr>
                          <a:sym typeface="ヒラギノ角ゴ ProN W3"/>
                        </a:rPr>
                        <a:t>ダイアモンド
(13%)</a:t>
                      </a:r>
                    </a:p>
                  </a:txBody>
                  <a:tcPr marL="50800" marR="50800" marT="50800" marB="50800" anchor="ctr" anchorCtr="0" horzOverflow="overflow"/>
                </a:tc>
                <a:tc>
                  <a:txBody>
                    <a:bodyPr/>
                    <a:lstStyle/>
                    <a:p>
                      <a:pPr defTabSz="914400">
                        <a:defRPr sz="1800"/>
                      </a:pPr>
                      <a:r>
                        <a:rPr>
                          <a:sym typeface="ヒラギノ角ゴ ProN W3"/>
                        </a:rPr>
                        <a:t>ダイアモンド
(16%)</a:t>
                      </a:r>
                    </a:p>
                  </a:txBody>
                  <a:tcPr marL="50800" marR="50800" marT="50800" marB="50800" anchor="ctr" anchorCtr="0" horzOverflow="overflow"/>
                </a:tc>
                <a:tc>
                  <a:txBody>
                    <a:bodyPr/>
                    <a:lstStyle/>
                    <a:p>
                      <a:pPr defTabSz="914400">
                        <a:defRPr sz="1800"/>
                      </a:pPr>
                      <a:r>
                        <a:rPr>
                          <a:sym typeface="ヒラギノ角ゴ ProN W3"/>
                        </a:rPr>
                        <a:t>ペロブスカイト
(43%?)</a:t>
                      </a:r>
                    </a:p>
                  </a:txBody>
                  <a:tcPr marL="50800" marR="50800" marT="50800" marB="50800" anchor="ctr" anchorCtr="0" horzOverflow="overflow"/>
                </a:tc>
              </a:tr>
              <a:tr h="563180">
                <a:tc>
                  <a:txBody>
                    <a:bodyPr/>
                    <a:lstStyle/>
                    <a:p>
                      <a:pPr defTabSz="914400">
                        <a:defRPr b="0" sz="1800">
                          <a:solidFill>
                            <a:srgbClr val="000000"/>
                          </a:solidFill>
                        </a:defRPr>
                      </a:pPr>
                      <a:r>
                        <a:rPr>
                          <a:solidFill>
                            <a:srgbClr val="FFFFFF"/>
                          </a:solidFill>
                          <a:sym typeface="ヒラギノ角ゴ ProN W6"/>
                        </a:rPr>
                        <a:t>バンドギャップ</a:t>
                      </a:r>
                    </a:p>
                  </a:txBody>
                  <a:tcPr marL="50800" marR="50800" marT="50800" marB="50800" anchor="ctr" anchorCtr="0" horzOverflow="overflow"/>
                </a:tc>
                <a:tc>
                  <a:txBody>
                    <a:bodyPr/>
                    <a:lstStyle/>
                    <a:p>
                      <a:pPr defTabSz="914400">
                        <a:defRPr sz="1800"/>
                      </a:pPr>
                      <a:r>
                        <a:rPr>
                          <a:sym typeface="ヒラギノ角ゴ ProN W3"/>
                        </a:rPr>
                        <a:t>0.17eV</a:t>
                      </a:r>
                    </a:p>
                  </a:txBody>
                  <a:tcPr marL="50800" marR="50800" marT="50800" marB="50800" anchor="ctr" anchorCtr="0" horzOverflow="overflow"/>
                </a:tc>
                <a:tc>
                  <a:txBody>
                    <a:bodyPr/>
                    <a:lstStyle/>
                    <a:p>
                      <a:pPr defTabSz="914400">
                        <a:defRPr sz="1800"/>
                      </a:pPr>
                      <a:r>
                        <a:rPr>
                          <a:sym typeface="ヒラギノ角ゴ ProN W3"/>
                        </a:rPr>
                        <a:t>0.67eV</a:t>
                      </a:r>
                    </a:p>
                  </a:txBody>
                  <a:tcPr marL="50800" marR="50800" marT="50800" marB="50800" anchor="ctr" anchorCtr="0" horzOverflow="overflow"/>
                </a:tc>
                <a:tc>
                  <a:txBody>
                    <a:bodyPr/>
                    <a:lstStyle/>
                    <a:p>
                      <a:pPr defTabSz="914400">
                        <a:defRPr sz="1800"/>
                      </a:pPr>
                      <a:r>
                        <a:rPr>
                          <a:sym typeface="ヒラギノ角ゴ ProN W3"/>
                        </a:rPr>
                        <a:t>1.2eV</a:t>
                      </a:r>
                    </a:p>
                  </a:txBody>
                  <a:tcPr marL="50800" marR="50800" marT="50800" marB="50800" anchor="ctr" anchorCtr="0" horzOverflow="overflow"/>
                </a:tc>
                <a:tc>
                  <a:txBody>
                    <a:bodyPr/>
                    <a:lstStyle/>
                    <a:p>
                      <a:pPr defTabSz="914400">
                        <a:defRPr sz="1800"/>
                      </a:pPr>
                      <a:r>
                        <a:rPr>
                          <a:sym typeface="ヒラギノ角ゴ ProN W3"/>
                        </a:rPr>
                        <a:t>3.2eV</a:t>
                      </a:r>
                    </a:p>
                  </a:txBody>
                  <a:tcPr marL="50800" marR="50800" marT="50800" marB="50800" anchor="ctr" anchorCtr="0" horzOverflow="overflow"/>
                </a:tc>
              </a:tr>
              <a:tr h="575270">
                <a:tc>
                  <a:txBody>
                    <a:bodyPr/>
                    <a:lstStyle/>
                    <a:p>
                      <a:pPr defTabSz="914400">
                        <a:defRPr b="0" sz="1800">
                          <a:solidFill>
                            <a:srgbClr val="000000"/>
                          </a:solidFill>
                        </a:defRPr>
                      </a:pPr>
                      <a:r>
                        <a:rPr>
                          <a:solidFill>
                            <a:srgbClr val="FFFFFF"/>
                          </a:solidFill>
                          <a:sym typeface="ヒラギノ角ゴ ProN W6"/>
                        </a:rPr>
                        <a:t>比誘電率</a:t>
                      </a:r>
                    </a:p>
                  </a:txBody>
                  <a:tcPr marL="50800" marR="50800" marT="50800" marB="50800" anchor="ctr" anchorCtr="0" horzOverflow="overflow"/>
                </a:tc>
                <a:tc>
                  <a:txBody>
                    <a:bodyPr/>
                    <a:lstStyle/>
                    <a:p>
                      <a:pPr defTabSz="914400">
                        <a:defRPr sz="1800"/>
                      </a:pPr>
                      <a:r>
                        <a:rPr>
                          <a:sym typeface="ヒラギノ角ゴ ProN W3"/>
                        </a:rPr>
                        <a:t>17</a:t>
                      </a:r>
                    </a:p>
                  </a:txBody>
                  <a:tcPr marL="50800" marR="50800" marT="50800" marB="50800" anchor="ctr" anchorCtr="0" horzOverflow="overflow"/>
                </a:tc>
                <a:tc>
                  <a:txBody>
                    <a:bodyPr/>
                    <a:lstStyle/>
                    <a:p>
                      <a:pPr defTabSz="914400">
                        <a:defRPr sz="1800"/>
                      </a:pPr>
                      <a:r>
                        <a:rPr>
                          <a:sym typeface="ヒラギノ角ゴ ProN W3"/>
                        </a:rPr>
                        <a:t>16</a:t>
                      </a:r>
                    </a:p>
                  </a:txBody>
                  <a:tcPr marL="50800" marR="50800" marT="50800" marB="50800" anchor="ctr" anchorCtr="0" horzOverflow="overflow"/>
                </a:tc>
                <a:tc>
                  <a:txBody>
                    <a:bodyPr/>
                    <a:lstStyle/>
                    <a:p>
                      <a:pPr defTabSz="914400">
                        <a:defRPr sz="1800"/>
                      </a:pPr>
                      <a:r>
                        <a:rPr>
                          <a:sym typeface="ヒラギノ角ゴ ProN W3"/>
                        </a:rPr>
                        <a:t>12</a:t>
                      </a:r>
                    </a:p>
                  </a:txBody>
                  <a:tcPr marL="50800" marR="50800" marT="50800" marB="50800" anchor="ctr" anchorCtr="0" horzOverflow="overflow"/>
                </a:tc>
                <a:tc>
                  <a:txBody>
                    <a:bodyPr/>
                    <a:lstStyle/>
                    <a:p>
                      <a:pPr defTabSz="914400">
                        <a:defRPr sz="1800"/>
                      </a:pPr>
                      <a:r>
                        <a:rPr>
                          <a:sym typeface="ヒラギノ角ゴ ProN W3"/>
                        </a:rPr>
                        <a:t>300~2000</a:t>
                      </a:r>
                    </a:p>
                  </a:txBody>
                  <a:tcPr marL="50800" marR="50800" marT="50800" marB="50800" anchor="ctr" anchorCtr="0" horzOverflow="overflow"/>
                </a:tc>
              </a:tr>
            </a:tbl>
          </a:graphicData>
        </a:graphic>
      </p:graphicFrame>
      <p:grpSp>
        <p:nvGrpSpPr>
          <p:cNvPr id="1368" name="グループ"/>
          <p:cNvGrpSpPr/>
          <p:nvPr/>
        </p:nvGrpSpPr>
        <p:grpSpPr>
          <a:xfrm>
            <a:off x="1566599" y="1283480"/>
            <a:ext cx="9871603" cy="4717017"/>
            <a:chOff x="0" y="0"/>
            <a:chExt cx="9871602" cy="4717015"/>
          </a:xfrm>
        </p:grpSpPr>
        <p:pic>
          <p:nvPicPr>
            <p:cNvPr id="1366" name="スクリーンショット 2018-10-05 20.10.43.png" descr="スクリーンショット 2018-10-05 20.10.43.png"/>
            <p:cNvPicPr>
              <a:picLocks noChangeAspect="1"/>
            </p:cNvPicPr>
            <p:nvPr/>
          </p:nvPicPr>
          <p:blipFill>
            <a:blip r:embed="rId2">
              <a:extLst/>
            </a:blip>
            <a:srcRect l="0" t="0" r="0" b="23598"/>
            <a:stretch>
              <a:fillRect/>
            </a:stretch>
          </p:blipFill>
          <p:spPr>
            <a:xfrm>
              <a:off x="0" y="0"/>
              <a:ext cx="9871603" cy="4717016"/>
            </a:xfrm>
            <a:prstGeom prst="rect">
              <a:avLst/>
            </a:prstGeom>
            <a:ln w="12700" cap="flat">
              <a:noFill/>
              <a:miter lim="400000"/>
            </a:ln>
            <a:effectLst/>
          </p:spPr>
        </p:pic>
        <p:sp>
          <p:nvSpPr>
            <p:cNvPr id="1367" name="線"/>
            <p:cNvSpPr/>
            <p:nvPr/>
          </p:nvSpPr>
          <p:spPr>
            <a:xfrm flipV="1">
              <a:off x="7077962" y="485728"/>
              <a:ext cx="1" cy="3561008"/>
            </a:xfrm>
            <a:prstGeom prst="line">
              <a:avLst/>
            </a:prstGeom>
            <a:noFill/>
            <a:ln w="127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369" name="線"/>
          <p:cNvSpPr/>
          <p:nvPr/>
        </p:nvSpPr>
        <p:spPr>
          <a:xfrm flipH="1">
            <a:off x="10412849" y="5335054"/>
            <a:ext cx="390436" cy="773753"/>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370" name="小さなG😄, 大きなC😄"/>
          <p:cNvSpPr txBox="1"/>
          <p:nvPr/>
        </p:nvSpPr>
        <p:spPr>
          <a:xfrm>
            <a:off x="10226223" y="4853855"/>
            <a:ext cx="3872263" cy="93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200"/>
              </a:lnSpc>
              <a:spcBef>
                <a:spcPts val="700"/>
              </a:spcBef>
              <a:defRPr sz="1900">
                <a:solidFill>
                  <a:srgbClr val="333333"/>
                </a:solidFill>
                <a:latin typeface="ヒラギノ丸ゴ Pro"/>
                <a:ea typeface="ヒラギノ丸ゴ Pro"/>
                <a:cs typeface="ヒラギノ丸ゴ Pro"/>
                <a:sym typeface="ヒラギノ丸ゴ Pro"/>
              </a:defRPr>
            </a:pPr>
            <a:r>
              <a:t>小さなG</a:t>
            </a:r>
            <a:r>
              <a:rPr>
                <a:solidFill>
                  <a:srgbClr val="000000"/>
                </a:solidFill>
              </a:rPr>
              <a:t>😄</a:t>
            </a:r>
            <a:r>
              <a:t>, </a:t>
            </a:r>
            <a:r>
              <a:rPr>
                <a:solidFill>
                  <a:srgbClr val="000000"/>
                </a:solidFill>
              </a:rPr>
              <a:t>大きなC😄</a:t>
            </a:r>
            <a:endParaRPr>
              <a:solidFill>
                <a:srgbClr val="000000"/>
              </a:solidFill>
            </a:endParaRPr>
          </a:p>
        </p:txBody>
      </p:sp>
      <p:sp>
        <p:nvSpPr>
          <p:cNvPr id="1371" name="格子定数のマッチング😄"/>
          <p:cNvSpPr txBox="1"/>
          <p:nvPr/>
        </p:nvSpPr>
        <p:spPr>
          <a:xfrm>
            <a:off x="363017" y="5663917"/>
            <a:ext cx="3872262" cy="93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200"/>
              </a:lnSpc>
              <a:spcBef>
                <a:spcPts val="700"/>
              </a:spcBef>
              <a:defRPr sz="1900">
                <a:solidFill>
                  <a:srgbClr val="333333"/>
                </a:solidFill>
                <a:latin typeface="ヒラギノ丸ゴ Pro"/>
                <a:ea typeface="ヒラギノ丸ゴ Pro"/>
                <a:cs typeface="ヒラギノ丸ゴ Pro"/>
                <a:sym typeface="ヒラギノ丸ゴ Pro"/>
              </a:defRPr>
            </a:pPr>
            <a:r>
              <a:t>格子定数</a:t>
            </a:r>
            <a:r>
              <a:rPr>
                <a:solidFill>
                  <a:srgbClr val="000000"/>
                </a:solidFill>
              </a:rPr>
              <a:t>のマッチング😄</a:t>
            </a:r>
            <a:endParaRPr>
              <a:solidFill>
                <a:srgbClr val="000000"/>
              </a:solidFill>
            </a:endParaRPr>
          </a:p>
        </p:txBody>
      </p:sp>
      <p:sp>
        <p:nvSpPr>
          <p:cNvPr id="1372" name="Hans Lüth, Solid Surfaces, Interfaces and Thin Films, Springer"/>
          <p:cNvSpPr txBox="1"/>
          <p:nvPr/>
        </p:nvSpPr>
        <p:spPr>
          <a:xfrm>
            <a:off x="9371052" y="1553932"/>
            <a:ext cx="3872262" cy="98361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2800"/>
              </a:lnSpc>
              <a:spcBef>
                <a:spcPts val="700"/>
              </a:spcBef>
              <a:defRPr sz="1500">
                <a:solidFill>
                  <a:srgbClr val="333333"/>
                </a:solidFill>
                <a:latin typeface="ヒラギノ丸ゴ Pro"/>
                <a:ea typeface="ヒラギノ丸ゴ Pro"/>
                <a:cs typeface="ヒラギノ丸ゴ Pro"/>
                <a:sym typeface="ヒラギノ丸ゴ Pro"/>
              </a:defRPr>
            </a:lvl1pPr>
          </a:lstStyle>
          <a:p>
            <a:pPr/>
            <a:r>
              <a:t>Hans Lüth, Solid Surfaces, Interfaces and Thin Films, Springer</a:t>
            </a:r>
            <a:endParaRPr>
              <a:solidFill>
                <a:srgbClr val="000000"/>
              </a:solidFill>
            </a:endParaRPr>
          </a:p>
        </p:txBody>
      </p:sp>
      <p:sp>
        <p:nvSpPr>
          <p:cNvPr id="1373" name="線"/>
          <p:cNvSpPr/>
          <p:nvPr/>
        </p:nvSpPr>
        <p:spPr>
          <a:xfrm>
            <a:off x="3347412" y="5906536"/>
            <a:ext cx="462908" cy="462909"/>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150" name="グループ"/>
          <p:cNvGrpSpPr/>
          <p:nvPr/>
        </p:nvGrpSpPr>
        <p:grpSpPr>
          <a:xfrm>
            <a:off x="6960733" y="3826247"/>
            <a:ext cx="1578573" cy="1034857"/>
            <a:chOff x="0" y="0"/>
            <a:chExt cx="1578572" cy="1034856"/>
          </a:xfrm>
        </p:grpSpPr>
        <p:grpSp>
          <p:nvGrpSpPr>
            <p:cNvPr id="148" name="グループ"/>
            <p:cNvGrpSpPr/>
            <p:nvPr/>
          </p:nvGrpSpPr>
          <p:grpSpPr>
            <a:xfrm>
              <a:off x="0" y="0"/>
              <a:ext cx="1578573" cy="1034857"/>
              <a:chOff x="0" y="0"/>
              <a:chExt cx="1578572" cy="1034856"/>
            </a:xfrm>
          </p:grpSpPr>
          <p:pic>
            <p:nvPicPr>
              <p:cNvPr id="145" name="468-04.jpg" descr="468-04.jpg"/>
              <p:cNvPicPr>
                <a:picLocks noChangeAspect="1"/>
              </p:cNvPicPr>
              <p:nvPr/>
            </p:nvPicPr>
            <p:blipFill>
              <a:blip r:embed="rId3">
                <a:extLst/>
              </a:blip>
              <a:srcRect l="40018" t="36421" r="32773" b="36421"/>
              <a:stretch>
                <a:fillRect/>
              </a:stretch>
            </p:blipFill>
            <p:spPr>
              <a:xfrm>
                <a:off x="0" y="0"/>
                <a:ext cx="1463561" cy="1034857"/>
              </a:xfrm>
              <a:prstGeom prst="rect">
                <a:avLst/>
              </a:prstGeom>
              <a:ln w="12700" cap="flat">
                <a:noFill/>
                <a:miter lim="400000"/>
              </a:ln>
              <a:effectLst/>
            </p:spPr>
          </p:pic>
          <p:sp>
            <p:nvSpPr>
              <p:cNvPr id="146" name="四角形"/>
              <p:cNvSpPr/>
              <p:nvPr/>
            </p:nvSpPr>
            <p:spPr>
              <a:xfrm>
                <a:off x="1215802" y="545124"/>
                <a:ext cx="362771" cy="29118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47" name="四角形"/>
              <p:cNvSpPr/>
              <p:nvPr/>
            </p:nvSpPr>
            <p:spPr>
              <a:xfrm>
                <a:off x="200759" y="719754"/>
                <a:ext cx="484921" cy="3078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49" name="四角形"/>
            <p:cNvSpPr/>
            <p:nvPr/>
          </p:nvSpPr>
          <p:spPr>
            <a:xfrm>
              <a:off x="1056140" y="248987"/>
              <a:ext cx="297561" cy="53688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51" name="研究の背景: 準安定状態の制御と応用"/>
          <p:cNvSpPr txBox="1"/>
          <p:nvPr>
            <p:ph type="title"/>
          </p:nvPr>
        </p:nvSpPr>
        <p:spPr>
          <a:xfrm>
            <a:off x="589961" y="347977"/>
            <a:ext cx="11156437" cy="808661"/>
          </a:xfrm>
          <a:prstGeom prst="rect">
            <a:avLst/>
          </a:prstGeom>
        </p:spPr>
        <p:txBody>
          <a:bodyPr anchor="t"/>
          <a:lstStyle>
            <a:lvl1pPr algn="l" defTabSz="457200">
              <a:defRPr sz="4800">
                <a:solidFill>
                  <a:srgbClr val="222222"/>
                </a:solidFill>
                <a:latin typeface="Arial"/>
                <a:ea typeface="Arial"/>
                <a:cs typeface="Arial"/>
                <a:sym typeface="Arial"/>
              </a:defRPr>
            </a:lvl1pPr>
          </a:lstStyle>
          <a:p>
            <a:pPr/>
            <a:r>
              <a:t>研究の背景: 準安定状態の制御と応用</a:t>
            </a:r>
          </a:p>
        </p:txBody>
      </p:sp>
      <p:sp>
        <p:nvSpPr>
          <p:cNvPr id="152" name="熱処理の基礎 (キーエンスHP keyence.co.jp)"/>
          <p:cNvSpPr txBox="1"/>
          <p:nvPr/>
        </p:nvSpPr>
        <p:spPr>
          <a:xfrm>
            <a:off x="731258" y="4698240"/>
            <a:ext cx="4090750" cy="254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200">
                <a:latin typeface="+mn-lt"/>
                <a:ea typeface="+mn-ea"/>
                <a:cs typeface="+mn-cs"/>
                <a:sym typeface="ヒラギノ角ゴ ProN W3"/>
              </a:defRPr>
            </a:lvl1pPr>
          </a:lstStyle>
          <a:p>
            <a:pPr/>
            <a:r>
              <a:t>熱処理の基礎 (キーエンスHP keyence.co.jp)</a:t>
            </a:r>
          </a:p>
        </p:txBody>
      </p:sp>
      <p:pic>
        <p:nvPicPr>
          <p:cNvPr id="153" name="スクリーンショット 2019-02-07 8.00.52.png" descr="スクリーンショット 2019-02-07 8.00.52.png"/>
          <p:cNvPicPr>
            <a:picLocks noChangeAspect="1"/>
          </p:cNvPicPr>
          <p:nvPr/>
        </p:nvPicPr>
        <p:blipFill>
          <a:blip r:embed="rId4">
            <a:extLst/>
          </a:blip>
          <a:stretch>
            <a:fillRect/>
          </a:stretch>
        </p:blipFill>
        <p:spPr>
          <a:xfrm>
            <a:off x="694506" y="2628250"/>
            <a:ext cx="4433036" cy="1859450"/>
          </a:xfrm>
          <a:prstGeom prst="rect">
            <a:avLst/>
          </a:prstGeom>
          <a:ln w="12700">
            <a:miter lim="400000"/>
          </a:ln>
        </p:spPr>
      </p:pic>
      <p:sp>
        <p:nvSpPr>
          <p:cNvPr id="154" name="鉄鋼の焼き入れ(急冷による硬化)"/>
          <p:cNvSpPr txBox="1"/>
          <p:nvPr/>
        </p:nvSpPr>
        <p:spPr>
          <a:xfrm>
            <a:off x="624724" y="2106799"/>
            <a:ext cx="5737403" cy="4627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sz="2000">
                <a:solidFill>
                  <a:srgbClr val="222222"/>
                </a:solidFill>
                <a:latin typeface="Arial"/>
                <a:ea typeface="Arial"/>
                <a:cs typeface="Arial"/>
                <a:sym typeface="Arial"/>
              </a:defRPr>
            </a:pPr>
            <a:r>
              <a:rPr b="1"/>
              <a:t>鉄鋼の焼き入れ</a:t>
            </a:r>
            <a:r>
              <a:t>(急冷による硬化)</a:t>
            </a:r>
          </a:p>
        </p:txBody>
      </p:sp>
      <p:pic>
        <p:nvPicPr>
          <p:cNvPr id="155" name="C824_choko3_TP_V.jpg" descr="C824_choko3_TP_V.jpg"/>
          <p:cNvPicPr>
            <a:picLocks noChangeAspect="1"/>
          </p:cNvPicPr>
          <p:nvPr/>
        </p:nvPicPr>
        <p:blipFill>
          <a:blip r:embed="rId5">
            <a:extLst/>
          </a:blip>
          <a:stretch>
            <a:fillRect/>
          </a:stretch>
        </p:blipFill>
        <p:spPr>
          <a:xfrm>
            <a:off x="7549537" y="2129806"/>
            <a:ext cx="1652954" cy="1101280"/>
          </a:xfrm>
          <a:prstGeom prst="rect">
            <a:avLst/>
          </a:prstGeom>
          <a:ln w="12700">
            <a:miter lim="400000"/>
          </a:ln>
        </p:spPr>
      </p:pic>
      <p:sp>
        <p:nvSpPr>
          <p:cNvPr id="156" name="チョコレートの…"/>
          <p:cNvSpPr txBox="1"/>
          <p:nvPr/>
        </p:nvSpPr>
        <p:spPr>
          <a:xfrm>
            <a:off x="5541653" y="2122708"/>
            <a:ext cx="2025195" cy="7374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sz="2000">
                <a:solidFill>
                  <a:srgbClr val="222222"/>
                </a:solidFill>
                <a:latin typeface="Arial"/>
                <a:ea typeface="Arial"/>
                <a:cs typeface="Arial"/>
                <a:sym typeface="Arial"/>
              </a:defRPr>
            </a:pPr>
            <a:r>
              <a:rPr b="1"/>
              <a:t>チョコレート</a:t>
            </a:r>
            <a:r>
              <a:t>の</a:t>
            </a:r>
          </a:p>
          <a:p>
            <a:pPr algn="l" defTabSz="457200">
              <a:defRPr sz="2000">
                <a:solidFill>
                  <a:srgbClr val="222222"/>
                </a:solidFill>
                <a:latin typeface="Arial"/>
                <a:ea typeface="Arial"/>
                <a:cs typeface="Arial"/>
                <a:sym typeface="Arial"/>
              </a:defRPr>
            </a:pPr>
            <a:r>
              <a:t>テンパリング</a:t>
            </a:r>
          </a:p>
        </p:txBody>
      </p:sp>
      <p:pic>
        <p:nvPicPr>
          <p:cNvPr id="157" name="四角形" descr="四角形"/>
          <p:cNvPicPr>
            <a:picLocks noChangeAspect="0"/>
          </p:cNvPicPr>
          <p:nvPr/>
        </p:nvPicPr>
        <p:blipFill>
          <a:blip r:embed="rId6">
            <a:extLst/>
          </a:blip>
          <a:stretch>
            <a:fillRect/>
          </a:stretch>
        </p:blipFill>
        <p:spPr>
          <a:xfrm>
            <a:off x="490758" y="1930348"/>
            <a:ext cx="4558997" cy="3291473"/>
          </a:xfrm>
          <a:prstGeom prst="rect">
            <a:avLst/>
          </a:prstGeom>
        </p:spPr>
      </p:pic>
      <p:pic>
        <p:nvPicPr>
          <p:cNvPr id="159" name="四角形" descr="四角形"/>
          <p:cNvPicPr>
            <a:picLocks noChangeAspect="0"/>
          </p:cNvPicPr>
          <p:nvPr/>
        </p:nvPicPr>
        <p:blipFill>
          <a:blip r:embed="rId7">
            <a:extLst/>
          </a:blip>
          <a:stretch>
            <a:fillRect/>
          </a:stretch>
        </p:blipFill>
        <p:spPr>
          <a:xfrm>
            <a:off x="5245254" y="1930348"/>
            <a:ext cx="4663353" cy="3291473"/>
          </a:xfrm>
          <a:prstGeom prst="rect">
            <a:avLst/>
          </a:prstGeom>
        </p:spPr>
      </p:pic>
      <p:sp>
        <p:nvSpPr>
          <p:cNvPr id="161" name="強化ガラス…"/>
          <p:cNvSpPr txBox="1"/>
          <p:nvPr/>
        </p:nvSpPr>
        <p:spPr>
          <a:xfrm>
            <a:off x="10231106" y="2023749"/>
            <a:ext cx="2391196" cy="7374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29768">
              <a:defRPr b="1" sz="1879">
                <a:solidFill>
                  <a:srgbClr val="222222"/>
                </a:solidFill>
                <a:latin typeface="Arial"/>
                <a:ea typeface="Arial"/>
                <a:cs typeface="Arial"/>
                <a:sym typeface="Arial"/>
              </a:defRPr>
            </a:pPr>
            <a:r>
              <a:t>強化ガラス</a:t>
            </a:r>
          </a:p>
          <a:p>
            <a:pPr algn="l" defTabSz="429768">
              <a:defRPr sz="1879">
                <a:solidFill>
                  <a:srgbClr val="222222"/>
                </a:solidFill>
                <a:latin typeface="Arial"/>
                <a:ea typeface="Arial"/>
                <a:cs typeface="Arial"/>
                <a:sym typeface="Arial"/>
              </a:defRPr>
            </a:pPr>
            <a:r>
              <a:t>(表面の急冷)</a:t>
            </a:r>
          </a:p>
        </p:txBody>
      </p:sp>
      <p:pic>
        <p:nvPicPr>
          <p:cNvPr id="162" name="四角形" descr="四角形"/>
          <p:cNvPicPr>
            <a:picLocks noChangeAspect="0"/>
          </p:cNvPicPr>
          <p:nvPr/>
        </p:nvPicPr>
        <p:blipFill>
          <a:blip r:embed="rId8">
            <a:extLst/>
          </a:blip>
          <a:stretch>
            <a:fillRect/>
          </a:stretch>
        </p:blipFill>
        <p:spPr>
          <a:xfrm>
            <a:off x="10101121" y="1919091"/>
            <a:ext cx="2142654" cy="3321967"/>
          </a:xfrm>
          <a:prstGeom prst="rect">
            <a:avLst/>
          </a:prstGeom>
        </p:spPr>
      </p:pic>
      <p:pic>
        <p:nvPicPr>
          <p:cNvPr id="164" name="smartphone.png" descr="smartphone.png"/>
          <p:cNvPicPr>
            <a:picLocks noChangeAspect="1"/>
          </p:cNvPicPr>
          <p:nvPr/>
        </p:nvPicPr>
        <p:blipFill>
          <a:blip r:embed="rId9">
            <a:extLst/>
          </a:blip>
          <a:stretch>
            <a:fillRect/>
          </a:stretch>
        </p:blipFill>
        <p:spPr>
          <a:xfrm>
            <a:off x="10245240" y="2891842"/>
            <a:ext cx="1854416" cy="2012934"/>
          </a:xfrm>
          <a:prstGeom prst="rect">
            <a:avLst/>
          </a:prstGeom>
          <a:ln w="12700">
            <a:miter lim="400000"/>
          </a:ln>
        </p:spPr>
      </p:pic>
      <p:pic>
        <p:nvPicPr>
          <p:cNvPr id="165" name="DVDRAM.jpg" descr="DVDRAM.jpg"/>
          <p:cNvPicPr>
            <a:picLocks noChangeAspect="1"/>
          </p:cNvPicPr>
          <p:nvPr/>
        </p:nvPicPr>
        <p:blipFill>
          <a:blip r:embed="rId10">
            <a:extLst/>
          </a:blip>
          <a:stretch>
            <a:fillRect/>
          </a:stretch>
        </p:blipFill>
        <p:spPr>
          <a:xfrm>
            <a:off x="733944" y="6595900"/>
            <a:ext cx="1591073" cy="1761904"/>
          </a:xfrm>
          <a:prstGeom prst="rect">
            <a:avLst/>
          </a:prstGeom>
          <a:ln w="12700">
            <a:miter lim="400000"/>
          </a:ln>
        </p:spPr>
      </p:pic>
      <p:sp>
        <p:nvSpPr>
          <p:cNvPr id="166" name="相変化メモリ"/>
          <p:cNvSpPr txBox="1"/>
          <p:nvPr/>
        </p:nvSpPr>
        <p:spPr>
          <a:xfrm>
            <a:off x="690641" y="5693095"/>
            <a:ext cx="3134195" cy="737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2000">
                <a:solidFill>
                  <a:srgbClr val="222222"/>
                </a:solidFill>
                <a:latin typeface="Arial"/>
                <a:ea typeface="Arial"/>
                <a:cs typeface="Arial"/>
                <a:sym typeface="Arial"/>
              </a:defRPr>
            </a:lvl1pPr>
          </a:lstStyle>
          <a:p>
            <a:pPr/>
            <a:r>
              <a:t>相変化メモリ</a:t>
            </a:r>
          </a:p>
        </p:txBody>
      </p:sp>
      <p:pic>
        <p:nvPicPr>
          <p:cNvPr id="167" name="四角形" descr="四角形"/>
          <p:cNvPicPr>
            <a:picLocks noChangeAspect="0"/>
          </p:cNvPicPr>
          <p:nvPr/>
        </p:nvPicPr>
        <p:blipFill>
          <a:blip r:embed="rId11">
            <a:extLst/>
          </a:blip>
          <a:stretch>
            <a:fillRect/>
          </a:stretch>
        </p:blipFill>
        <p:spPr>
          <a:xfrm>
            <a:off x="494915" y="5404279"/>
            <a:ext cx="5737403" cy="3889630"/>
          </a:xfrm>
          <a:prstGeom prst="rect">
            <a:avLst/>
          </a:prstGeom>
        </p:spPr>
      </p:pic>
      <p:pic>
        <p:nvPicPr>
          <p:cNvPr id="169" name="image_02.gif" descr="image_02.gif"/>
          <p:cNvPicPr>
            <a:picLocks noChangeAspect="1"/>
          </p:cNvPicPr>
          <p:nvPr/>
        </p:nvPicPr>
        <p:blipFill>
          <a:blip r:embed="rId12">
            <a:extLst/>
          </a:blip>
          <a:srcRect l="13128" t="37222" r="14981" b="11334"/>
          <a:stretch>
            <a:fillRect/>
          </a:stretch>
        </p:blipFill>
        <p:spPr>
          <a:xfrm>
            <a:off x="2314932" y="6663450"/>
            <a:ext cx="3750720" cy="2012979"/>
          </a:xfrm>
          <a:prstGeom prst="rect">
            <a:avLst/>
          </a:prstGeom>
          <a:ln w="12700">
            <a:miter lim="400000"/>
          </a:ln>
        </p:spPr>
      </p:pic>
      <p:sp>
        <p:nvSpPr>
          <p:cNvPr id="170" name="相変化メモリとはなにか(東北大学 須藤研究室HP material.tohoku.ac.jp)"/>
          <p:cNvSpPr txBox="1"/>
          <p:nvPr/>
        </p:nvSpPr>
        <p:spPr>
          <a:xfrm>
            <a:off x="790647" y="8885525"/>
            <a:ext cx="5145940" cy="2578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200">
                <a:latin typeface="+mn-lt"/>
                <a:ea typeface="+mn-ea"/>
                <a:cs typeface="+mn-cs"/>
                <a:sym typeface="ヒラギノ角ゴ ProN W3"/>
              </a:defRPr>
            </a:pPr>
            <a:r>
              <a:t>相変化メモリとはなにか(東北大学 須藤研究室HP </a:t>
            </a:r>
            <a:r>
              <a:rPr u="sng">
                <a:hlinkClick r:id="rId13" invalidUrl="" action="" tgtFrame="" tooltip="" history="1" highlightClick="0" endSnd="0"/>
              </a:rPr>
              <a:t>material.tohoku.ac.jp</a:t>
            </a:r>
            <a:r>
              <a:t>)</a:t>
            </a:r>
          </a:p>
        </p:txBody>
      </p:sp>
      <p:sp>
        <p:nvSpPr>
          <p:cNvPr id="171" name="チョコレートをおいしくする物理 (KEK公式HP kek.jp)"/>
          <p:cNvSpPr txBox="1"/>
          <p:nvPr/>
        </p:nvSpPr>
        <p:spPr>
          <a:xfrm>
            <a:off x="5703254" y="4895034"/>
            <a:ext cx="3888487" cy="25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atin typeface="+mn-lt"/>
                <a:ea typeface="+mn-ea"/>
                <a:cs typeface="+mn-cs"/>
                <a:sym typeface="ヒラギノ角ゴ ProN W3"/>
              </a:defRPr>
            </a:lvl1pPr>
          </a:lstStyle>
          <a:p>
            <a:pPr/>
            <a:r>
              <a:t>チョコレートをおいしくする物理 (KEK公式HP kek.jp)</a:t>
            </a:r>
          </a:p>
        </p:txBody>
      </p:sp>
      <p:pic>
        <p:nvPicPr>
          <p:cNvPr id="172" name="468-04.jpg" descr="468-04.jpg"/>
          <p:cNvPicPr>
            <a:picLocks noChangeAspect="1"/>
          </p:cNvPicPr>
          <p:nvPr/>
        </p:nvPicPr>
        <p:blipFill>
          <a:blip r:embed="rId3">
            <a:extLst/>
          </a:blip>
          <a:srcRect l="2965" t="36421" r="69825" b="36421"/>
          <a:stretch>
            <a:fillRect/>
          </a:stretch>
        </p:blipFill>
        <p:spPr>
          <a:xfrm>
            <a:off x="5414653" y="3843864"/>
            <a:ext cx="1168799" cy="826436"/>
          </a:xfrm>
          <a:prstGeom prst="rect">
            <a:avLst/>
          </a:prstGeom>
          <a:ln w="12700">
            <a:miter lim="400000"/>
          </a:ln>
        </p:spPr>
      </p:pic>
      <p:sp>
        <p:nvSpPr>
          <p:cNvPr id="173" name="ココアバターの結晶構造"/>
          <p:cNvSpPr txBox="1"/>
          <p:nvPr/>
        </p:nvSpPr>
        <p:spPr>
          <a:xfrm>
            <a:off x="5628270" y="3431349"/>
            <a:ext cx="3465116" cy="3734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sz="2000">
                <a:solidFill>
                  <a:srgbClr val="222222"/>
                </a:solidFill>
                <a:latin typeface="Arial"/>
                <a:ea typeface="Arial"/>
                <a:cs typeface="Arial"/>
                <a:sym typeface="Arial"/>
              </a:defRPr>
            </a:lvl1pPr>
          </a:lstStyle>
          <a:p>
            <a:pPr/>
            <a:r>
              <a:t>ココアバターの結晶構造</a:t>
            </a:r>
          </a:p>
        </p:txBody>
      </p:sp>
      <p:pic>
        <p:nvPicPr>
          <p:cNvPr id="174" name="468-04.jpg" descr="468-04.jpg"/>
          <p:cNvPicPr>
            <a:picLocks noChangeAspect="1"/>
          </p:cNvPicPr>
          <p:nvPr/>
        </p:nvPicPr>
        <p:blipFill>
          <a:blip r:embed="rId3">
            <a:extLst/>
          </a:blip>
          <a:srcRect l="11495" t="64308" r="72655" b="30185"/>
          <a:stretch>
            <a:fillRect/>
          </a:stretch>
        </p:blipFill>
        <p:spPr>
          <a:xfrm>
            <a:off x="5519676" y="4651039"/>
            <a:ext cx="1186219" cy="291935"/>
          </a:xfrm>
          <a:prstGeom prst="rect">
            <a:avLst/>
          </a:prstGeom>
          <a:ln w="12700">
            <a:miter lim="400000"/>
          </a:ln>
        </p:spPr>
      </p:pic>
      <p:pic>
        <p:nvPicPr>
          <p:cNvPr id="175" name="468-04.jpg" descr="468-04.jpg"/>
          <p:cNvPicPr>
            <a:picLocks noChangeAspect="1"/>
          </p:cNvPicPr>
          <p:nvPr/>
        </p:nvPicPr>
        <p:blipFill>
          <a:blip r:embed="rId3">
            <a:extLst/>
          </a:blip>
          <a:srcRect l="40924" t="64458" r="37818" b="30035"/>
          <a:stretch>
            <a:fillRect/>
          </a:stretch>
        </p:blipFill>
        <p:spPr>
          <a:xfrm>
            <a:off x="6738088" y="4626367"/>
            <a:ext cx="1590948" cy="291934"/>
          </a:xfrm>
          <a:prstGeom prst="rect">
            <a:avLst/>
          </a:prstGeom>
          <a:ln w="12700">
            <a:miter lim="400000"/>
          </a:ln>
        </p:spPr>
      </p:pic>
      <p:pic>
        <p:nvPicPr>
          <p:cNvPr id="176" name="468-04.jpg" descr="468-04.jpg"/>
          <p:cNvPicPr>
            <a:picLocks noChangeAspect="1"/>
          </p:cNvPicPr>
          <p:nvPr/>
        </p:nvPicPr>
        <p:blipFill>
          <a:blip r:embed="rId3">
            <a:extLst/>
          </a:blip>
          <a:srcRect l="76884" t="36421" r="10066" b="42999"/>
          <a:stretch>
            <a:fillRect/>
          </a:stretch>
        </p:blipFill>
        <p:spPr>
          <a:xfrm>
            <a:off x="8627799" y="3760150"/>
            <a:ext cx="716662" cy="800675"/>
          </a:xfrm>
          <a:prstGeom prst="rect">
            <a:avLst/>
          </a:prstGeom>
          <a:ln w="12700">
            <a:miter lim="400000"/>
          </a:ln>
        </p:spPr>
      </p:pic>
      <p:pic>
        <p:nvPicPr>
          <p:cNvPr id="177" name="468-04.jpg" descr="468-04.jpg"/>
          <p:cNvPicPr>
            <a:picLocks noChangeAspect="1"/>
          </p:cNvPicPr>
          <p:nvPr/>
        </p:nvPicPr>
        <p:blipFill>
          <a:blip r:embed="rId3">
            <a:extLst/>
          </a:blip>
          <a:srcRect l="74197" t="64458" r="5753" b="30035"/>
          <a:stretch>
            <a:fillRect/>
          </a:stretch>
        </p:blipFill>
        <p:spPr>
          <a:xfrm>
            <a:off x="8430290" y="4640059"/>
            <a:ext cx="1361323" cy="264850"/>
          </a:xfrm>
          <a:prstGeom prst="rect">
            <a:avLst/>
          </a:prstGeom>
          <a:ln w="12700">
            <a:miter lim="400000"/>
          </a:ln>
        </p:spPr>
      </p:pic>
      <p:sp>
        <p:nvSpPr>
          <p:cNvPr id="178" name="四角形"/>
          <p:cNvSpPr/>
          <p:nvPr/>
        </p:nvSpPr>
        <p:spPr>
          <a:xfrm>
            <a:off x="5414653" y="3906563"/>
            <a:ext cx="485568" cy="232538"/>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9" name="準安定状態は熱や外場のゆらぎに関して安定だが、エネルギーが最小値をとらない"/>
          <p:cNvSpPr txBox="1"/>
          <p:nvPr/>
        </p:nvSpPr>
        <p:spPr>
          <a:xfrm>
            <a:off x="589961" y="1429191"/>
            <a:ext cx="11824878" cy="4627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a:solidFill>
                  <a:srgbClr val="222222"/>
                </a:solidFill>
                <a:latin typeface="Arial"/>
                <a:ea typeface="Arial"/>
                <a:cs typeface="Arial"/>
                <a:sym typeface="Arial"/>
              </a:defRPr>
            </a:lvl1pPr>
          </a:lstStyle>
          <a:p>
            <a:pPr/>
            <a:r>
              <a:t>準安定状態は熱や外場のゆらぎに関して安定だが、エネルギーが最小値をとらない</a:t>
            </a:r>
          </a:p>
        </p:txBody>
      </p:sp>
      <p:grpSp>
        <p:nvGrpSpPr>
          <p:cNvPr id="202" name="グループ"/>
          <p:cNvGrpSpPr/>
          <p:nvPr/>
        </p:nvGrpSpPr>
        <p:grpSpPr>
          <a:xfrm>
            <a:off x="6438265" y="5409263"/>
            <a:ext cx="6065952" cy="4333141"/>
            <a:chOff x="-38100" y="-38100"/>
            <a:chExt cx="6065951" cy="4333139"/>
          </a:xfrm>
        </p:grpSpPr>
        <p:sp>
          <p:nvSpPr>
            <p:cNvPr id="180" name="急冷による超伝導制御"/>
            <p:cNvSpPr txBox="1"/>
            <p:nvPr/>
          </p:nvSpPr>
          <p:spPr>
            <a:xfrm>
              <a:off x="174430" y="154594"/>
              <a:ext cx="2756816" cy="10981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defTabSz="457200">
                <a:defRPr b="1" sz="2000">
                  <a:solidFill>
                    <a:srgbClr val="222222"/>
                  </a:solidFill>
                  <a:latin typeface="Arial"/>
                  <a:ea typeface="Arial"/>
                  <a:cs typeface="Arial"/>
                  <a:sym typeface="Arial"/>
                </a:defRPr>
              </a:lvl1pPr>
            </a:lstStyle>
            <a:p>
              <a:pPr/>
              <a:r>
                <a:t>急冷による超伝導制御</a:t>
              </a:r>
            </a:p>
          </p:txBody>
        </p:sp>
        <p:pic>
          <p:nvPicPr>
            <p:cNvPr id="181" name="四角形" descr="四角形"/>
            <p:cNvPicPr>
              <a:picLocks noChangeAspect="0"/>
            </p:cNvPicPr>
            <p:nvPr/>
          </p:nvPicPr>
          <p:blipFill>
            <a:blip r:embed="rId14">
              <a:extLst/>
            </a:blip>
            <a:stretch>
              <a:fillRect/>
            </a:stretch>
          </p:blipFill>
          <p:spPr>
            <a:xfrm>
              <a:off x="-38101" y="-38101"/>
              <a:ext cx="6024978" cy="3889631"/>
            </a:xfrm>
            <a:prstGeom prst="rect">
              <a:avLst/>
            </a:prstGeom>
            <a:effectLst/>
          </p:spPr>
        </p:pic>
        <p:grpSp>
          <p:nvGrpSpPr>
            <p:cNvPr id="197" name="グループ"/>
            <p:cNvGrpSpPr/>
            <p:nvPr/>
          </p:nvGrpSpPr>
          <p:grpSpPr>
            <a:xfrm>
              <a:off x="2284219" y="245731"/>
              <a:ext cx="3743633" cy="3354370"/>
              <a:chOff x="-119517" y="-113448"/>
              <a:chExt cx="3743632" cy="3354368"/>
            </a:xfrm>
          </p:grpSpPr>
          <p:pic>
            <p:nvPicPr>
              <p:cNvPr id="183" name="kinetic_approach2.jpg" descr="kinetic_approach2.jpg"/>
              <p:cNvPicPr>
                <a:picLocks noChangeAspect="1"/>
              </p:cNvPicPr>
              <p:nvPr/>
            </p:nvPicPr>
            <p:blipFill>
              <a:blip r:embed="rId15">
                <a:extLst/>
              </a:blip>
              <a:srcRect l="58270" t="70007" r="654" b="3987"/>
              <a:stretch>
                <a:fillRect/>
              </a:stretch>
            </p:blipFill>
            <p:spPr>
              <a:xfrm>
                <a:off x="779360" y="11"/>
                <a:ext cx="2583788" cy="2593918"/>
              </a:xfrm>
              <a:prstGeom prst="rect">
                <a:avLst/>
              </a:prstGeom>
              <a:ln w="12700" cap="flat">
                <a:noFill/>
                <a:miter lim="400000"/>
              </a:ln>
              <a:effectLst/>
            </p:spPr>
          </p:pic>
          <p:sp>
            <p:nvSpPr>
              <p:cNvPr id="184" name="四角形"/>
              <p:cNvSpPr/>
              <p:nvPr/>
            </p:nvSpPr>
            <p:spPr>
              <a:xfrm>
                <a:off x="919120" y="123827"/>
                <a:ext cx="2304084" cy="66733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85" name="温度 (K)"/>
              <p:cNvSpPr txBox="1"/>
              <p:nvPr/>
            </p:nvSpPr>
            <p:spPr>
              <a:xfrm>
                <a:off x="1537211" y="2852881"/>
                <a:ext cx="1067955"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温度 (K)</a:t>
                </a:r>
              </a:p>
            </p:txBody>
          </p:sp>
          <p:sp>
            <p:nvSpPr>
              <p:cNvPr id="186" name="3"/>
              <p:cNvSpPr txBox="1"/>
              <p:nvPr/>
            </p:nvSpPr>
            <p:spPr>
              <a:xfrm>
                <a:off x="1529673" y="2521046"/>
                <a:ext cx="253598"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3</a:t>
                </a:r>
              </a:p>
            </p:txBody>
          </p:sp>
          <p:sp>
            <p:nvSpPr>
              <p:cNvPr id="187" name="3.5"/>
              <p:cNvSpPr txBox="1"/>
              <p:nvPr/>
            </p:nvSpPr>
            <p:spPr>
              <a:xfrm>
                <a:off x="2278670" y="2527211"/>
                <a:ext cx="440215"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3.5</a:t>
                </a:r>
              </a:p>
            </p:txBody>
          </p:sp>
          <p:sp>
            <p:nvSpPr>
              <p:cNvPr id="188" name="4"/>
              <p:cNvSpPr txBox="1"/>
              <p:nvPr/>
            </p:nvSpPr>
            <p:spPr>
              <a:xfrm>
                <a:off x="3183900" y="2521046"/>
                <a:ext cx="440215"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4</a:t>
                </a:r>
              </a:p>
            </p:txBody>
          </p:sp>
          <p:sp>
            <p:nvSpPr>
              <p:cNvPr id="189" name="2.5"/>
              <p:cNvSpPr txBox="1"/>
              <p:nvPr/>
            </p:nvSpPr>
            <p:spPr>
              <a:xfrm>
                <a:off x="665919" y="2521046"/>
                <a:ext cx="440215"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2.5</a:t>
                </a:r>
              </a:p>
            </p:txBody>
          </p:sp>
          <p:sp>
            <p:nvSpPr>
              <p:cNvPr id="190" name="ρ/ρ(4K)"/>
              <p:cNvSpPr txBox="1"/>
              <p:nvPr/>
            </p:nvSpPr>
            <p:spPr>
              <a:xfrm rot="16200000">
                <a:off x="-382413" y="1025827"/>
                <a:ext cx="1067954" cy="5421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 ρ/ρ(4K)</a:t>
                </a:r>
              </a:p>
            </p:txBody>
          </p:sp>
          <p:sp>
            <p:nvSpPr>
              <p:cNvPr id="191" name="0"/>
              <p:cNvSpPr txBox="1"/>
              <p:nvPr/>
            </p:nvSpPr>
            <p:spPr>
              <a:xfrm>
                <a:off x="483350" y="2338518"/>
                <a:ext cx="410935"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0</a:t>
                </a:r>
              </a:p>
            </p:txBody>
          </p:sp>
          <p:sp>
            <p:nvSpPr>
              <p:cNvPr id="192" name="0.5"/>
              <p:cNvSpPr txBox="1"/>
              <p:nvPr/>
            </p:nvSpPr>
            <p:spPr>
              <a:xfrm>
                <a:off x="363194" y="1515436"/>
                <a:ext cx="554439"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0.5</a:t>
                </a:r>
              </a:p>
            </p:txBody>
          </p:sp>
          <p:sp>
            <p:nvSpPr>
              <p:cNvPr id="193" name="1"/>
              <p:cNvSpPr txBox="1"/>
              <p:nvPr/>
            </p:nvSpPr>
            <p:spPr>
              <a:xfrm>
                <a:off x="575370" y="692355"/>
                <a:ext cx="410936"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1</a:t>
                </a:r>
              </a:p>
            </p:txBody>
          </p:sp>
          <p:sp>
            <p:nvSpPr>
              <p:cNvPr id="194" name="1.5"/>
              <p:cNvSpPr txBox="1"/>
              <p:nvPr/>
            </p:nvSpPr>
            <p:spPr>
              <a:xfrm>
                <a:off x="381223" y="-113449"/>
                <a:ext cx="615189"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1.5</a:t>
                </a:r>
              </a:p>
            </p:txBody>
          </p:sp>
          <p:sp>
            <p:nvSpPr>
              <p:cNvPr id="195" name="●急冷 (&gt;107K/s)"/>
              <p:cNvSpPr txBox="1"/>
              <p:nvPr/>
            </p:nvSpPr>
            <p:spPr>
              <a:xfrm>
                <a:off x="1052294" y="80453"/>
                <a:ext cx="2291789" cy="478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457200">
                  <a:spcBef>
                    <a:spcPts val="1200"/>
                  </a:spcBef>
                  <a:defRPr sz="1900">
                    <a:latin typeface="Arial"/>
                    <a:ea typeface="Arial"/>
                    <a:cs typeface="Arial"/>
                    <a:sym typeface="Arial"/>
                  </a:defRPr>
                </a:pPr>
                <a:r>
                  <a:rPr>
                    <a:solidFill>
                      <a:schemeClr val="accent5">
                        <a:hueOff val="-82419"/>
                        <a:satOff val="-9513"/>
                        <a:lumOff val="-16343"/>
                      </a:schemeClr>
                    </a:solidFill>
                  </a:rPr>
                  <a:t>●</a:t>
                </a:r>
                <a:r>
                  <a:t>急冷 (&gt;10</a:t>
                </a:r>
                <a:r>
                  <a:rPr baseline="31999"/>
                  <a:t>7</a:t>
                </a:r>
                <a:r>
                  <a:t>K/s)</a:t>
                </a:r>
              </a:p>
            </p:txBody>
          </p:sp>
          <p:sp>
            <p:nvSpPr>
              <p:cNvPr id="196" name="●徐冷 (10-2 K/s)"/>
              <p:cNvSpPr txBox="1"/>
              <p:nvPr/>
            </p:nvSpPr>
            <p:spPr>
              <a:xfrm>
                <a:off x="1052268" y="407218"/>
                <a:ext cx="2291789" cy="4785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457200">
                  <a:spcBef>
                    <a:spcPts val="1200"/>
                  </a:spcBef>
                  <a:defRPr sz="1900">
                    <a:latin typeface="Arial"/>
                    <a:ea typeface="Arial"/>
                    <a:cs typeface="Arial"/>
                    <a:sym typeface="Arial"/>
                  </a:defRPr>
                </a:pPr>
                <a:r>
                  <a:rPr>
                    <a:solidFill>
                      <a:srgbClr val="000000">
                        <a:alpha val="99000"/>
                      </a:srgbClr>
                    </a:solidFill>
                  </a:rPr>
                  <a:t>●</a:t>
                </a:r>
                <a:r>
                  <a:t>徐冷 (10</a:t>
                </a:r>
                <a:r>
                  <a:rPr baseline="31999"/>
                  <a:t>-2 </a:t>
                </a:r>
                <a:r>
                  <a:t>K/s)</a:t>
                </a:r>
              </a:p>
            </p:txBody>
          </p:sp>
        </p:grpSp>
        <p:sp>
          <p:nvSpPr>
            <p:cNvPr id="198" name="H. Oike, et al., Sci. Adv. 4, 10 (2018)."/>
            <p:cNvSpPr txBox="1"/>
            <p:nvPr/>
          </p:nvSpPr>
          <p:spPr>
            <a:xfrm>
              <a:off x="276684" y="3393339"/>
              <a:ext cx="3352662" cy="901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l" defTabSz="457200">
                <a:lnSpc>
                  <a:spcPts val="3700"/>
                </a:lnSpc>
                <a:spcBef>
                  <a:spcPts val="1200"/>
                </a:spcBef>
                <a:defRPr sz="1600">
                  <a:latin typeface="Times"/>
                  <a:ea typeface="Times"/>
                  <a:cs typeface="Times"/>
                  <a:sym typeface="Times"/>
                </a:defRPr>
              </a:pPr>
              <a:r>
                <a:t>H. Oike, et al., Sci. Adv. </a:t>
              </a:r>
              <a:r>
                <a:rPr b="1"/>
                <a:t>4</a:t>
              </a:r>
              <a:r>
                <a:t>, 10 </a:t>
              </a:r>
              <a:r>
                <a:rPr sz="1200"/>
                <a:t>(</a:t>
              </a:r>
              <a:r>
                <a:t>2018). </a:t>
              </a:r>
              <a:br>
                <a:rPr sz="1200"/>
              </a:br>
              <a:endParaRPr sz="1200"/>
            </a:p>
          </p:txBody>
        </p:sp>
        <p:sp>
          <p:nvSpPr>
            <p:cNvPr id="199" name="IrTe2…"/>
            <p:cNvSpPr txBox="1"/>
            <p:nvPr/>
          </p:nvSpPr>
          <p:spPr>
            <a:xfrm>
              <a:off x="174179" y="600200"/>
              <a:ext cx="3902265" cy="8066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57200">
                <a:defRPr sz="2000">
                  <a:solidFill>
                    <a:srgbClr val="222222"/>
                  </a:solidFill>
                  <a:latin typeface="Arial"/>
                  <a:ea typeface="Arial"/>
                  <a:cs typeface="Arial"/>
                  <a:sym typeface="Arial"/>
                </a:defRPr>
              </a:pPr>
              <a:r>
                <a:t>IrTe</a:t>
              </a:r>
              <a:r>
                <a:rPr baseline="-5999"/>
                <a:t>2</a:t>
              </a:r>
              <a:endParaRPr baseline="-5999"/>
            </a:p>
            <a:p>
              <a:pPr algn="l" defTabSz="457200">
                <a:defRPr sz="1400">
                  <a:solidFill>
                    <a:srgbClr val="222222"/>
                  </a:solidFill>
                  <a:latin typeface="Arial"/>
                  <a:ea typeface="Arial"/>
                  <a:cs typeface="Arial"/>
                  <a:sym typeface="Arial"/>
                </a:defRPr>
              </a:pPr>
              <a:r>
                <a:t>(遷移金属ダイカルゴゲナイド)</a:t>
              </a:r>
            </a:p>
          </p:txBody>
        </p:sp>
        <p:pic>
          <p:nvPicPr>
            <p:cNvPr id="200" name="kinetic_approach2.jpg" descr="kinetic_approach2.jpg"/>
            <p:cNvPicPr>
              <a:picLocks noChangeAspect="1"/>
            </p:cNvPicPr>
            <p:nvPr/>
          </p:nvPicPr>
          <p:blipFill>
            <a:blip r:embed="rId15">
              <a:extLst/>
            </a:blip>
            <a:srcRect l="67885" t="3039" r="13999" b="87619"/>
            <a:stretch>
              <a:fillRect/>
            </a:stretch>
          </p:blipFill>
          <p:spPr>
            <a:xfrm>
              <a:off x="202741" y="1214405"/>
              <a:ext cx="2075121" cy="1696800"/>
            </a:xfrm>
            <a:prstGeom prst="rect">
              <a:avLst/>
            </a:prstGeom>
            <a:ln w="12700" cap="flat">
              <a:noFill/>
              <a:miter lim="400000"/>
            </a:ln>
            <a:effectLst/>
          </p:spPr>
        </p:pic>
        <p:pic>
          <p:nvPicPr>
            <p:cNvPr id="201" name="kinetic_approach2.jpg" descr="kinetic_approach2.jpg"/>
            <p:cNvPicPr>
              <a:picLocks noChangeAspect="1"/>
            </p:cNvPicPr>
            <p:nvPr/>
          </p:nvPicPr>
          <p:blipFill>
            <a:blip r:embed="rId15">
              <a:extLst/>
            </a:blip>
            <a:srcRect l="87673" t="11440" r="2114" b="85258"/>
            <a:stretch>
              <a:fillRect/>
            </a:stretch>
          </p:blipFill>
          <p:spPr>
            <a:xfrm>
              <a:off x="1391833" y="2707023"/>
              <a:ext cx="1122551" cy="575341"/>
            </a:xfrm>
            <a:prstGeom prst="rect">
              <a:avLst/>
            </a:prstGeom>
            <a:ln w="12700" cap="flat">
              <a:noFill/>
              <a:miter lim="400000"/>
            </a:ln>
            <a:effectLst/>
          </p:spPr>
        </p:pic>
      </p:grpSp>
      <p:sp>
        <p:nvSpPr>
          <p:cNvPr id="203" name="DVD-RAM"/>
          <p:cNvSpPr txBox="1"/>
          <p:nvPr/>
        </p:nvSpPr>
        <p:spPr>
          <a:xfrm>
            <a:off x="774583" y="6214691"/>
            <a:ext cx="1299593" cy="3853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000">
                <a:solidFill>
                  <a:srgbClr val="222222"/>
                </a:solidFill>
                <a:latin typeface="Arial"/>
                <a:ea typeface="Arial"/>
                <a:cs typeface="Arial"/>
                <a:sym typeface="Arial"/>
              </a:defRPr>
            </a:lvl1pPr>
          </a:lstStyle>
          <a:p>
            <a:pPr>
              <a:defRPr b="1"/>
            </a:pPr>
            <a:r>
              <a:rPr b="0"/>
              <a:t>DVD-RAM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2"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375" name="表1: 錫薄膜に関する先行研究のサーベイ"/>
          <p:cNvGraphicFramePr/>
          <p:nvPr/>
        </p:nvGraphicFramePr>
        <p:xfrm>
          <a:off x="108714" y="109262"/>
          <a:ext cx="12791817" cy="9515212"/>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657283"/>
                <a:gridCol w="511923"/>
                <a:gridCol w="569394"/>
                <a:gridCol w="747863"/>
                <a:gridCol w="403694"/>
                <a:gridCol w="517335"/>
                <a:gridCol w="573805"/>
                <a:gridCol w="685090"/>
                <a:gridCol w="685090"/>
                <a:gridCol w="559544"/>
                <a:gridCol w="674267"/>
                <a:gridCol w="595260"/>
                <a:gridCol w="684008"/>
                <a:gridCol w="526258"/>
                <a:gridCol w="571449"/>
                <a:gridCol w="559544"/>
                <a:gridCol w="516253"/>
                <a:gridCol w="533569"/>
                <a:gridCol w="603918"/>
                <a:gridCol w="476208"/>
                <a:gridCol w="538182"/>
                <a:gridCol w="597424"/>
              </a:tblGrid>
              <a:tr h="558799">
                <a:tc gridSpan="22">
                  <a:txBody>
                    <a:bodyPr/>
                    <a:lstStyle/>
                    <a:p>
                      <a:pPr defTabSz="457200">
                        <a:spcBef>
                          <a:spcPts val="600"/>
                        </a:spcBef>
                        <a:defRPr b="0" sz="1800">
                          <a:solidFill>
                            <a:srgbClr val="000000"/>
                          </a:solidFill>
                        </a:defRPr>
                      </a:pPr>
                      <a:r>
                        <a:rPr sz="3000">
                          <a:latin typeface="+mn-lt"/>
                          <a:ea typeface="+mn-ea"/>
                          <a:cs typeface="+mn-cs"/>
                          <a:sym typeface="ヒラギノ角ゴ ProN W3"/>
                        </a:rPr>
                        <a:t>表1: 錫薄膜に関する先行研究のサーベイ</a:t>
                      </a:r>
                    </a:p>
                  </a:txBody>
                  <a:tcPr marL="50800" marR="50800" marT="50800" marB="50800" anchor="ctr" anchorCtr="0" horzOverflow="overflow">
                    <a:lnL/>
                    <a:lnR/>
                    <a:lnT/>
                    <a:lnB w="4445">
                      <a:solidFill>
                        <a:srgbClr val="000000"/>
                      </a:solidFill>
                      <a:miter lim="400000"/>
                    </a:lnB>
                    <a:solidFill>
                      <a:srgbClr val="000000">
                        <a:alpha val="0"/>
                      </a:srgbClr>
                    </a:solidFill>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r>
              <a:tr h="1296035">
                <a:tc>
                  <a:txBody>
                    <a:bodyPr/>
                    <a:lstStyle/>
                    <a:p>
                      <a:pPr algn="l" defTabSz="457200">
                        <a:defRPr b="0" sz="1800">
                          <a:solidFill>
                            <a:srgbClr val="000000"/>
                          </a:solidFill>
                        </a:defRPr>
                      </a:pPr>
                      <a:r>
                        <a:rPr sz="600">
                          <a:latin typeface="+mn-lt"/>
                          <a:ea typeface="+mn-ea"/>
                          <a:cs typeface="+mn-cs"/>
                          <a:sym typeface="ヒラギノ角ゴ ProN W3"/>
                        </a:rPr>
                        <a:t>論文のタイトル</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THE ELECTRON ENERGY LOSS SPECTRUM OF TIN AT LOW PRIMARY BEAM ENERGIES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Distruction of superconductivity in quench-condensed two-dimensional films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Epitaxial and endotaxial semiconductor quantum dots: atomic order, morphological transformations, and structural transitions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Formation of epitaxial 􏰀-Sn islands at the interface of SiO2/Si layers
implanted with Sn ions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Formation of island arrays by melting of Bi, Pb and Sn continuous films on Si substrate</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Sn on InSb(100)–c(238): growth morphology and electronic structure</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Growth morphology of (1 􏰕 2) a-Sn(1 0 0): a surface diffraction study</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600">
                          <a:sym typeface="ヒラギノ角ゴ ProN W3"/>
                        </a:defRPr>
                      </a:pPr>
                      <a:r>
                        <a:t>Growth and annealing behaviour of a-Sn on </a:t>
                      </a:r>
                      <a:r>
                        <a:rPr baseline="16666"/>
                        <a:t>InSb(OO1) </a:t>
                      </a:r>
                      <a:r>
                        <a:t>measured by LEED and He atom scattering </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THE GROWTH OF METASTABLE, HETEROEPITAXIAL FILMS OF ct-Sn BY METAL BEAM EPITAXY</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STUDY OF THE PHASE TRANSITION IN HETEROEPITAXIALLY GROWN FILMS OF a-Sn BY RAMAN SPECTROSCOPY </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The pseudomorphic growth of a-Sn on InSb(100): electronic structure and morphological properties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INVESTIGATION OF THE InSb(ll0)-Sn SCHOTIXY BARRIER BY MEANS OF ELECTRON ENERGY LOSS SPECTROSCOPY</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Sn OVERLAYERS ON CLEAVED InSb(ll0) SURFACES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Superconductivity in Sn films on InSb(110) taking account of the film morphology and structure</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Inelastic scattering of low-energy electrons from Sn overlayers on cleaved Insb(110) surfaces</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The electrical and structural properties of granular superconducting Sn on InSb(1 1 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Growth morphology and electronic properties of Sn deposited on different InSb surfaces </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a-Sn pseudomorphic growth on InSb (111) and (111) surfaces: a high-resolution photoemission study</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Surface phase transition and interface interaction in the a-Sn/InSb j111)system</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CUBIC Sn FROM LIQUID PHASE EPITAXY ON InSb </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c>
                  <a:txBody>
                    <a:bodyPr/>
                    <a:lstStyle/>
                    <a:p>
                      <a:pPr algn="l" defTabSz="457200">
                        <a:defRPr sz="1800"/>
                      </a:pPr>
                      <a:r>
                        <a:rPr sz="600">
                          <a:sym typeface="ヒラギノ角ゴ ProN W3"/>
                        </a:rPr>
                        <a:t>The Dynamical Observation of α-Sn (111) This Films Grown on InSb (bar 1bar 1bar 1) by RHEED.pdf</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a:solidFill>
                        <a:srgbClr val="000000"/>
                      </a:solidFill>
                      <a:miter lim="400000"/>
                    </a:lnB>
                    <a:solidFill>
                      <a:srgbClr val="BEC0BF"/>
                    </a:solidFill>
                  </a:tcPr>
                </a:tc>
              </a:tr>
              <a:tr h="229113">
                <a:tc>
                  <a:txBody>
                    <a:bodyPr/>
                    <a:lstStyle/>
                    <a:p>
                      <a:pPr algn="l" defTabSz="457200">
                        <a:defRPr b="0" sz="1800">
                          <a:solidFill>
                            <a:srgbClr val="000000"/>
                          </a:solidFill>
                        </a:defRPr>
                      </a:pPr>
                      <a:r>
                        <a:rPr sz="600">
                          <a:sym typeface="ヒラギノ角ゴ ProN W6"/>
                        </a:rPr>
                        <a:t>出版年</a:t>
                      </a:r>
                    </a:p>
                  </a:txBody>
                  <a:tcPr marL="50800" marR="50800" marT="50800" marB="50800" anchor="t" anchorCtr="0" horzOverflow="overflow">
                    <a:lnL w="4445">
                      <a:solidFill>
                        <a:srgbClr val="000000"/>
                      </a:solidFill>
                      <a:miter lim="400000"/>
                    </a:lnL>
                    <a:lnR>
                      <a:solidFill>
                        <a:srgbClr val="000000"/>
                      </a:solidFill>
                      <a:miter lim="400000"/>
                    </a:lnR>
                    <a:lnT>
                      <a:solidFill>
                        <a:srgbClr val="000000"/>
                      </a:solidFill>
                      <a:miter lim="400000"/>
                    </a:lnT>
                    <a:lnB w="4445">
                      <a:solidFill>
                        <a:srgbClr val="000000"/>
                      </a:solidFill>
                      <a:miter lim="400000"/>
                    </a:lnB>
                    <a:solidFill>
                      <a:srgbClr val="DCDCDC"/>
                    </a:solidFill>
                  </a:tcPr>
                </a:tc>
                <a:tc>
                  <a:txBody>
                    <a:bodyPr/>
                    <a:lstStyle/>
                    <a:p>
                      <a:pPr algn="r" defTabSz="457200">
                        <a:defRPr sz="1800"/>
                      </a:pPr>
                      <a:r>
                        <a:rPr sz="600">
                          <a:sym typeface="ヒラギノ角ゴ ProN W3"/>
                        </a:rPr>
                        <a:t>1979</a:t>
                      </a:r>
                    </a:p>
                  </a:txBody>
                  <a:tcPr marL="50800" marR="50800" marT="50800" marB="50800" anchor="t" anchorCtr="0" horzOverflow="overflow">
                    <a:lnL>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1986</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2005(Review)</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2014</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2002</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2002</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1992</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1981</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2000</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1987</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1982</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2002</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1985</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2000</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1994</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c>
                  <a:txBody>
                    <a:bodyPr/>
                    <a:lstStyle/>
                    <a:p>
                      <a:pPr algn="r" defTabSz="457200">
                        <a:defRPr sz="1800"/>
                      </a:pPr>
                      <a:r>
                        <a:rPr sz="600">
                          <a:sym typeface="ヒラギノ角ゴ ProN W3"/>
                        </a:rPr>
                        <a:t>1988</a:t>
                      </a:r>
                    </a:p>
                  </a:txBody>
                  <a:tcPr marL="50800" marR="50800" marT="50800" marB="50800" anchor="t" anchorCtr="0" horzOverflow="overflow">
                    <a:lnL w="4445">
                      <a:solidFill>
                        <a:srgbClr val="000000"/>
                      </a:solidFill>
                      <a:miter lim="400000"/>
                    </a:lnL>
                    <a:lnR w="4445">
                      <a:solidFill>
                        <a:srgbClr val="000000"/>
                      </a:solidFill>
                      <a:miter lim="400000"/>
                    </a:lnR>
                    <a:lnT>
                      <a:solidFill>
                        <a:srgbClr val="000000"/>
                      </a:solidFill>
                      <a:miter lim="400000"/>
                    </a:lnT>
                    <a:lnB w="4445">
                      <a:solidFill>
                        <a:srgbClr val="000000"/>
                      </a:solidFill>
                      <a:miter lim="400000"/>
                    </a:lnB>
                    <a:noFill/>
                  </a:tcPr>
                </a:tc>
              </a:tr>
              <a:tr h="411909">
                <a:tc>
                  <a:txBody>
                    <a:bodyPr/>
                    <a:lstStyle/>
                    <a:p>
                      <a:pPr algn="l" defTabSz="457200">
                        <a:defRPr b="0" sz="1800">
                          <a:solidFill>
                            <a:srgbClr val="000000"/>
                          </a:solidFill>
                        </a:defRPr>
                      </a:pPr>
                      <a:r>
                        <a:rPr sz="600">
                          <a:sym typeface="ヒラギノ角ゴ ProN W6"/>
                        </a:rPr>
                        <a:t>成膜法</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1800"/>
                      </a:pPr>
                      <a:r>
                        <a:rPr sz="600">
                          <a:sym typeface="ヒラギノ角ゴ ProN W3"/>
                        </a:rPr>
                        <a:t>熱蒸着</a:t>
                      </a: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熱蒸着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熱蒸着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電子ビーム蒸着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電子ビーム蒸着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電子ビーム蒸着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MBE</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MBE</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電子ビーム蒸着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熱蒸着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熱蒸着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蒸着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熱蒸着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熱蒸着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MBE</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液相エピタキシー</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MBE</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411909">
                <a:tc>
                  <a:txBody>
                    <a:bodyPr/>
                    <a:lstStyle/>
                    <a:p>
                      <a:pPr algn="l" defTabSz="457200">
                        <a:defRPr b="0" sz="1800">
                          <a:solidFill>
                            <a:srgbClr val="000000"/>
                          </a:solidFill>
                        </a:defRPr>
                      </a:pPr>
                      <a:r>
                        <a:rPr sz="600">
                          <a:sym typeface="ヒラギノ角ゴ ProN W6"/>
                        </a:rPr>
                        <a:t>基板</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1800"/>
                      </a:pPr>
                      <a:r>
                        <a:rPr sz="600">
                          <a:sym typeface="ヒラギノ角ゴ ProN W3"/>
                        </a:rPr>
                        <a:t>銅</a:t>
                      </a: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ガラス</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Si</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Si</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Si (111)</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InSb(100)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 (100)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 (100)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 (001)</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 (100)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 (100)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InSb(110)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InSb(110)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InSb(110)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InSb(110)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InSb(110)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InSb(111)/(110)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InSb(111)/(111)</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InSb(111)/(111)</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InSb(111)</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InSb(111)</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617539">
                <a:tc>
                  <a:txBody>
                    <a:bodyPr/>
                    <a:lstStyle/>
                    <a:p>
                      <a:pPr algn="l" defTabSz="457200">
                        <a:defRPr b="0" sz="1800">
                          <a:solidFill>
                            <a:srgbClr val="000000"/>
                          </a:solidFill>
                        </a:defRPr>
                      </a:pPr>
                      <a:r>
                        <a:rPr sz="600">
                          <a:sym typeface="ヒラギノ角ゴ ProN W6"/>
                        </a:rPr>
                        <a:t>基板の洗浄法</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600">
                          <a:sym typeface="ヒラギノ角ゴ ProN W3"/>
                        </a:defRPr>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Arスパッタ後、350℃で10分アニール</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Arイオンでスパッした後、350℃で10分アニール</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500eV Ar+, アニール</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500eV Ar+, 400°C</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411909">
                <a:tc>
                  <a:txBody>
                    <a:bodyPr/>
                    <a:lstStyle/>
                    <a:p>
                      <a:pPr algn="l" defTabSz="457200">
                        <a:defRPr b="0" sz="1800">
                          <a:solidFill>
                            <a:srgbClr val="000000"/>
                          </a:solidFill>
                        </a:defRPr>
                      </a:pPr>
                      <a:r>
                        <a:rPr sz="600">
                          <a:sym typeface="ヒラギノ角ゴ ProN W6"/>
                        </a:rPr>
                        <a:t>蒸着レート</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600">
                          <a:sym typeface="ヒラギノ角ゴ ProN W3"/>
                        </a:defRPr>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0.25 A / min</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0.1ML/min</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0.1~1.5ML/min</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1ML/min</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1ML/min</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411909">
                <a:tc>
                  <a:txBody>
                    <a:bodyPr/>
                    <a:lstStyle/>
                    <a:p>
                      <a:pPr algn="l" defTabSz="457200">
                        <a:defRPr b="0" sz="1800">
                          <a:solidFill>
                            <a:srgbClr val="000000"/>
                          </a:solidFill>
                        </a:defRPr>
                      </a:pPr>
                      <a:r>
                        <a:rPr sz="600">
                          <a:sym typeface="ヒラギノ角ゴ ProN W6"/>
                        </a:rPr>
                        <a:t>基板の温度</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1800"/>
                      </a:pPr>
                      <a:r>
                        <a:rPr sz="600">
                          <a:sym typeface="ヒラギノ角ゴ ProN W3"/>
                        </a:rPr>
                        <a:t>室温/ 液体窒素温度</a:t>
                      </a: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1.5-8K</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室温(~25℃)</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室温</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室温</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597176">
                <a:tc>
                  <a:txBody>
                    <a:bodyPr/>
                    <a:lstStyle/>
                    <a:p>
                      <a:pPr algn="l" defTabSz="457200">
                        <a:defRPr b="0" sz="1800">
                          <a:solidFill>
                            <a:srgbClr val="000000"/>
                          </a:solidFill>
                        </a:defRPr>
                      </a:pPr>
                      <a:r>
                        <a:rPr sz="600">
                          <a:sym typeface="ヒラギノ角ゴ ProN W6"/>
                        </a:rPr>
                        <a:t>真空度</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600">
                          <a:sym typeface="ヒラギノ角ゴ ProN W3"/>
                        </a:defRPr>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~(1–3)×10−8 Torr</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&lt;7*10^-8Pa</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10^-8Pa</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UHV</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&lt;1*10^-8Pa</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226642">
                <a:tc>
                  <a:txBody>
                    <a:bodyPr/>
                    <a:lstStyle/>
                    <a:p>
                      <a:pPr algn="l" defTabSz="457200">
                        <a:defRPr b="0" sz="1800">
                          <a:solidFill>
                            <a:srgbClr val="000000"/>
                          </a:solidFill>
                        </a:defRPr>
                      </a:pPr>
                      <a:r>
                        <a:rPr sz="600">
                          <a:sym typeface="ヒラギノ角ゴ ProN W6"/>
                        </a:rPr>
                        <a:t>ポスト熱処理</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600">
                          <a:sym typeface="ヒラギノ角ゴ ProN W3"/>
                        </a:defRPr>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411909">
                <a:tc>
                  <a:txBody>
                    <a:bodyPr/>
                    <a:lstStyle/>
                    <a:p>
                      <a:pPr algn="l" defTabSz="457200">
                        <a:defRPr b="0" sz="1800">
                          <a:solidFill>
                            <a:srgbClr val="000000"/>
                          </a:solidFill>
                        </a:defRPr>
                      </a:pPr>
                      <a:r>
                        <a:rPr sz="600">
                          <a:sym typeface="ヒラギノ角ゴ ProN W6"/>
                        </a:rPr>
                        <a:t>α相の最大の厚み</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600">
                          <a:sym typeface="ヒラギノ角ゴ ProN W3"/>
                        </a:defRPr>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500nm</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50nm</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50ML (~25nm)</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180ML</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50nm</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64 nm</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4ML?</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411909">
                <a:tc>
                  <a:txBody>
                    <a:bodyPr/>
                    <a:lstStyle/>
                    <a:p>
                      <a:pPr algn="l" defTabSz="457200">
                        <a:defRPr b="0" sz="1800">
                          <a:solidFill>
                            <a:srgbClr val="000000"/>
                          </a:solidFill>
                        </a:defRPr>
                      </a:pPr>
                      <a:r>
                        <a:rPr sz="600">
                          <a:sym typeface="ヒラギノ角ゴ ProN W6"/>
                        </a:rPr>
                        <a:t>α-β相転移温度</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600">
                          <a:sym typeface="ヒラギノ角ゴ ProN W3"/>
                        </a:defRPr>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融点</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70℃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60nmで115℃; 190nmで70℃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60℃</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226642">
                <a:tc>
                  <a:txBody>
                    <a:bodyPr/>
                    <a:lstStyle/>
                    <a:p>
                      <a:pPr algn="l" defTabSz="457200">
                        <a:defRPr b="0" sz="1800">
                          <a:solidFill>
                            <a:srgbClr val="000000"/>
                          </a:solidFill>
                        </a:defRPr>
                      </a:pPr>
                      <a:r>
                        <a:rPr sz="600">
                          <a:sym typeface="ヒラギノ角ゴ ProN W6"/>
                        </a:rPr>
                        <a:t>評価手法</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600">
                          <a:sym typeface="ヒラギノ角ゴ ProN W3"/>
                        </a:defRPr>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X線回折</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1152976">
                <a:tc>
                  <a:txBody>
                    <a:bodyPr/>
                    <a:lstStyle/>
                    <a:p>
                      <a:pPr algn="l" defTabSz="457200">
                        <a:defRPr b="0" sz="1800">
                          <a:solidFill>
                            <a:srgbClr val="000000"/>
                          </a:solidFill>
                        </a:defRPr>
                      </a:pPr>
                      <a:r>
                        <a:rPr sz="600">
                          <a:sym typeface="ヒラギノ角ゴ ProN W6"/>
                        </a:rPr>
                        <a:t>知見1</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600">
                          <a:sym typeface="ヒラギノ角ゴ ProN W3"/>
                        </a:defRPr>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45nm以下の厚みでは均一な大きさの島ができる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低い蒸着レート(0.25 A/min)と基板温度300Kで良質の試料が得られた</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　基板の温度が影響を与える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表面洗浄が不十分でCやOが残留しているとβ相しかできない;</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InSbの(110)と(111)面ではシャープな相転移が見られなかった（110と111はβ相も好む）</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多結晶α相が最大50nmの厚みでできる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基板の方向と表面のpreparationがα相の成長に大きな影響を与える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厚みを大きくするか、アニールによりベータ相の割合が大きくなる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InSb(110)面上でα相とβ相が共存する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薄いサンプルの臨界温度は3K程度まで下がる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111面上で積み重なる; 110上で島を作る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基板の表面状態に関する記述が詳しい</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150ML以上の厚みをもつ安定なα相を作った</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1301265">
                <a:tc>
                  <a:txBody>
                    <a:bodyPr/>
                    <a:lstStyle/>
                    <a:p>
                      <a:pPr algn="l" defTabSz="457200">
                        <a:defRPr b="0" sz="1800">
                          <a:solidFill>
                            <a:srgbClr val="000000"/>
                          </a:solidFill>
                        </a:defRPr>
                      </a:pPr>
                      <a:r>
                        <a:rPr sz="600">
                          <a:sym typeface="ヒラギノ角ゴ ProN W6"/>
                        </a:rPr>
                        <a:t>知見2</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600">
                          <a:sym typeface="ヒラギノ角ゴ ProN W3"/>
                        </a:defRPr>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成長中の基板の温度を上げるとInのSn中への拡散が起こりベータ相の核生成も起こりやすくなる。一方温度を小さくすると質が悪くなる(なぜ?)</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Ge添加によってα-β転移温度が上がり、また厚いα相薄膜が実現できる。ただしβ→α転移は起きにくくなる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β相からα相へのreversibleな転移は難しい</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島の大きさが37ML以下の試料に超伝導は現れなかった</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30MLの厚みの試料を170℃に加熱するとβ相にならずに液相になった</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r h="597176">
                <a:tc>
                  <a:txBody>
                    <a:bodyPr/>
                    <a:lstStyle/>
                    <a:p>
                      <a:pPr algn="l" defTabSz="457200">
                        <a:defRPr b="0" sz="1800">
                          <a:solidFill>
                            <a:srgbClr val="000000"/>
                          </a:solidFill>
                        </a:defRPr>
                      </a:pPr>
                      <a:r>
                        <a:rPr sz="600">
                          <a:sym typeface="ヒラギノ角ゴ ProN W6"/>
                        </a:rPr>
                        <a:t>知見3</a:t>
                      </a:r>
                    </a:p>
                  </a:txBody>
                  <a:tcPr marL="50800" marR="50800" marT="50800" marB="50800" anchor="t" anchorCtr="0" horzOverflow="overflow">
                    <a:lnL w="4445">
                      <a:solidFill>
                        <a:srgbClr val="000000"/>
                      </a:solidFill>
                      <a:miter lim="400000"/>
                    </a:lnL>
                    <a:lnR>
                      <a:solidFill>
                        <a:srgbClr val="000000"/>
                      </a:solidFill>
                      <a:miter lim="400000"/>
                    </a:lnR>
                    <a:lnT w="4445">
                      <a:solidFill>
                        <a:srgbClr val="000000"/>
                      </a:solidFill>
                      <a:miter lim="400000"/>
                    </a:lnT>
                    <a:lnB w="4445">
                      <a:solidFill>
                        <a:srgbClr val="000000"/>
                      </a:solidFill>
                      <a:miter lim="400000"/>
                    </a:lnB>
                    <a:solidFill>
                      <a:srgbClr val="DCDCDC"/>
                    </a:solidFill>
                  </a:tcPr>
                </a:tc>
                <a:tc>
                  <a:txBody>
                    <a:bodyPr/>
                    <a:lstStyle/>
                    <a:p>
                      <a:pPr algn="l" defTabSz="457200">
                        <a:defRPr sz="600">
                          <a:sym typeface="ヒラギノ角ゴ ProN W3"/>
                        </a:defRPr>
                      </a:pPr>
                    </a:p>
                  </a:txBody>
                  <a:tcPr marL="50800" marR="50800" marT="50800" marB="50800" anchor="t" anchorCtr="0" horzOverflow="overflow">
                    <a:lnL>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1800"/>
                      </a:pPr>
                      <a:r>
                        <a:rPr sz="600">
                          <a:sym typeface="ヒラギノ角ゴ ProN W3"/>
                        </a:rPr>
                        <a:t>500nmのα相wetting layerが作れる</a:t>
                      </a: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c>
                  <a:txBody>
                    <a:bodyPr/>
                    <a:lstStyle/>
                    <a:p>
                      <a:pPr algn="l" defTabSz="457200">
                        <a:defRPr sz="600">
                          <a:sym typeface="ヒラギノ角ゴ ProN W3"/>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noFill/>
                  </a:tcPr>
                </a:tc>
              </a:tr>
            </a:tbl>
          </a:graphicData>
        </a:graphic>
      </p:graphicFrame>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7" name="InSb基板上のα-Sn蒸着"/>
          <p:cNvSpPr txBox="1"/>
          <p:nvPr>
            <p:ph type="title"/>
          </p:nvPr>
        </p:nvSpPr>
        <p:spPr>
          <a:xfrm>
            <a:off x="632180" y="139536"/>
            <a:ext cx="11740440" cy="1136796"/>
          </a:xfrm>
          <a:prstGeom prst="rect">
            <a:avLst/>
          </a:prstGeom>
        </p:spPr>
        <p:txBody>
          <a:bodyPr/>
          <a:lstStyle>
            <a:lvl1pPr>
              <a:defRPr sz="5000"/>
            </a:lvl1pPr>
          </a:lstStyle>
          <a:p>
            <a:pPr/>
            <a:r>
              <a:t>InSb基板上のα-Sn蒸着</a:t>
            </a:r>
          </a:p>
        </p:txBody>
      </p:sp>
      <p:sp>
        <p:nvSpPr>
          <p:cNvPr id="1378" name="蒸着条件…"/>
          <p:cNvSpPr txBox="1"/>
          <p:nvPr/>
        </p:nvSpPr>
        <p:spPr>
          <a:xfrm>
            <a:off x="608078" y="1730967"/>
            <a:ext cx="12161234" cy="59340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566674">
              <a:defRPr sz="2425" u="sng"/>
            </a:pPr>
            <a:r>
              <a:t>蒸着条件</a:t>
            </a:r>
          </a:p>
          <a:p>
            <a:pPr algn="l" defTabSz="566674">
              <a:defRPr sz="2425">
                <a:latin typeface="+mn-lt"/>
                <a:ea typeface="+mn-ea"/>
                <a:cs typeface="+mn-cs"/>
                <a:sym typeface="ヒラギノ角ゴ ProN W3"/>
              </a:defRPr>
            </a:pPr>
            <a:r>
              <a:t>①最適な基板温度(~320K): 基板温度が大きくなると、Sn中にInの拡散が起きやすくβ相の核生成も起こりやすくなる[1]。温度を低くしすぎると結晶粒が小さくなる</a:t>
            </a:r>
          </a:p>
          <a:p>
            <a:pPr algn="l" defTabSz="566674">
              <a:defRPr sz="2425">
                <a:latin typeface="+mn-lt"/>
                <a:ea typeface="+mn-ea"/>
                <a:cs typeface="+mn-cs"/>
                <a:sym typeface="ヒラギノ角ゴ ProN W3"/>
              </a:defRPr>
            </a:pPr>
            <a:r>
              <a:t>②最適な蒸着レート(~0.5Å/min): 基板温度や表面荒さなどへの影響がある</a:t>
            </a:r>
          </a:p>
          <a:p>
            <a:pPr algn="l" defTabSz="566674">
              <a:defRPr sz="2425">
                <a:latin typeface="+mn-lt"/>
                <a:ea typeface="+mn-ea"/>
                <a:cs typeface="+mn-cs"/>
                <a:sym typeface="ヒラギノ角ゴ ProN W3"/>
              </a:defRPr>
            </a:pPr>
            <a:r>
              <a:t>③高い表面洗浄度: CやOなどが残っているとα相の成長が阻害される。多くの文献では洗浄のためArをスパッタした後アニールを行っている[1][2]</a:t>
            </a:r>
          </a:p>
          <a:p>
            <a:pPr algn="l" defTabSz="566674">
              <a:defRPr sz="2425">
                <a:latin typeface="+mn-lt"/>
                <a:ea typeface="+mn-ea"/>
                <a:cs typeface="+mn-cs"/>
                <a:sym typeface="ヒラギノ角ゴ ProN W3"/>
              </a:defRPr>
            </a:pPr>
            <a:r>
              <a:t>④膜厚: 基板の結晶方向に依存するが、InSb(110)面に蒸着した場合50nm程度まで</a:t>
            </a:r>
          </a:p>
          <a:p>
            <a:pPr algn="l" defTabSz="566674">
              <a:defRPr sz="2425" u="sng"/>
            </a:pPr>
          </a:p>
          <a:p>
            <a:pPr algn="l" defTabSz="566674">
              <a:defRPr sz="2425" u="sng"/>
            </a:pPr>
            <a:r>
              <a:t>InSb基板の結晶方向:</a:t>
            </a:r>
          </a:p>
          <a:p>
            <a:pPr algn="l" defTabSz="566674">
              <a:defRPr sz="2425">
                <a:latin typeface="+mn-lt"/>
                <a:ea typeface="+mn-ea"/>
                <a:cs typeface="+mn-cs"/>
                <a:sym typeface="ヒラギノ角ゴ ProN W3"/>
              </a:defRPr>
            </a:pPr>
            <a:r>
              <a:t>InSb(100)面: α相が最もできやすく、温度を上げるとシャープなα-β相転移が見られる[2]</a:t>
            </a:r>
          </a:p>
          <a:p>
            <a:pPr algn="l" defTabSz="566674">
              <a:defRPr sz="2425">
                <a:latin typeface="+mn-lt"/>
                <a:ea typeface="+mn-ea"/>
                <a:cs typeface="+mn-cs"/>
                <a:sym typeface="ヒラギノ角ゴ ProN W3"/>
              </a:defRPr>
            </a:pPr>
            <a:r>
              <a:t>InSb(110)面: α相とβ相が共存し、α相が島になる[3]。</a:t>
            </a:r>
          </a:p>
          <a:p>
            <a:pPr algn="l" defTabSz="566674">
              <a:defRPr sz="2425">
                <a:latin typeface="+mn-lt"/>
                <a:ea typeface="+mn-ea"/>
                <a:cs typeface="+mn-cs"/>
                <a:sym typeface="ヒラギノ角ゴ ProN W3"/>
              </a:defRPr>
            </a:pPr>
            <a:r>
              <a:t>InSb(111)面: 積み重なる(Layer-by-layer)ようにα相が成長する[3]←stanene</a:t>
            </a:r>
          </a:p>
        </p:txBody>
      </p:sp>
      <p:sp>
        <p:nvSpPr>
          <p:cNvPr id="1379" name="[1] M. G. Betti et al., Growth morphology of (1×2) α-Sn(100): a surface diffraction study, Surface Science, 507, 335 (2002)…"/>
          <p:cNvSpPr txBox="1"/>
          <p:nvPr/>
        </p:nvSpPr>
        <p:spPr>
          <a:xfrm>
            <a:off x="726156" y="7793029"/>
            <a:ext cx="11552488" cy="21163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356362">
              <a:defRPr sz="1525">
                <a:latin typeface="+mn-lt"/>
                <a:ea typeface="+mn-ea"/>
                <a:cs typeface="+mn-cs"/>
                <a:sym typeface="ヒラギノ角ゴ ProN W3"/>
              </a:defRPr>
            </a:pPr>
            <a:r>
              <a:t>[1] M. G. Betti et al., Growth morphology of (1×2) α-Sn(100): a surface diffraction study, Surface Science, 507, 335 (2002)</a:t>
            </a:r>
          </a:p>
          <a:p>
            <a:pPr algn="l" defTabSz="356362">
              <a:defRPr sz="1525">
                <a:latin typeface="+mn-lt"/>
                <a:ea typeface="+mn-ea"/>
                <a:cs typeface="+mn-cs"/>
                <a:sym typeface="ヒラギノ角ゴ ProN W3"/>
              </a:defRPr>
            </a:pPr>
            <a:r>
              <a:t>[2] J. Menendez et al., Study of the phase transition in heteroepitaxially grown films of α-Sn by Raman spectroscopy, Thin Solid Films 111, 375 (1984) </a:t>
            </a:r>
          </a:p>
          <a:p>
            <a:pPr algn="l" defTabSz="356362">
              <a:defRPr sz="1525">
                <a:latin typeface="+mn-lt"/>
                <a:ea typeface="+mn-ea"/>
                <a:cs typeface="+mn-cs"/>
                <a:sym typeface="ヒラギノ角ゴ ProN W3"/>
              </a:defRPr>
            </a:pPr>
            <a:r>
              <a:t>[3] E. Magnano et al., Growth morphology and electronic properties of Sn deposited on different InSb surfaces, Surface Science 433, 387 (1999)</a:t>
            </a:r>
          </a:p>
          <a:p>
            <a:pPr algn="l" defTabSz="356362">
              <a:defRPr sz="1525">
                <a:latin typeface="+mn-lt"/>
                <a:ea typeface="+mn-ea"/>
                <a:cs typeface="+mn-cs"/>
                <a:sym typeface="ヒラギノ角ゴ ProN W3"/>
              </a:defRPr>
            </a:pPr>
            <a:endParaRPr sz="732"/>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1" name="補助資料"/>
          <p:cNvSpPr txBox="1"/>
          <p:nvPr/>
        </p:nvSpPr>
        <p:spPr>
          <a:xfrm>
            <a:off x="4540250" y="4346575"/>
            <a:ext cx="3924300" cy="10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7500">
                <a:solidFill>
                  <a:srgbClr val="222222"/>
                </a:solidFill>
                <a:latin typeface="Arial"/>
                <a:ea typeface="Arial"/>
                <a:cs typeface="Arial"/>
                <a:sym typeface="Arial"/>
              </a:defRPr>
            </a:lvl1pPr>
          </a:lstStyle>
          <a:p>
            <a:pPr/>
            <a:r>
              <a:t>補助資料</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3" name="錫薄膜の厚さの見積もり"/>
          <p:cNvSpPr txBox="1"/>
          <p:nvPr>
            <p:ph type="title"/>
          </p:nvPr>
        </p:nvSpPr>
        <p:spPr>
          <a:xfrm>
            <a:off x="1270000" y="290715"/>
            <a:ext cx="10464800" cy="1130301"/>
          </a:xfrm>
          <a:prstGeom prst="rect">
            <a:avLst/>
          </a:prstGeom>
        </p:spPr>
        <p:txBody>
          <a:bodyPr/>
          <a:lstStyle>
            <a:lvl1pPr>
              <a:defRPr sz="6000"/>
            </a:lvl1pPr>
          </a:lstStyle>
          <a:p>
            <a:pPr/>
            <a:r>
              <a:t>錫薄膜の厚さの見積もり</a:t>
            </a:r>
          </a:p>
        </p:txBody>
      </p:sp>
      <p:sp>
        <p:nvSpPr>
          <p:cNvPr id="1384" name="線"/>
          <p:cNvSpPr/>
          <p:nvPr/>
        </p:nvSpPr>
        <p:spPr>
          <a:xfrm>
            <a:off x="1699623" y="4462550"/>
            <a:ext cx="10464801" cy="1"/>
          </a:xfrm>
          <a:prstGeom prst="line">
            <a:avLst/>
          </a:prstGeom>
          <a:ln w="635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385" name="線"/>
          <p:cNvSpPr/>
          <p:nvPr/>
        </p:nvSpPr>
        <p:spPr>
          <a:xfrm>
            <a:off x="1699623" y="7531312"/>
            <a:ext cx="10464801" cy="1"/>
          </a:xfrm>
          <a:prstGeom prst="line">
            <a:avLst/>
          </a:prstGeom>
          <a:ln w="635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386" name="InSb基板上にα相を成長できる厚さ"/>
          <p:cNvSpPr txBox="1"/>
          <p:nvPr/>
        </p:nvSpPr>
        <p:spPr>
          <a:xfrm>
            <a:off x="581933" y="3174184"/>
            <a:ext cx="6154319" cy="7653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defTabSz="560831">
              <a:defRPr sz="2880"/>
            </a:lvl1pPr>
          </a:lstStyle>
          <a:p>
            <a:pPr/>
            <a:r>
              <a:t>InSb基板上にα相を成長できる厚さ</a:t>
            </a:r>
          </a:p>
        </p:txBody>
      </p:sp>
      <p:sp>
        <p:nvSpPr>
          <p:cNvPr id="1387" name="β相の低温での量子相は厚さに依存"/>
          <p:cNvSpPr txBox="1"/>
          <p:nvPr/>
        </p:nvSpPr>
        <p:spPr>
          <a:xfrm>
            <a:off x="249048" y="5977123"/>
            <a:ext cx="6820089" cy="8747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sz="3000"/>
            </a:lvl1pPr>
          </a:lstStyle>
          <a:p>
            <a:pPr/>
            <a:r>
              <a:t>β相の低温での量子相は厚さに依存</a:t>
            </a:r>
          </a:p>
        </p:txBody>
      </p:sp>
      <p:sp>
        <p:nvSpPr>
          <p:cNvPr id="1388" name="1.5~3nm(MBE@18K)"/>
          <p:cNvSpPr txBox="1"/>
          <p:nvPr/>
        </p:nvSpPr>
        <p:spPr>
          <a:xfrm>
            <a:off x="1526238" y="8026051"/>
            <a:ext cx="323575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pPr/>
            <a:r>
              <a:t>1.5~3nm(MBE@18K)</a:t>
            </a:r>
          </a:p>
        </p:txBody>
      </p:sp>
      <p:sp>
        <p:nvSpPr>
          <p:cNvPr id="1389" name="線"/>
          <p:cNvSpPr/>
          <p:nvPr/>
        </p:nvSpPr>
        <p:spPr>
          <a:xfrm flipV="1">
            <a:off x="3144116" y="6998131"/>
            <a:ext cx="1" cy="976182"/>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390" name="超伝導相(&lt;3K)"/>
          <p:cNvSpPr txBox="1"/>
          <p:nvPr/>
        </p:nvSpPr>
        <p:spPr>
          <a:xfrm>
            <a:off x="3522201" y="7000686"/>
            <a:ext cx="212232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pPr/>
            <a:r>
              <a:t>超伝導相(&lt;3K)</a:t>
            </a:r>
          </a:p>
        </p:txBody>
      </p:sp>
      <p:sp>
        <p:nvSpPr>
          <p:cNvPr id="1391" name="超絶縁相(&lt;3K)"/>
          <p:cNvSpPr txBox="1"/>
          <p:nvPr/>
        </p:nvSpPr>
        <p:spPr>
          <a:xfrm>
            <a:off x="896965" y="6995373"/>
            <a:ext cx="2122323" cy="406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pPr/>
            <a:r>
              <a:t>超絶縁相(&lt;3K)</a:t>
            </a:r>
          </a:p>
        </p:txBody>
      </p:sp>
      <p:sp>
        <p:nvSpPr>
          <p:cNvPr id="1392" name="B. G. Orr et al., Phys. Rev. Lett. 56, 378 (1986)"/>
          <p:cNvSpPr txBox="1"/>
          <p:nvPr/>
        </p:nvSpPr>
        <p:spPr>
          <a:xfrm>
            <a:off x="1333555" y="8484189"/>
            <a:ext cx="4334570"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1600">
                <a:solidFill>
                  <a:srgbClr val="555555"/>
                </a:solidFill>
                <a:latin typeface="Helvetica"/>
                <a:ea typeface="Helvetica"/>
                <a:cs typeface="Helvetica"/>
                <a:sym typeface="Helvetica"/>
              </a:defRPr>
            </a:pPr>
            <a:r>
              <a:t>B. G. Orr et al., Phys. Rev. Lett. </a:t>
            </a:r>
            <a:r>
              <a:rPr b="1"/>
              <a:t>56</a:t>
            </a:r>
            <a:r>
              <a:t>, 378 (1986)</a:t>
            </a:r>
          </a:p>
        </p:txBody>
      </p:sp>
      <p:sp>
        <p:nvSpPr>
          <p:cNvPr id="1393" name="密度比1.27 (ρα=7.365g/cm3, ρβ=5.769g/cm3)"/>
          <p:cNvSpPr txBox="1"/>
          <p:nvPr/>
        </p:nvSpPr>
        <p:spPr>
          <a:xfrm>
            <a:off x="611682" y="4892182"/>
            <a:ext cx="2096923" cy="1168401"/>
          </a:xfrm>
          <a:prstGeom prst="rect">
            <a:avLst/>
          </a:prstGeom>
          <a:ln w="25400">
            <a:solidFill>
              <a:srgbClr val="000000"/>
            </a:solidFill>
            <a:custDash>
              <a:ds d="200000" sp="200000"/>
            </a:custDash>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000">
                <a:solidFill>
                  <a:srgbClr val="555555"/>
                </a:solidFill>
                <a:latin typeface="Helvetica"/>
                <a:ea typeface="Helvetica"/>
                <a:cs typeface="Helvetica"/>
                <a:sym typeface="Helvetica"/>
              </a:defRPr>
            </a:pPr>
            <a:r>
              <a:t>密度比1.27 (ρ</a:t>
            </a:r>
            <a:r>
              <a:rPr baseline="-5999"/>
              <a:t>α</a:t>
            </a:r>
            <a:r>
              <a:t>=7.365g/cm</a:t>
            </a:r>
            <a:r>
              <a:rPr baseline="31999"/>
              <a:t>3</a:t>
            </a:r>
            <a:r>
              <a:t>, ρ</a:t>
            </a:r>
            <a:r>
              <a:rPr baseline="-5999"/>
              <a:t>β</a:t>
            </a:r>
            <a:r>
              <a:t>=5.769g/cm</a:t>
            </a:r>
            <a:r>
              <a:rPr baseline="31999"/>
              <a:t>3</a:t>
            </a:r>
            <a:r>
              <a:t>)</a:t>
            </a:r>
          </a:p>
        </p:txBody>
      </p:sp>
      <p:sp>
        <p:nvSpPr>
          <p:cNvPr id="1394" name="50nm(熱蒸着/110面)"/>
          <p:cNvSpPr txBox="1"/>
          <p:nvPr/>
        </p:nvSpPr>
        <p:spPr>
          <a:xfrm>
            <a:off x="5601825" y="4985561"/>
            <a:ext cx="3168397"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pPr/>
            <a:r>
              <a:t>50nm(熱蒸着/110面)</a:t>
            </a:r>
          </a:p>
        </p:txBody>
      </p:sp>
      <p:sp>
        <p:nvSpPr>
          <p:cNvPr id="1395" name="線"/>
          <p:cNvSpPr/>
          <p:nvPr/>
        </p:nvSpPr>
        <p:spPr>
          <a:xfrm flipV="1">
            <a:off x="6952015" y="3944422"/>
            <a:ext cx="1" cy="976182"/>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396" name="線"/>
          <p:cNvSpPr/>
          <p:nvPr/>
        </p:nvSpPr>
        <p:spPr>
          <a:xfrm flipV="1">
            <a:off x="10747540" y="3971544"/>
            <a:ext cx="1" cy="976182"/>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397" name="500nm(MBE/100面)"/>
          <p:cNvSpPr txBox="1"/>
          <p:nvPr/>
        </p:nvSpPr>
        <p:spPr>
          <a:xfrm>
            <a:off x="9489132" y="4985561"/>
            <a:ext cx="3155291"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mn-lt"/>
                <a:ea typeface="+mn-ea"/>
                <a:cs typeface="+mn-cs"/>
                <a:sym typeface="ヒラギノ角ゴ ProN W3"/>
              </a:defRPr>
            </a:lvl1pPr>
          </a:lstStyle>
          <a:p>
            <a:pPr/>
            <a:r>
              <a:t>500nm(MBE/100面)</a:t>
            </a:r>
          </a:p>
        </p:txBody>
      </p:sp>
      <p:sp>
        <p:nvSpPr>
          <p:cNvPr id="1398" name="A. Forster et al., Surf. Sci. 189, 307 (1987)"/>
          <p:cNvSpPr txBox="1"/>
          <p:nvPr/>
        </p:nvSpPr>
        <p:spPr>
          <a:xfrm>
            <a:off x="5191924" y="5412715"/>
            <a:ext cx="3988198"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600">
                <a:solidFill>
                  <a:srgbClr val="555555"/>
                </a:solidFill>
                <a:latin typeface="Helvetica"/>
                <a:ea typeface="Helvetica"/>
                <a:cs typeface="Helvetica"/>
                <a:sym typeface="Helvetica"/>
              </a:defRPr>
            </a:lvl1pPr>
          </a:lstStyle>
          <a:p>
            <a:pPr/>
            <a:r>
              <a:t>A. Forster et al., Surf. Sci. 189, 307 (1987) </a:t>
            </a:r>
          </a:p>
        </p:txBody>
      </p:sp>
      <p:sp>
        <p:nvSpPr>
          <p:cNvPr id="1399" name="A. Ritz et al., Phys. Rev. B 32, 6596 (1985)"/>
          <p:cNvSpPr txBox="1"/>
          <p:nvPr/>
        </p:nvSpPr>
        <p:spPr>
          <a:xfrm>
            <a:off x="5051957" y="5727028"/>
            <a:ext cx="4268132" cy="34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600">
                <a:solidFill>
                  <a:srgbClr val="555555"/>
                </a:solidFill>
                <a:latin typeface="Helvetica"/>
                <a:ea typeface="Helvetica"/>
                <a:cs typeface="Helvetica"/>
                <a:sym typeface="Helvetica"/>
              </a:defRPr>
            </a:pPr>
            <a:r>
              <a:t>A. Ritz et al., Phys. Rev. B </a:t>
            </a:r>
            <a:r>
              <a:rPr b="1"/>
              <a:t>32</a:t>
            </a:r>
            <a:r>
              <a:t>, 6596 (1985)</a:t>
            </a:r>
          </a:p>
        </p:txBody>
      </p:sp>
      <p:sp>
        <p:nvSpPr>
          <p:cNvPr id="1400" name="四角形"/>
          <p:cNvSpPr/>
          <p:nvPr/>
        </p:nvSpPr>
        <p:spPr>
          <a:xfrm>
            <a:off x="3871588" y="4180307"/>
            <a:ext cx="408831" cy="564487"/>
          </a:xfrm>
          <a:prstGeom prst="rect">
            <a:avLst/>
          </a:prstGeom>
          <a:solidFill>
            <a:srgbClr val="5E5E5E">
              <a:alpha val="50633"/>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401" name="線"/>
          <p:cNvSpPr/>
          <p:nvPr/>
        </p:nvSpPr>
        <p:spPr>
          <a:xfrm flipV="1">
            <a:off x="4076003" y="4891063"/>
            <a:ext cx="1" cy="1130301"/>
          </a:xfrm>
          <a:prstGeom prst="line">
            <a:avLst/>
          </a:prstGeom>
          <a:ln w="127000">
            <a:solidFill>
              <a:schemeClr val="accent5">
                <a:hueOff val="-82419"/>
                <a:satOff val="-9513"/>
                <a:lumOff val="-16343"/>
              </a:schemeClr>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402" name="線"/>
          <p:cNvSpPr/>
          <p:nvPr/>
        </p:nvSpPr>
        <p:spPr>
          <a:xfrm flipH="1" flipV="1">
            <a:off x="2861821" y="4667930"/>
            <a:ext cx="174695" cy="1601811"/>
          </a:xfrm>
          <a:prstGeom prst="line">
            <a:avLst/>
          </a:prstGeom>
          <a:ln w="254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403" name="R. F. C. Farrow et al., J. Cryst. Growth 54, 507 (1981)"/>
          <p:cNvSpPr txBox="1"/>
          <p:nvPr/>
        </p:nvSpPr>
        <p:spPr>
          <a:xfrm>
            <a:off x="9377802" y="5470978"/>
            <a:ext cx="3377951"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600">
                <a:solidFill>
                  <a:srgbClr val="5E5E5E"/>
                </a:solidFill>
                <a:latin typeface="Helvetica"/>
                <a:ea typeface="Helvetica"/>
                <a:cs typeface="Helvetica"/>
                <a:sym typeface="Helvetica"/>
              </a:defRPr>
            </a:lvl1pPr>
          </a:lstStyle>
          <a:p>
            <a:pPr/>
            <a:r>
              <a:t>R. F. C. Farrow et al., J. Cryst. Growth 54, 507 (1981)</a:t>
            </a:r>
          </a:p>
        </p:txBody>
      </p:sp>
      <p:sp>
        <p:nvSpPr>
          <p:cNvPr id="1404" name="5nmから10nm程度の厚さがα相を成長させて、…"/>
          <p:cNvSpPr txBox="1"/>
          <p:nvPr/>
        </p:nvSpPr>
        <p:spPr>
          <a:xfrm>
            <a:off x="708938" y="1906087"/>
            <a:ext cx="11607028" cy="765356"/>
          </a:xfrm>
          <a:prstGeom prst="rect">
            <a:avLst/>
          </a:prstGeom>
          <a:ln w="254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defTabSz="303783">
              <a:defRPr sz="2080"/>
            </a:pPr>
            <a:r>
              <a:rPr u="sng">
                <a:solidFill>
                  <a:schemeClr val="accent5">
                    <a:hueOff val="-82419"/>
                    <a:satOff val="-9513"/>
                    <a:lumOff val="-16343"/>
                  </a:schemeClr>
                </a:solidFill>
              </a:rPr>
              <a:t>5nmから10nm程度の厚さ</a:t>
            </a:r>
            <a:r>
              <a:rPr>
                <a:latin typeface="+mn-lt"/>
                <a:ea typeface="+mn-ea"/>
                <a:cs typeface="+mn-cs"/>
                <a:sym typeface="ヒラギノ角ゴ ProN W3"/>
              </a:rPr>
              <a:t>がα相を成長させて、</a:t>
            </a:r>
            <a:endParaRPr>
              <a:latin typeface="+mn-lt"/>
              <a:ea typeface="+mn-ea"/>
              <a:cs typeface="+mn-cs"/>
              <a:sym typeface="ヒラギノ角ゴ ProN W3"/>
            </a:endParaRPr>
          </a:p>
          <a:p>
            <a:pPr defTabSz="303783">
              <a:defRPr sz="2080">
                <a:latin typeface="+mn-lt"/>
                <a:ea typeface="+mn-ea"/>
                <a:cs typeface="+mn-cs"/>
                <a:sym typeface="ヒラギノ角ゴ ProN W3"/>
              </a:defRPr>
            </a:pPr>
            <a:r>
              <a:t>超伝導相へ転移させるためのファーストトライアルとして最適だと考えます。</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6" name="InSb(100)基板の準備"/>
          <p:cNvSpPr txBox="1"/>
          <p:nvPr>
            <p:ph type="title"/>
          </p:nvPr>
        </p:nvSpPr>
        <p:spPr>
          <a:xfrm>
            <a:off x="1270000" y="401289"/>
            <a:ext cx="10464800" cy="1217460"/>
          </a:xfrm>
          <a:prstGeom prst="rect">
            <a:avLst/>
          </a:prstGeom>
        </p:spPr>
        <p:txBody>
          <a:bodyPr/>
          <a:lstStyle/>
          <a:p>
            <a:pPr/>
            <a:r>
              <a:t>InSb(100)基板の準備</a:t>
            </a:r>
          </a:p>
        </p:txBody>
      </p:sp>
      <p:graphicFrame>
        <p:nvGraphicFramePr>
          <p:cNvPr id="1407" name="表"/>
          <p:cNvGraphicFramePr/>
          <p:nvPr/>
        </p:nvGraphicFramePr>
        <p:xfrm>
          <a:off x="952500" y="1993900"/>
          <a:ext cx="11099800" cy="7213600"/>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889487"/>
                <a:gridCol w="2789267"/>
                <a:gridCol w="4484076"/>
                <a:gridCol w="2936967"/>
              </a:tblGrid>
              <a:tr h="901700">
                <a:tc>
                  <a:txBody>
                    <a:bodyPr/>
                    <a:lstStyle/>
                    <a:p>
                      <a:pPr defTabSz="914400">
                        <a:defRPr b="0" sz="2200">
                          <a:sym typeface="ヒラギノ角ゴ ProN W6"/>
                        </a:defRPr>
                      </a:pP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基板の情報</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手続き</a:t>
                      </a:r>
                    </a:p>
                  </a:txBody>
                  <a:tcPr marL="50800" marR="50800" marT="50800" marB="50800" anchor="ctr" anchorCtr="0" horzOverflow="overflow"/>
                </a:tc>
                <a:tc>
                  <a:txBody>
                    <a:bodyPr/>
                    <a:lstStyle/>
                    <a:p>
                      <a:pPr defTabSz="914400">
                        <a:defRPr b="0" sz="1800">
                          <a:solidFill>
                            <a:srgbClr val="000000"/>
                          </a:solidFill>
                        </a:defRPr>
                      </a:pPr>
                      <a:r>
                        <a:rPr sz="2200">
                          <a:solidFill>
                            <a:srgbClr val="FFFFFF"/>
                          </a:solidFill>
                          <a:sym typeface="ヒラギノ角ゴ ProN W6"/>
                        </a:rPr>
                        <a:t>表面状態の確認</a:t>
                      </a:r>
                    </a:p>
                  </a:txBody>
                  <a:tcPr marL="50800" marR="50800" marT="50800" marB="50800" anchor="ctr" anchorCtr="0" horzOverflow="overflow"/>
                </a:tc>
              </a:tr>
              <a:tr h="901700">
                <a:tc>
                  <a:txBody>
                    <a:bodyPr/>
                    <a:lstStyle/>
                    <a:p>
                      <a:pPr defTabSz="914400">
                        <a:defRPr b="0" sz="1800">
                          <a:solidFill>
                            <a:srgbClr val="000000"/>
                          </a:solidFill>
                        </a:defRPr>
                      </a:pPr>
                      <a:r>
                        <a:rPr sz="2200">
                          <a:solidFill>
                            <a:srgbClr val="FFFFFF"/>
                          </a:solidFill>
                          <a:sym typeface="ヒラギノ角ゴ ProN W6"/>
                        </a:rPr>
                        <a:t>[1]</a:t>
                      </a:r>
                    </a:p>
                  </a:txBody>
                  <a:tcPr marL="50800" marR="50800" marT="50800" marB="50800" anchor="ctr" anchorCtr="0" horzOverflow="overflow"/>
                </a:tc>
                <a:tc>
                  <a:txBody>
                    <a:bodyPr/>
                    <a:lstStyle/>
                    <a:p>
                      <a:pPr defTabSz="914400">
                        <a:defRPr sz="1500">
                          <a:sym typeface="ヒラギノ角ゴ ProN W3"/>
                        </a:defRPr>
                      </a:pPr>
                    </a:p>
                  </a:txBody>
                  <a:tcPr marL="50800" marR="50800" marT="50800" marB="50800" anchor="ctr" anchorCtr="0" horzOverflow="overflow"/>
                </a:tc>
                <a:tc>
                  <a:txBody>
                    <a:bodyPr/>
                    <a:lstStyle/>
                    <a:p>
                      <a:pPr defTabSz="914400">
                        <a:defRPr sz="1800"/>
                      </a:pPr>
                      <a:r>
                        <a:rPr sz="1500">
                          <a:sym typeface="ヒラギノ角ゴ ProN W3"/>
                        </a:rPr>
                        <a:t>Inリッチな表面を洗浄するため、Arスパッタ(500eV)とアニール(660K)を繰り返す</a:t>
                      </a:r>
                    </a:p>
                  </a:txBody>
                  <a:tcPr marL="50800" marR="50800" marT="50800" marB="50800" anchor="ctr" anchorCtr="0" horzOverflow="overflow"/>
                </a:tc>
                <a:tc>
                  <a:txBody>
                    <a:bodyPr/>
                    <a:lstStyle/>
                    <a:p>
                      <a:pPr defTabSz="914400">
                        <a:defRPr sz="1800"/>
                      </a:pPr>
                      <a:r>
                        <a:rPr sz="1500">
                          <a:sym typeface="ヒラギノ角ゴ ProN W3"/>
                        </a:rPr>
                        <a:t>X線回折から550Kと660Kで
表面状態の再構成が確認できた</a:t>
                      </a:r>
                    </a:p>
                  </a:txBody>
                  <a:tcPr marL="50800" marR="50800" marT="50800" marB="50800" anchor="ctr" anchorCtr="0" horzOverflow="overflow"/>
                </a:tc>
              </a:tr>
              <a:tr h="901700">
                <a:tc>
                  <a:txBody>
                    <a:bodyPr/>
                    <a:lstStyle/>
                    <a:p>
                      <a:pPr defTabSz="914400">
                        <a:defRPr b="0" sz="1800">
                          <a:solidFill>
                            <a:srgbClr val="000000"/>
                          </a:solidFill>
                        </a:defRPr>
                      </a:pPr>
                      <a:r>
                        <a:rPr sz="2200">
                          <a:solidFill>
                            <a:srgbClr val="FFFFFF"/>
                          </a:solidFill>
                          <a:sym typeface="ヒラギノ角ゴ ProN W6"/>
                        </a:rPr>
                        <a:t>[2]</a:t>
                      </a:r>
                    </a:p>
                  </a:txBody>
                  <a:tcPr marL="50800" marR="50800" marT="50800" marB="50800" anchor="ctr" anchorCtr="0" horzOverflow="overflow"/>
                </a:tc>
                <a:tc>
                  <a:txBody>
                    <a:bodyPr/>
                    <a:lstStyle/>
                    <a:p>
                      <a:pPr defTabSz="914400">
                        <a:defRPr sz="1800"/>
                      </a:pPr>
                      <a:r>
                        <a:rPr sz="1500">
                          <a:sym typeface="ヒラギノ角ゴ ProN W3"/>
                        </a:rPr>
                        <a:t>研磨済み/ 寸法: 7x7x1.2mm</a:t>
                      </a:r>
                    </a:p>
                  </a:txBody>
                  <a:tcPr marL="50800" marR="50800" marT="50800" marB="50800" anchor="ctr" anchorCtr="0" horzOverflow="overflow"/>
                </a:tc>
                <a:tc>
                  <a:txBody>
                    <a:bodyPr/>
                    <a:lstStyle/>
                    <a:p>
                      <a:pPr defTabSz="914400">
                        <a:defRPr sz="1800"/>
                      </a:pPr>
                      <a:r>
                        <a:rPr sz="1500">
                          <a:sym typeface="ヒラギノ角ゴ ProN W3"/>
                        </a:rPr>
                        <a:t>Arスパッタ(500eV)とアニール</a:t>
                      </a:r>
                    </a:p>
                  </a:txBody>
                  <a:tcPr marL="50800" marR="50800" marT="50800" marB="50800" anchor="ctr" anchorCtr="0" horzOverflow="overflow"/>
                </a:tc>
                <a:tc>
                  <a:txBody>
                    <a:bodyPr/>
                    <a:lstStyle/>
                    <a:p>
                      <a:pPr defTabSz="914400">
                        <a:defRPr sz="1800"/>
                      </a:pPr>
                      <a:r>
                        <a:rPr sz="1500">
                          <a:sym typeface="ヒラギノ角ゴ ProN W3"/>
                        </a:rPr>
                        <a:t>アニール後、RHEEDスペクトルにピークが見えた</a:t>
                      </a:r>
                    </a:p>
                  </a:txBody>
                  <a:tcPr marL="50800" marR="50800" marT="50800" marB="50800" anchor="ctr" anchorCtr="0" horzOverflow="overflow"/>
                </a:tc>
              </a:tr>
              <a:tr h="901700">
                <a:tc>
                  <a:txBody>
                    <a:bodyPr/>
                    <a:lstStyle/>
                    <a:p>
                      <a:pPr defTabSz="914400">
                        <a:defRPr b="0" sz="1800">
                          <a:solidFill>
                            <a:srgbClr val="000000"/>
                          </a:solidFill>
                        </a:defRPr>
                      </a:pPr>
                      <a:r>
                        <a:rPr sz="2200">
                          <a:solidFill>
                            <a:srgbClr val="FFFFFF"/>
                          </a:solidFill>
                          <a:sym typeface="ヒラギノ角ゴ ProN W6"/>
                        </a:rPr>
                        <a:t>[3]</a:t>
                      </a:r>
                    </a:p>
                  </a:txBody>
                  <a:tcPr marL="50800" marR="50800" marT="50800" marB="50800" anchor="ctr" anchorCtr="0" horzOverflow="overflow"/>
                </a:tc>
                <a:tc>
                  <a:txBody>
                    <a:bodyPr/>
                    <a:lstStyle/>
                    <a:p>
                      <a:pPr defTabSz="914400">
                        <a:defRPr sz="1500">
                          <a:sym typeface="ヒラギノ角ゴ ProN W3"/>
                        </a:defRPr>
                      </a:pPr>
                    </a:p>
                  </a:txBody>
                  <a:tcPr marL="50800" marR="50800" marT="50800" marB="50800" anchor="ctr" anchorCtr="0" horzOverflow="overflow"/>
                </a:tc>
                <a:tc>
                  <a:txBody>
                    <a:bodyPr/>
                    <a:lstStyle/>
                    <a:p>
                      <a:pPr defTabSz="914400">
                        <a:defRPr sz="1800"/>
                      </a:pPr>
                      <a:r>
                        <a:rPr sz="1500">
                          <a:sym typeface="ヒラギノ角ゴ ProN W3"/>
                        </a:rPr>
                        <a:t>Arスパッタ(500eV)とアニール(400℃)を繰り返す</a:t>
                      </a:r>
                    </a:p>
                  </a:txBody>
                  <a:tcPr marL="50800" marR="50800" marT="50800" marB="50800" anchor="ctr" anchorCtr="0" horzOverflow="overflow"/>
                </a:tc>
                <a:tc>
                  <a:txBody>
                    <a:bodyPr/>
                    <a:lstStyle/>
                    <a:p>
                      <a:pPr defTabSz="914400">
                        <a:defRPr sz="1800"/>
                      </a:pPr>
                      <a:r>
                        <a:rPr sz="1500">
                          <a:sym typeface="ヒラギノ角ゴ ProN W3"/>
                        </a:rPr>
                        <a:t>LEEDスペクトルに(4x2)のピークが見えた</a:t>
                      </a:r>
                    </a:p>
                  </a:txBody>
                  <a:tcPr marL="50800" marR="50800" marT="50800" marB="50800" anchor="ctr" anchorCtr="0" horzOverflow="overflow"/>
                </a:tc>
              </a:tr>
              <a:tr h="901700">
                <a:tc>
                  <a:txBody>
                    <a:bodyPr/>
                    <a:lstStyle/>
                    <a:p>
                      <a:pPr defTabSz="914400">
                        <a:defRPr b="0" sz="1800">
                          <a:solidFill>
                            <a:srgbClr val="000000"/>
                          </a:solidFill>
                        </a:defRPr>
                      </a:pPr>
                      <a:r>
                        <a:rPr sz="2200">
                          <a:solidFill>
                            <a:srgbClr val="FFFFFF"/>
                          </a:solidFill>
                          <a:sym typeface="ヒラギノ角ゴ ProN W6"/>
                        </a:rPr>
                        <a:t>[4]</a:t>
                      </a:r>
                    </a:p>
                  </a:txBody>
                  <a:tcPr marL="50800" marR="50800" marT="50800" marB="50800" anchor="ctr" anchorCtr="0" horzOverflow="overflow"/>
                </a:tc>
                <a:tc>
                  <a:txBody>
                    <a:bodyPr/>
                    <a:lstStyle/>
                    <a:p>
                      <a:pPr defTabSz="457200">
                        <a:lnSpc>
                          <a:spcPts val="3500"/>
                        </a:lnSpc>
                        <a:defRPr sz="1700">
                          <a:latin typeface="Times"/>
                          <a:ea typeface="Times"/>
                          <a:cs typeface="Times"/>
                          <a:sym typeface="Times"/>
                        </a:defRPr>
                      </a:pPr>
                      <a:r>
                        <a:t>nドープ (n~9×10</a:t>
                      </a:r>
                      <a:r>
                        <a:rPr baseline="31999"/>
                        <a:t>17</a:t>
                      </a:r>
                      <a:r>
                        <a:t> cm</a:t>
                      </a:r>
                      <a:r>
                        <a:rPr baseline="31999"/>
                        <a:t>-3</a:t>
                      </a:r>
                      <a:r>
                        <a:t>)</a:t>
                      </a:r>
                    </a:p>
                  </a:txBody>
                  <a:tcPr marL="50800" marR="50800" marT="50800" marB="50800" anchor="ctr" anchorCtr="0" horzOverflow="overflow"/>
                </a:tc>
                <a:tc>
                  <a:txBody>
                    <a:bodyPr/>
                    <a:lstStyle/>
                    <a:p>
                      <a:pPr defTabSz="914400">
                        <a:defRPr sz="1800"/>
                      </a:pPr>
                      <a:r>
                        <a:rPr sz="1500">
                          <a:sym typeface="ヒラギノ角ゴ ProN W3"/>
                        </a:rPr>
                        <a:t>Arスパッタ(500eV)とアニール(660K)を繰り返す</a:t>
                      </a:r>
                    </a:p>
                  </a:txBody>
                  <a:tcPr marL="50800" marR="50800" marT="50800" marB="50800" anchor="ctr" anchorCtr="0" horzOverflow="overflow"/>
                </a:tc>
                <a:tc>
                  <a:txBody>
                    <a:bodyPr/>
                    <a:lstStyle/>
                    <a:p>
                      <a:pPr defTabSz="914400">
                        <a:defRPr sz="1800"/>
                      </a:pPr>
                      <a:r>
                        <a:rPr sz="1500">
                          <a:sym typeface="ヒラギノ角ゴ ProN W3"/>
                        </a:rPr>
                        <a:t>LEEDスペクトルに(8x2)のピークが見えた</a:t>
                      </a:r>
                    </a:p>
                  </a:txBody>
                  <a:tcPr marL="50800" marR="50800" marT="50800" marB="50800" anchor="ctr" anchorCtr="0" horzOverflow="overflow"/>
                </a:tc>
              </a:tr>
              <a:tr h="901700">
                <a:tc>
                  <a:txBody>
                    <a:bodyPr/>
                    <a:lstStyle/>
                    <a:p>
                      <a:pPr defTabSz="914400">
                        <a:defRPr b="0" sz="1800">
                          <a:solidFill>
                            <a:srgbClr val="000000"/>
                          </a:solidFill>
                        </a:defRPr>
                      </a:pPr>
                      <a:r>
                        <a:rPr sz="2200">
                          <a:solidFill>
                            <a:srgbClr val="FFFFFF"/>
                          </a:solidFill>
                          <a:sym typeface="ヒラギノ角ゴ ProN W6"/>
                        </a:rPr>
                        <a:t>[5]</a:t>
                      </a:r>
                    </a:p>
                  </a:txBody>
                  <a:tcPr marL="50800" marR="50800" marT="50800" marB="50800" anchor="ctr" anchorCtr="0" horzOverflow="overflow"/>
                </a:tc>
                <a:tc>
                  <a:txBody>
                    <a:bodyPr/>
                    <a:lstStyle/>
                    <a:p>
                      <a:pPr defTabSz="914400">
                        <a:defRPr sz="1500">
                          <a:sym typeface="ヒラギノ角ゴ ProN W3"/>
                        </a:defRPr>
                      </a:pPr>
                      <a:r>
                        <a:t>ドープなし</a:t>
                      </a:r>
                    </a:p>
                    <a:p>
                      <a:pPr defTabSz="914400">
                        <a:defRPr sz="1500">
                          <a:sym typeface="ヒラギノ角ゴ ProN W3"/>
                        </a:defRPr>
                      </a:pPr>
                      <a:r>
                        <a:t>(抵抗率1.3×10</a:t>
                      </a:r>
                      <a:r>
                        <a:rPr baseline="31999"/>
                        <a:t>−1</a:t>
                      </a:r>
                      <a:r>
                        <a:t> V cm)</a:t>
                      </a:r>
                    </a:p>
                  </a:txBody>
                  <a:tcPr marL="50800" marR="50800" marT="50800" marB="50800" anchor="ctr" anchorCtr="0" horzOverflow="overflow"/>
                </a:tc>
                <a:tc>
                  <a:txBody>
                    <a:bodyPr/>
                    <a:lstStyle/>
                    <a:p>
                      <a:pPr defTabSz="914400">
                        <a:defRPr sz="1800"/>
                      </a:pPr>
                      <a:r>
                        <a:rPr sz="1500">
                          <a:sym typeface="ヒラギノ角ゴ ProN W3"/>
                        </a:rPr>
                        <a:t>Arスパッタ(500eV)とアニール(400℃)を繰り返す</a:t>
                      </a:r>
                    </a:p>
                  </a:txBody>
                  <a:tcPr marL="50800" marR="50800" marT="50800" marB="50800" anchor="ctr" anchorCtr="0" horzOverflow="overflow"/>
                </a:tc>
                <a:tc>
                  <a:txBody>
                    <a:bodyPr/>
                    <a:lstStyle/>
                    <a:p>
                      <a:pPr defTabSz="914400">
                        <a:defRPr sz="1500">
                          <a:sym typeface="ヒラギノ角ゴ ProN W3"/>
                        </a:defRPr>
                      </a:pPr>
                    </a:p>
                  </a:txBody>
                  <a:tcPr marL="50800" marR="50800" marT="50800" marB="50800" anchor="ctr" anchorCtr="0" horzOverflow="overflow"/>
                </a:tc>
              </a:tr>
              <a:tr h="901700">
                <a:tc>
                  <a:txBody>
                    <a:bodyPr/>
                    <a:lstStyle/>
                    <a:p>
                      <a:pPr defTabSz="914400">
                        <a:defRPr b="0" sz="1800">
                          <a:solidFill>
                            <a:srgbClr val="000000"/>
                          </a:solidFill>
                        </a:defRPr>
                      </a:pPr>
                      <a:r>
                        <a:rPr sz="2200">
                          <a:solidFill>
                            <a:srgbClr val="FFFFFF"/>
                          </a:solidFill>
                          <a:sym typeface="ヒラギノ角ゴ ProN W6"/>
                        </a:rPr>
                        <a:t>[6]</a:t>
                      </a:r>
                    </a:p>
                  </a:txBody>
                  <a:tcPr marL="50800" marR="50800" marT="50800" marB="50800" anchor="ctr" anchorCtr="0" horzOverflow="overflow"/>
                </a:tc>
                <a:tc>
                  <a:txBody>
                    <a:bodyPr/>
                    <a:lstStyle/>
                    <a:p>
                      <a:pPr defTabSz="914400">
                        <a:defRPr sz="1800"/>
                      </a:pPr>
                      <a:r>
                        <a:rPr sz="1500">
                          <a:sym typeface="ヒラギノ角ゴ ProN W3"/>
                        </a:rPr>
                        <a:t>研磨済み</a:t>
                      </a:r>
                    </a:p>
                  </a:txBody>
                  <a:tcPr marL="50800" marR="50800" marT="50800" marB="50800" anchor="ctr" anchorCtr="0" horzOverflow="overflow"/>
                </a:tc>
                <a:tc>
                  <a:txBody>
                    <a:bodyPr/>
                    <a:lstStyle/>
                    <a:p>
                      <a:pPr algn="l" defTabSz="457200">
                        <a:lnSpc>
                          <a:spcPts val="3300"/>
                        </a:lnSpc>
                        <a:spcBef>
                          <a:spcPts val="1200"/>
                        </a:spcBef>
                        <a:defRPr sz="1800"/>
                      </a:pPr>
                      <a:r>
                        <a:rPr sz="1500">
                          <a:sym typeface="ヒラギノ角ゴ ProN W3"/>
                        </a:rPr>
                        <a:t>CP-4Aに2分つけて、Arスパッタ(500eV/1h/0.4μA/min)とアニール(300℃/20min)</a:t>
                      </a:r>
                    </a:p>
                  </a:txBody>
                  <a:tcPr marL="50800" marR="50800" marT="50800" marB="50800" anchor="ctr" anchorCtr="0" horzOverflow="overflow"/>
                </a:tc>
                <a:tc>
                  <a:txBody>
                    <a:bodyPr/>
                    <a:lstStyle/>
                    <a:p>
                      <a:pPr defTabSz="914400">
                        <a:defRPr sz="1500">
                          <a:sym typeface="ヒラギノ角ゴ ProN W3"/>
                        </a:defRPr>
                      </a:pPr>
                    </a:p>
                  </a:txBody>
                  <a:tcPr marL="50800" marR="50800" marT="50800" marB="50800" anchor="ctr" anchorCtr="0" horzOverflow="overflow"/>
                </a:tc>
              </a:tr>
              <a:tr h="901700">
                <a:tc>
                  <a:txBody>
                    <a:bodyPr/>
                    <a:lstStyle/>
                    <a:p>
                      <a:pPr defTabSz="914400">
                        <a:defRPr b="0" sz="1800">
                          <a:solidFill>
                            <a:srgbClr val="000000"/>
                          </a:solidFill>
                        </a:defRPr>
                      </a:pPr>
                      <a:r>
                        <a:rPr sz="2200">
                          <a:solidFill>
                            <a:srgbClr val="FFFFFF"/>
                          </a:solidFill>
                          <a:sym typeface="ヒラギノ角ゴ ProN W6"/>
                        </a:rPr>
                        <a:t>[7]</a:t>
                      </a:r>
                    </a:p>
                  </a:txBody>
                  <a:tcPr marL="50800" marR="50800" marT="50800" marB="50800" anchor="ctr" anchorCtr="0" horzOverflow="overflow"/>
                </a:tc>
                <a:tc>
                  <a:txBody>
                    <a:bodyPr/>
                    <a:lstStyle/>
                    <a:p>
                      <a:pPr defTabSz="457200">
                        <a:lnSpc>
                          <a:spcPts val="3500"/>
                        </a:lnSpc>
                        <a:defRPr sz="1700">
                          <a:latin typeface="Times"/>
                          <a:ea typeface="Times"/>
                          <a:cs typeface="Times"/>
                          <a:sym typeface="Times"/>
                        </a:defRPr>
                      </a:pPr>
                      <a:r>
                        <a:t>nドープ (n</a:t>
                      </a:r>
                      <a:r>
                        <a:rPr baseline="-5999"/>
                        <a:t>D</a:t>
                      </a:r>
                      <a:r>
                        <a:t>-n</a:t>
                      </a:r>
                      <a:r>
                        <a:rPr baseline="-5999"/>
                        <a:t>A</a:t>
                      </a:r>
                      <a:r>
                        <a:t>~10</a:t>
                      </a:r>
                      <a:r>
                        <a:rPr baseline="31999"/>
                        <a:t>14</a:t>
                      </a:r>
                      <a:r>
                        <a:t> cm</a:t>
                      </a:r>
                      <a:r>
                        <a:rPr baseline="31999"/>
                        <a:t>-3</a:t>
                      </a:r>
                      <a:r>
                        <a:t>, μ~5x10</a:t>
                      </a:r>
                      <a:r>
                        <a:rPr baseline="31999"/>
                        <a:t>5</a:t>
                      </a:r>
                      <a:r>
                        <a:t> cm</a:t>
                      </a:r>
                      <a:r>
                        <a:rPr baseline="31999"/>
                        <a:t>2</a:t>
                      </a:r>
                      <a:r>
                        <a:t> V</a:t>
                      </a:r>
                      <a:r>
                        <a:rPr baseline="31999"/>
                        <a:t>-1</a:t>
                      </a:r>
                      <a:r>
                        <a:t> s</a:t>
                      </a:r>
                      <a:r>
                        <a:rPr baseline="31999"/>
                        <a:t>-1</a:t>
                      </a:r>
                      <a:r>
                        <a:t> at 77K</a:t>
                      </a:r>
                      <a:r>
                        <a:rPr baseline="31999"/>
                        <a:t> </a:t>
                      </a:r>
                      <a:r>
                        <a:t>)</a:t>
                      </a:r>
                    </a:p>
                  </a:txBody>
                  <a:tcPr marL="50800" marR="50800" marT="50800" marB="50800" anchor="ctr" anchorCtr="0" horzOverflow="overflow"/>
                </a:tc>
                <a:tc>
                  <a:txBody>
                    <a:bodyPr/>
                    <a:lstStyle/>
                    <a:p>
                      <a:pPr defTabSz="914400">
                        <a:defRPr sz="1800"/>
                      </a:pPr>
                      <a:r>
                        <a:rPr sz="1500">
                          <a:sym typeface="ヒラギノ角ゴ ProN W3"/>
                        </a:rPr>
                        <a:t>ダイアモンドペーストで機械的に研磨したあと、溶媒につけてエッチング。真空チャンバーに入れる前にiso-propyl alcoholでリンス。
</a:t>
                      </a:r>
                    </a:p>
                  </a:txBody>
                  <a:tcPr marL="50800" marR="50800" marT="50800" marB="50800" anchor="ctr" anchorCtr="0" horzOverflow="overflow"/>
                </a:tc>
                <a:tc>
                  <a:txBody>
                    <a:bodyPr/>
                    <a:lstStyle/>
                    <a:p>
                      <a:pPr defTabSz="914400">
                        <a:defRPr sz="1500">
                          <a:sym typeface="ヒラギノ角ゴ ProN W3"/>
                        </a:defRPr>
                      </a:pP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9" name="先行研究"/>
          <p:cNvSpPr txBox="1"/>
          <p:nvPr>
            <p:ph type="title"/>
          </p:nvPr>
        </p:nvSpPr>
        <p:spPr>
          <a:xfrm>
            <a:off x="952500" y="254000"/>
            <a:ext cx="11099800" cy="1053543"/>
          </a:xfrm>
          <a:prstGeom prst="rect">
            <a:avLst/>
          </a:prstGeom>
        </p:spPr>
        <p:txBody>
          <a:bodyPr/>
          <a:lstStyle>
            <a:lvl1pPr defTabSz="543305">
              <a:defRPr sz="7440"/>
            </a:lvl1pPr>
          </a:lstStyle>
          <a:p>
            <a:pPr/>
            <a:r>
              <a:t>先行研究</a:t>
            </a:r>
          </a:p>
        </p:txBody>
      </p:sp>
      <p:sp>
        <p:nvSpPr>
          <p:cNvPr id="1410" name="[1] https://doi.org/10.1016/S0039-6028(02)01267-0…"/>
          <p:cNvSpPr txBox="1"/>
          <p:nvPr/>
        </p:nvSpPr>
        <p:spPr>
          <a:xfrm>
            <a:off x="334690" y="1903120"/>
            <a:ext cx="12444204" cy="71756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800"/>
              </a:lnSpc>
              <a:defRPr sz="2000">
                <a:latin typeface="Times"/>
                <a:ea typeface="Times"/>
                <a:cs typeface="Times"/>
                <a:sym typeface="Times"/>
              </a:defRPr>
            </a:pPr>
            <a:r>
              <a:t>[1] </a:t>
            </a:r>
            <a:r>
              <a:rPr u="sng">
                <a:hlinkClick r:id="rId2" invalidUrl="" action="" tgtFrame="" tooltip="" history="1" highlightClick="0" endSnd="0"/>
              </a:rPr>
              <a:t>https://doi.org/10.1016/S0039-6028(02)01267-0</a:t>
            </a:r>
          </a:p>
          <a:p>
            <a:pPr algn="l" defTabSz="457200">
              <a:lnSpc>
                <a:spcPts val="3900"/>
              </a:lnSpc>
              <a:defRPr sz="2000">
                <a:latin typeface="Times"/>
                <a:ea typeface="Times"/>
                <a:cs typeface="Times"/>
                <a:sym typeface="Times"/>
              </a:defRPr>
            </a:pPr>
            <a:r>
              <a:t>The InSb(100) clean surface was prepared by repeated cycles of Ar sputtering (ion energy 0.5 keV) and annealing at 660 K, in order to avoid In- enriched surfaces. The quality of the surface re- construction was inferred from the angular widths Dh and Dk of the fractional order X-ray diffraction reflections. At the annealing temperature of 550 K a sharp (1 􏰰 4) reconstruction was observed, with a coherence length of about 200 A#. By increas- ing the annealing temperature to 660 K, the characteristic pattern of the well-reconstructed InSb(1 0 0) surface is formed, and clear c(2 􏰰 8) fractional order peaks appear. At higher annealing temperatures (680 K), a better c(2 􏰰 8) recon- struction was observed but the surface resulted In enriched (as deduced from intensity ratio analysis of the Auger peaks). </a:t>
            </a:r>
          </a:p>
          <a:p>
            <a:pPr algn="l" defTabSz="457200">
              <a:lnSpc>
                <a:spcPts val="3900"/>
              </a:lnSpc>
              <a:defRPr sz="2000">
                <a:latin typeface="Times"/>
                <a:ea typeface="Times"/>
                <a:cs typeface="Times"/>
                <a:sym typeface="Times"/>
              </a:defRPr>
            </a:pPr>
          </a:p>
          <a:p>
            <a:pPr algn="l" defTabSz="457200">
              <a:lnSpc>
                <a:spcPts val="3900"/>
              </a:lnSpc>
              <a:defRPr sz="2000">
                <a:latin typeface="Times"/>
                <a:ea typeface="Times"/>
                <a:cs typeface="Times"/>
                <a:sym typeface="Times"/>
              </a:defRPr>
            </a:pPr>
            <a:r>
              <a:t>[2] </a:t>
            </a:r>
            <a:r>
              <a:rPr u="sng">
                <a:hlinkClick r:id="rId3" invalidUrl="" action="" tgtFrame="" tooltip="" history="1" highlightClick="0" endSnd="0"/>
              </a:rPr>
              <a:t>https://doi.org/10.1016/0040-6090(84)90329-8</a:t>
            </a:r>
          </a:p>
          <a:p>
            <a:pPr algn="l" defTabSz="457200">
              <a:lnSpc>
                <a:spcPts val="3900"/>
              </a:lnSpc>
              <a:defRPr sz="2000">
                <a:latin typeface="Times"/>
                <a:ea typeface="Times"/>
                <a:cs typeface="Times"/>
                <a:sym typeface="Times"/>
              </a:defRPr>
            </a:pPr>
            <a:r>
              <a:t>Oriented and polished crystal plates of InSb of area 7 mm x 7 mm and thickness 1.2 mm were cleaned by sputtering with argon ions of energy 500 eV. After the sputter damage had been annealed these surfaces showed well-developed reflection high energy electron diffraction (RHEED) patterns.</a:t>
            </a:r>
          </a:p>
          <a:p>
            <a:pPr algn="l" defTabSz="457200">
              <a:lnSpc>
                <a:spcPts val="3900"/>
              </a:lnSpc>
              <a:defRPr sz="2000">
                <a:latin typeface="Times"/>
                <a:ea typeface="Times"/>
                <a:cs typeface="Times"/>
                <a:sym typeface="Times"/>
              </a:defRPr>
            </a:pPr>
          </a:p>
          <a:p>
            <a:pPr algn="l" defTabSz="457200">
              <a:lnSpc>
                <a:spcPts val="3900"/>
              </a:lnSpc>
              <a:defRPr sz="2000">
                <a:latin typeface="Times"/>
                <a:ea typeface="Times"/>
                <a:cs typeface="Times"/>
                <a:sym typeface="Times"/>
              </a:defRPr>
            </a:pPr>
            <a:r>
              <a:t>[3] </a:t>
            </a:r>
            <a:r>
              <a:rPr u="sng">
                <a:hlinkClick r:id="rId4" invalidUrl="" action="" tgtFrame="" tooltip="" history="1" highlightClick="0" endSnd="0"/>
              </a:rPr>
              <a:t>https://doi.org/10.1063/1.1369416</a:t>
            </a:r>
          </a:p>
          <a:p>
            <a:pPr algn="l" defTabSz="457200">
              <a:lnSpc>
                <a:spcPts val="3900"/>
              </a:lnSpc>
              <a:defRPr sz="2000">
                <a:latin typeface="Times"/>
                <a:ea typeface="Times"/>
                <a:cs typeface="Times"/>
                <a:sym typeface="Times"/>
              </a:defRPr>
            </a:pPr>
            <a:r>
              <a:t>InSb(100) single crystals were cleaned by repeated cycles of500eV Ar-ion sputtering followed by annealing at 400°C. We observed sharp (4X2) low energy electron dif- fraction patterns characteristic of In-terminated surfaces.</a:t>
            </a:r>
          </a:p>
          <a:p>
            <a:pPr algn="l" defTabSz="457200">
              <a:lnSpc>
                <a:spcPts val="3900"/>
              </a:lnSpc>
              <a:defRPr sz="2000">
                <a:latin typeface="Times"/>
                <a:ea typeface="Times"/>
                <a:cs typeface="Times"/>
                <a:sym typeface="Times"/>
              </a:defRPr>
            </a:pPr>
          </a:p>
          <a:p>
            <a:pPr algn="l" defTabSz="457200">
              <a:lnSpc>
                <a:spcPts val="3900"/>
              </a:lnSpc>
              <a:defRPr sz="2000">
                <a:latin typeface="Times"/>
                <a:ea typeface="Times"/>
                <a:cs typeface="Times"/>
                <a:sym typeface="Times"/>
              </a:defRPr>
            </a:pPr>
            <a:r>
              <a:t>[4] </a:t>
            </a:r>
            <a:r>
              <a:rPr u="sng">
                <a:hlinkClick r:id="rId5" invalidUrl="" action="" tgtFrame="" tooltip="" history="1" highlightClick="0" endSnd="0"/>
              </a:rPr>
              <a:t>https://doi.org/10.1016/S0039-6028(00)00155-2</a:t>
            </a:r>
          </a:p>
          <a:p>
            <a:pPr algn="l" defTabSz="457200">
              <a:lnSpc>
                <a:spcPts val="3900"/>
              </a:lnSpc>
              <a:defRPr sz="2000">
                <a:latin typeface="Times"/>
                <a:ea typeface="Times"/>
                <a:cs typeface="Times"/>
                <a:sym typeface="Times"/>
              </a:defRPr>
            </a:pPr>
            <a:r>
              <a:t>The n-type doped (9×1017 cm−3) InSb(100) single crystals were prepared with repeated cycles of soft sputtering (500eV) and annealing (up to 400°C). The clean substrates showed a sharp c(8×2) reconstructed surface, as monitored by LEED.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2" name="先行研究"/>
          <p:cNvSpPr txBox="1"/>
          <p:nvPr>
            <p:ph type="title"/>
          </p:nvPr>
        </p:nvSpPr>
        <p:spPr>
          <a:xfrm>
            <a:off x="952500" y="254000"/>
            <a:ext cx="11099800" cy="1053543"/>
          </a:xfrm>
          <a:prstGeom prst="rect">
            <a:avLst/>
          </a:prstGeom>
        </p:spPr>
        <p:txBody>
          <a:bodyPr/>
          <a:lstStyle>
            <a:lvl1pPr defTabSz="543305">
              <a:defRPr sz="7440"/>
            </a:lvl1pPr>
          </a:lstStyle>
          <a:p>
            <a:pPr/>
            <a:r>
              <a:t>先行研究</a:t>
            </a:r>
          </a:p>
        </p:txBody>
      </p:sp>
      <p:sp>
        <p:nvSpPr>
          <p:cNvPr id="1413" name="[5] https://doi.org/10.1016/S0039-6028(99)00110-7…"/>
          <p:cNvSpPr txBox="1"/>
          <p:nvPr/>
        </p:nvSpPr>
        <p:spPr>
          <a:xfrm>
            <a:off x="280298" y="3001732"/>
            <a:ext cx="12444203" cy="497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900"/>
              </a:lnSpc>
              <a:defRPr sz="2000">
                <a:latin typeface="Times"/>
                <a:ea typeface="Times"/>
                <a:cs typeface="Times"/>
                <a:sym typeface="Times"/>
              </a:defRPr>
            </a:pPr>
            <a:r>
              <a:t>[5] https://doi.org/10.1016/S0039-6028(99)00110-7</a:t>
            </a:r>
          </a:p>
          <a:p>
            <a:pPr algn="l" defTabSz="457200">
              <a:lnSpc>
                <a:spcPts val="3900"/>
              </a:lnSpc>
              <a:defRPr sz="2000">
                <a:latin typeface="Times"/>
                <a:ea typeface="Times"/>
                <a:cs typeface="Times"/>
                <a:sym typeface="Times"/>
              </a:defRPr>
            </a:pPr>
            <a:r>
              <a:t>Well-cut, oriented and polished InSb(111) nominally undoped ( 1.3×10−1 V cm resistivity) crystals were cleaned by repeated cycles of 500 eV Ar+ ion sputtering followed by annealing at 400°C </a:t>
            </a:r>
          </a:p>
          <a:p>
            <a:pPr algn="l" defTabSz="457200">
              <a:lnSpc>
                <a:spcPts val="3900"/>
              </a:lnSpc>
              <a:defRPr sz="2000">
                <a:latin typeface="Times"/>
                <a:ea typeface="Times"/>
                <a:cs typeface="Times"/>
                <a:sym typeface="Times"/>
              </a:defRPr>
            </a:pPr>
          </a:p>
          <a:p>
            <a:pPr algn="l" defTabSz="457200">
              <a:lnSpc>
                <a:spcPts val="3900"/>
              </a:lnSpc>
              <a:defRPr sz="2000">
                <a:latin typeface="Times"/>
                <a:ea typeface="Times"/>
                <a:cs typeface="Times"/>
                <a:sym typeface="Times"/>
              </a:defRPr>
            </a:pPr>
            <a:r>
              <a:t>[6] https://doi.org/10.1016/0039-6028(92)90469-M</a:t>
            </a:r>
          </a:p>
          <a:p>
            <a:pPr algn="l" defTabSz="457200">
              <a:lnSpc>
                <a:spcPts val="3900"/>
              </a:lnSpc>
              <a:spcBef>
                <a:spcPts val="1200"/>
              </a:spcBef>
              <a:defRPr sz="2000">
                <a:latin typeface="Times"/>
                <a:ea typeface="Times"/>
                <a:cs typeface="Times"/>
                <a:sym typeface="Times"/>
              </a:defRPr>
            </a:pPr>
            <a:r>
              <a:t>Prior to loading in the UHV chamber, the InSb sample was dipped in a CP-4A etchant for 2 min to remove any polishing damage. The surface was cleaned in-situ by ion bombardment and an- neal cycles (500 V Ar ions for 1 h at 0.4 PA/cm*; anneal, 20 min at 300°C). Sn layers were likewise removed after deposition. </a:t>
            </a:r>
          </a:p>
          <a:p>
            <a:pPr algn="l" defTabSz="457200">
              <a:lnSpc>
                <a:spcPts val="3900"/>
              </a:lnSpc>
              <a:spcBef>
                <a:spcPts val="1200"/>
              </a:spcBef>
              <a:defRPr sz="2000">
                <a:latin typeface="Times"/>
                <a:ea typeface="Times"/>
                <a:cs typeface="Times"/>
                <a:sym typeface="Times"/>
              </a:defRPr>
            </a:pPr>
          </a:p>
          <a:p>
            <a:pPr algn="l" defTabSz="457200">
              <a:lnSpc>
                <a:spcPts val="3900"/>
              </a:lnSpc>
              <a:spcBef>
                <a:spcPts val="1200"/>
              </a:spcBef>
              <a:defRPr sz="2000">
                <a:latin typeface="Times"/>
                <a:ea typeface="Times"/>
                <a:cs typeface="Times"/>
                <a:sym typeface="Times"/>
              </a:defRPr>
            </a:pPr>
            <a:r>
              <a:t>[7] </a:t>
            </a:r>
            <a:r>
              <a:rPr u="sng">
                <a:hlinkClick r:id="rId2" invalidUrl="" action="" tgtFrame="" tooltip="" history="1" highlightClick="0" endSnd="0"/>
              </a:rPr>
              <a:t>https://doi.org/10.1016/0022-0248(81)90506-6</a:t>
            </a:r>
          </a:p>
          <a:p>
            <a:pPr algn="l" defTabSz="457200">
              <a:lnSpc>
                <a:spcPts val="3900"/>
              </a:lnSpc>
              <a:spcBef>
                <a:spcPts val="1200"/>
              </a:spcBef>
              <a:defRPr sz="2000">
                <a:latin typeface="Times"/>
                <a:ea typeface="Times"/>
                <a:cs typeface="Times"/>
                <a:sym typeface="Times"/>
              </a:defRPr>
            </a:pPr>
            <a:r>
              <a:t>InSb(001) orientation wafers (n-type, n</a:t>
            </a:r>
            <a:r>
              <a:rPr baseline="-5999"/>
              <a:t>D</a:t>
            </a:r>
            <a:r>
              <a:t>-n</a:t>
            </a:r>
            <a:r>
              <a:rPr baseline="-5999"/>
              <a:t>A</a:t>
            </a:r>
            <a:r>
              <a:t>~10</a:t>
            </a:r>
            <a:r>
              <a:rPr baseline="31999"/>
              <a:t>14</a:t>
            </a:r>
            <a:r>
              <a:t> cm</a:t>
            </a:r>
            <a:r>
              <a:rPr baseline="31999"/>
              <a:t>-3</a:t>
            </a:r>
            <a:r>
              <a:t>, μ~5x10</a:t>
            </a:r>
            <a:r>
              <a:rPr baseline="31999"/>
              <a:t>5</a:t>
            </a:r>
            <a:r>
              <a:t> cm</a:t>
            </a:r>
            <a:r>
              <a:rPr baseline="31999"/>
              <a:t>2</a:t>
            </a:r>
            <a:r>
              <a:t> V</a:t>
            </a:r>
            <a:r>
              <a:rPr baseline="31999"/>
              <a:t>-1</a:t>
            </a:r>
            <a:r>
              <a:t> s</a:t>
            </a:r>
            <a:r>
              <a:rPr baseline="31999"/>
              <a:t>-1</a:t>
            </a:r>
            <a:r>
              <a:t> at 77K) were mechanically polished using diamond  paste and subsequently subjected to a free etch in a porprietry oxidizing solution by the manufacturers (MCP Electronic Materials Ltd.) Immediately prior to loading the wafers were rinsed in hot iso-propyl alcohol.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5" name="β→α転移速度の膜厚依存性"/>
          <p:cNvSpPr txBox="1"/>
          <p:nvPr>
            <p:ph type="title"/>
          </p:nvPr>
        </p:nvSpPr>
        <p:spPr>
          <a:xfrm>
            <a:off x="952500" y="254000"/>
            <a:ext cx="11099800" cy="1053543"/>
          </a:xfrm>
          <a:prstGeom prst="rect">
            <a:avLst/>
          </a:prstGeom>
        </p:spPr>
        <p:txBody>
          <a:bodyPr/>
          <a:lstStyle>
            <a:lvl1pPr>
              <a:defRPr sz="5000"/>
            </a:lvl1pPr>
          </a:lstStyle>
          <a:p>
            <a:pPr/>
            <a:r>
              <a:t>β→α転移速度の膜厚依存性</a:t>
            </a:r>
          </a:p>
        </p:txBody>
      </p:sp>
      <p:pic>
        <p:nvPicPr>
          <p:cNvPr id="1416" name="スクリーンショット 2019-02-21 14.48.54.png" descr="スクリーンショット 2019-02-21 14.48.54.png"/>
          <p:cNvPicPr>
            <a:picLocks noChangeAspect="1"/>
          </p:cNvPicPr>
          <p:nvPr/>
        </p:nvPicPr>
        <p:blipFill>
          <a:blip r:embed="rId2">
            <a:extLst/>
          </a:blip>
          <a:stretch>
            <a:fillRect/>
          </a:stretch>
        </p:blipFill>
        <p:spPr>
          <a:xfrm>
            <a:off x="2971800" y="1835150"/>
            <a:ext cx="7061200" cy="78105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8" name="IrTe2の平衡相図"/>
          <p:cNvSpPr txBox="1"/>
          <p:nvPr/>
        </p:nvSpPr>
        <p:spPr>
          <a:xfrm>
            <a:off x="894901" y="598404"/>
            <a:ext cx="4404520" cy="7801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800">
                <a:solidFill>
                  <a:srgbClr val="222222"/>
                </a:solidFill>
                <a:latin typeface="Arial"/>
                <a:ea typeface="Arial"/>
                <a:cs typeface="Arial"/>
                <a:sym typeface="Arial"/>
              </a:defRPr>
            </a:pPr>
            <a:r>
              <a:t>IrTe</a:t>
            </a:r>
            <a:r>
              <a:rPr baseline="-5999"/>
              <a:t>2</a:t>
            </a:r>
            <a:r>
              <a:t>の平衡相図</a:t>
            </a:r>
          </a:p>
        </p:txBody>
      </p:sp>
      <p:pic>
        <p:nvPicPr>
          <p:cNvPr id="1419" name="スクリーンショット 2019-02-13 16.34.44.png" descr="スクリーンショット 2019-02-13 16.34.44.png"/>
          <p:cNvPicPr>
            <a:picLocks noChangeAspect="1"/>
          </p:cNvPicPr>
          <p:nvPr/>
        </p:nvPicPr>
        <p:blipFill>
          <a:blip r:embed="rId2">
            <a:extLst/>
          </a:blip>
          <a:stretch>
            <a:fillRect/>
          </a:stretch>
        </p:blipFill>
        <p:spPr>
          <a:xfrm>
            <a:off x="835644" y="2427575"/>
            <a:ext cx="6935712" cy="5708482"/>
          </a:xfrm>
          <a:prstGeom prst="rect">
            <a:avLst/>
          </a:prstGeom>
          <a:ln w="12700">
            <a:miter lim="400000"/>
          </a:ln>
        </p:spPr>
      </p:pic>
      <p:sp>
        <p:nvSpPr>
          <p:cNvPr id="1420" name="J. J. Yang et al., Charge-Orbital Density Wave and Superconductivity in the Strong Spin-Orbit Coupled IrTe2:Pd, Phys. Rev. Lett. 108, 116402 (2012)"/>
          <p:cNvSpPr txBox="1"/>
          <p:nvPr/>
        </p:nvSpPr>
        <p:spPr>
          <a:xfrm>
            <a:off x="7891321" y="5388003"/>
            <a:ext cx="4277835" cy="10932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1600">
                <a:solidFill>
                  <a:srgbClr val="555555"/>
                </a:solidFill>
                <a:latin typeface="Helvetica"/>
                <a:ea typeface="Helvetica"/>
                <a:cs typeface="Helvetica"/>
                <a:sym typeface="Helvetica"/>
              </a:defRPr>
            </a:pPr>
            <a:r>
              <a:t>J. J. Yang et al., Charge-Orbital Density Wave and Superconductivity in the Strong Spin-Orbit Coupled IrTe</a:t>
            </a:r>
            <a:r>
              <a:rPr baseline="-25000" sz="1200"/>
              <a:t>2</a:t>
            </a:r>
            <a:r>
              <a:t>:Pd,</a:t>
            </a:r>
            <a:r>
              <a:rPr sz="1200">
                <a:solidFill>
                  <a:srgbClr val="000000"/>
                </a:solidFill>
              </a:rPr>
              <a:t> </a:t>
            </a:r>
            <a:r>
              <a:t>Phys. Rev. Lett. </a:t>
            </a:r>
            <a:r>
              <a:rPr b="1"/>
              <a:t>108</a:t>
            </a:r>
            <a:r>
              <a:t>, 116402 (2012)</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22" name="Transtionvelocity_beta_to_alpha.png" descr="Transtionvelocity_beta_to_alpha.png"/>
          <p:cNvPicPr>
            <a:picLocks noChangeAspect="1"/>
          </p:cNvPicPr>
          <p:nvPr/>
        </p:nvPicPr>
        <p:blipFill>
          <a:blip r:embed="rId2">
            <a:extLst/>
          </a:blip>
          <a:stretch>
            <a:fillRect/>
          </a:stretch>
        </p:blipFill>
        <p:spPr>
          <a:xfrm>
            <a:off x="5394450" y="2021057"/>
            <a:ext cx="6152743" cy="5127286"/>
          </a:xfrm>
          <a:prstGeom prst="rect">
            <a:avLst/>
          </a:prstGeom>
          <a:ln w="12700">
            <a:miter lim="400000"/>
          </a:ln>
        </p:spPr>
      </p:pic>
      <p:sp>
        <p:nvSpPr>
          <p:cNvPr id="1423" name="金属→半導体転移のしやすさ"/>
          <p:cNvSpPr txBox="1"/>
          <p:nvPr/>
        </p:nvSpPr>
        <p:spPr>
          <a:xfrm>
            <a:off x="894901" y="598404"/>
            <a:ext cx="8039101" cy="7801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金属→半導体転移のしやすさ</a:t>
            </a:r>
          </a:p>
        </p:txBody>
      </p:sp>
      <p:sp>
        <p:nvSpPr>
          <p:cNvPr id="1424" name="線"/>
          <p:cNvSpPr/>
          <p:nvPr/>
        </p:nvSpPr>
        <p:spPr>
          <a:xfrm flipH="1">
            <a:off x="4914451" y="1707089"/>
            <a:ext cx="1" cy="6714925"/>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425" name="核生成のレート"/>
          <p:cNvSpPr txBox="1"/>
          <p:nvPr/>
        </p:nvSpPr>
        <p:spPr>
          <a:xfrm>
            <a:off x="697719" y="1707090"/>
            <a:ext cx="34036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atin typeface="+mn-lt"/>
                <a:ea typeface="+mn-ea"/>
                <a:cs typeface="+mn-cs"/>
                <a:sym typeface="ヒラギノ角ゴ ProN W3"/>
              </a:defRPr>
            </a:lvl1pPr>
          </a:lstStyle>
          <a:p>
            <a:pPr/>
            <a:r>
              <a:t>核生成のレート</a:t>
            </a:r>
          </a:p>
        </p:txBody>
      </p:sp>
      <p:sp>
        <p:nvSpPr>
          <p:cNvPr id="1426" name="半導体相の成長速度"/>
          <p:cNvSpPr txBox="1"/>
          <p:nvPr/>
        </p:nvSpPr>
        <p:spPr>
          <a:xfrm>
            <a:off x="5210265" y="1707090"/>
            <a:ext cx="43434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atin typeface="+mn-lt"/>
                <a:ea typeface="+mn-ea"/>
                <a:cs typeface="+mn-cs"/>
                <a:sym typeface="ヒラギノ角ゴ ProN W3"/>
              </a:defRPr>
            </a:lvl1pPr>
          </a:lstStyle>
          <a:p>
            <a:pPr/>
            <a:r>
              <a:t>半導体相の成長速度</a:t>
            </a:r>
          </a:p>
        </p:txBody>
      </p:sp>
      <p:sp>
        <p:nvSpPr>
          <p:cNvPr id="1427" name="Geを添加すると半導体相の成長速度は…"/>
          <p:cNvSpPr txBox="1"/>
          <p:nvPr/>
        </p:nvSpPr>
        <p:spPr>
          <a:xfrm>
            <a:off x="5123021" y="7211770"/>
            <a:ext cx="771489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latin typeface="+mn-lt"/>
                <a:ea typeface="+mn-ea"/>
                <a:cs typeface="+mn-cs"/>
                <a:sym typeface="ヒラギノ角ゴ ProN W3"/>
              </a:defRPr>
            </a:pPr>
            <a:r>
              <a:t>Geを添加すると半導体相の成長速度は</a:t>
            </a:r>
          </a:p>
          <a:p>
            <a:pPr>
              <a:defRPr sz="2800">
                <a:latin typeface="+mn-lt"/>
                <a:ea typeface="+mn-ea"/>
                <a:cs typeface="+mn-cs"/>
                <a:sym typeface="ヒラギノ角ゴ ProN W3"/>
              </a:defRPr>
            </a:pPr>
            <a:r>
              <a:t>小さくなる**(固溶体硬化による塑性変形の阻害)</a:t>
            </a:r>
          </a:p>
        </p:txBody>
      </p:sp>
      <p:sp>
        <p:nvSpPr>
          <p:cNvPr id="1428" name="徐冷試料は…"/>
          <p:cNvSpPr txBox="1"/>
          <p:nvPr/>
        </p:nvSpPr>
        <p:spPr>
          <a:xfrm>
            <a:off x="11239666" y="3093970"/>
            <a:ext cx="1942987" cy="971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latin typeface="+mn-lt"/>
                <a:ea typeface="+mn-ea"/>
                <a:cs typeface="+mn-cs"/>
                <a:sym typeface="ヒラギノ角ゴ ProN W3"/>
              </a:defRPr>
            </a:pPr>
            <a:r>
              <a:t>徐冷試料は</a:t>
            </a:r>
          </a:p>
          <a:p>
            <a:pPr algn="l">
              <a:defRPr sz="2700">
                <a:latin typeface="+mn-lt"/>
                <a:ea typeface="+mn-ea"/>
                <a:cs typeface="+mn-cs"/>
                <a:sym typeface="ヒラギノ角ゴ ProN W3"/>
              </a:defRPr>
            </a:pPr>
            <a:r>
              <a:t>柔らかい</a:t>
            </a:r>
          </a:p>
        </p:txBody>
      </p:sp>
      <p:sp>
        <p:nvSpPr>
          <p:cNvPr id="1429" name="楕円"/>
          <p:cNvSpPr/>
          <p:nvPr/>
        </p:nvSpPr>
        <p:spPr>
          <a:xfrm>
            <a:off x="10448907" y="4119227"/>
            <a:ext cx="934791" cy="930946"/>
          </a:xfrm>
          <a:prstGeom prst="ellipse">
            <a:avLst/>
          </a:prstGeom>
          <a:ln w="38100">
            <a:solidFill>
              <a:srgbClr val="0433FF"/>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430" name="Geを添加すると…"/>
          <p:cNvSpPr txBox="1"/>
          <p:nvPr/>
        </p:nvSpPr>
        <p:spPr>
          <a:xfrm>
            <a:off x="539275" y="2703056"/>
            <a:ext cx="3319045" cy="971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latin typeface="+mn-lt"/>
                <a:ea typeface="+mn-ea"/>
                <a:cs typeface="+mn-cs"/>
                <a:sym typeface="ヒラギノ角ゴ ProN W3"/>
              </a:defRPr>
            </a:pPr>
            <a:r>
              <a:t>Geを添加すると</a:t>
            </a:r>
          </a:p>
          <a:p>
            <a:pPr algn="l">
              <a:defRPr sz="2700">
                <a:latin typeface="+mn-lt"/>
                <a:ea typeface="+mn-ea"/>
                <a:cs typeface="+mn-cs"/>
                <a:sym typeface="ヒラギノ角ゴ ProN W3"/>
              </a:defRPr>
            </a:pPr>
            <a:r>
              <a:t>核生成しやすくなる*</a:t>
            </a:r>
          </a:p>
        </p:txBody>
      </p:sp>
      <p:pic>
        <p:nvPicPr>
          <p:cNvPr id="1431" name="sample11-13_asgrown.jpg" descr="sample11-13_asgrown.jpg"/>
          <p:cNvPicPr>
            <a:picLocks noChangeAspect="1"/>
          </p:cNvPicPr>
          <p:nvPr/>
        </p:nvPicPr>
        <p:blipFill>
          <a:blip r:embed="rId3">
            <a:extLst/>
          </a:blip>
          <a:srcRect l="4217" t="46653" r="78191" b="29892"/>
          <a:stretch>
            <a:fillRect/>
          </a:stretch>
        </p:blipFill>
        <p:spPr>
          <a:xfrm>
            <a:off x="1318985" y="6527344"/>
            <a:ext cx="1317703" cy="1317703"/>
          </a:xfrm>
          <a:prstGeom prst="rect">
            <a:avLst/>
          </a:prstGeom>
          <a:ln w="12700">
            <a:miter lim="400000"/>
          </a:ln>
        </p:spPr>
      </p:pic>
      <p:pic>
        <p:nvPicPr>
          <p:cNvPr id="1432" name="sample11-13_asgrown.jpg" descr="sample11-13_asgrown.jpg"/>
          <p:cNvPicPr>
            <a:picLocks noChangeAspect="1"/>
          </p:cNvPicPr>
          <p:nvPr/>
        </p:nvPicPr>
        <p:blipFill>
          <a:blip r:embed="rId4">
            <a:extLst/>
          </a:blip>
          <a:srcRect l="82290" t="49760" r="119" b="26784"/>
          <a:stretch>
            <a:fillRect/>
          </a:stretch>
        </p:blipFill>
        <p:spPr>
          <a:xfrm>
            <a:off x="1318985" y="5027997"/>
            <a:ext cx="1317739" cy="1317739"/>
          </a:xfrm>
          <a:prstGeom prst="rect">
            <a:avLst/>
          </a:prstGeom>
          <a:ln w="12700">
            <a:miter lim="400000"/>
          </a:ln>
        </p:spPr>
      </p:pic>
      <p:pic>
        <p:nvPicPr>
          <p:cNvPr id="1433" name="sample11-13_pested.jpg" descr="sample11-13_pested.jpg"/>
          <p:cNvPicPr>
            <a:picLocks noChangeAspect="1"/>
          </p:cNvPicPr>
          <p:nvPr/>
        </p:nvPicPr>
        <p:blipFill>
          <a:blip r:embed="rId5">
            <a:extLst/>
          </a:blip>
          <a:srcRect l="83219" t="46291" r="270" b="31695"/>
          <a:stretch>
            <a:fillRect/>
          </a:stretch>
        </p:blipFill>
        <p:spPr>
          <a:xfrm>
            <a:off x="3110071" y="5027798"/>
            <a:ext cx="1317951" cy="1317951"/>
          </a:xfrm>
          <a:prstGeom prst="rect">
            <a:avLst/>
          </a:prstGeom>
          <a:ln w="12700">
            <a:miter lim="400000"/>
          </a:ln>
        </p:spPr>
      </p:pic>
      <p:pic>
        <p:nvPicPr>
          <p:cNvPr id="1434" name="sample11-13_pested.jpg" descr="sample11-13_pested.jpg"/>
          <p:cNvPicPr>
            <a:picLocks noChangeAspect="1"/>
          </p:cNvPicPr>
          <p:nvPr/>
        </p:nvPicPr>
        <p:blipFill>
          <a:blip r:embed="rId5">
            <a:extLst/>
          </a:blip>
          <a:srcRect l="3781" t="42405" r="79708" b="35582"/>
          <a:stretch>
            <a:fillRect/>
          </a:stretch>
        </p:blipFill>
        <p:spPr>
          <a:xfrm>
            <a:off x="3110269" y="6527344"/>
            <a:ext cx="1317574" cy="1317573"/>
          </a:xfrm>
          <a:prstGeom prst="rect">
            <a:avLst/>
          </a:prstGeom>
          <a:ln w="12700">
            <a:miter lim="400000"/>
          </a:ln>
        </p:spPr>
      </p:pic>
      <p:sp>
        <p:nvSpPr>
          <p:cNvPr id="1435" name="Ge0%"/>
          <p:cNvSpPr txBox="1"/>
          <p:nvPr/>
        </p:nvSpPr>
        <p:spPr>
          <a:xfrm>
            <a:off x="176409" y="5452007"/>
            <a:ext cx="1101167" cy="450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700">
                <a:latin typeface="+mn-lt"/>
                <a:ea typeface="+mn-ea"/>
                <a:cs typeface="+mn-cs"/>
                <a:sym typeface="ヒラギノ角ゴ ProN W3"/>
              </a:defRPr>
            </a:lvl1pPr>
          </a:lstStyle>
          <a:p>
            <a:pPr/>
            <a:r>
              <a:t>Ge0%</a:t>
            </a:r>
          </a:p>
        </p:txBody>
      </p:sp>
      <p:sp>
        <p:nvSpPr>
          <p:cNvPr id="1436" name="線"/>
          <p:cNvSpPr/>
          <p:nvPr/>
        </p:nvSpPr>
        <p:spPr>
          <a:xfrm>
            <a:off x="2652620" y="5695061"/>
            <a:ext cx="441442" cy="1"/>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437" name="線"/>
          <p:cNvSpPr/>
          <p:nvPr/>
        </p:nvSpPr>
        <p:spPr>
          <a:xfrm>
            <a:off x="2652620" y="7186156"/>
            <a:ext cx="441442" cy="1"/>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438" name="Ge1%"/>
          <p:cNvSpPr txBox="1"/>
          <p:nvPr/>
        </p:nvSpPr>
        <p:spPr>
          <a:xfrm>
            <a:off x="176409" y="6960731"/>
            <a:ext cx="1101167" cy="450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700">
                <a:latin typeface="+mn-lt"/>
                <a:ea typeface="+mn-ea"/>
                <a:cs typeface="+mn-cs"/>
                <a:sym typeface="ヒラギノ角ゴ ProN W3"/>
              </a:defRPr>
            </a:lvl1pPr>
          </a:lstStyle>
          <a:p>
            <a:pPr/>
            <a:r>
              <a:t>Ge1%</a:t>
            </a:r>
          </a:p>
        </p:txBody>
      </p:sp>
      <p:sp>
        <p:nvSpPr>
          <p:cNvPr id="1439" name="*G. Zeng et al., Effects of element addition on the β→α transformation in tin, Philosophical Magazine Letters, 94, 53 (2014)"/>
          <p:cNvSpPr txBox="1"/>
          <p:nvPr/>
        </p:nvSpPr>
        <p:spPr>
          <a:xfrm>
            <a:off x="536036" y="3701449"/>
            <a:ext cx="3726967" cy="7561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400"/>
              </a:lnSpc>
              <a:spcBef>
                <a:spcPts val="1200"/>
              </a:spcBef>
              <a:defRPr sz="1400">
                <a:latin typeface="Arial"/>
                <a:ea typeface="Arial"/>
                <a:cs typeface="Arial"/>
                <a:sym typeface="Arial"/>
              </a:defRPr>
            </a:lvl1pPr>
          </a:lstStyle>
          <a:p>
            <a:pPr/>
            <a:r>
              <a:t>*G. Zeng et al., Effects of element addition on the β→α transformation in tin, Philosophical Magazine Letters, 94, 53 (2014) </a:t>
            </a:r>
          </a:p>
        </p:txBody>
      </p:sp>
      <p:sp>
        <p:nvSpPr>
          <p:cNvPr id="1440" name="**A.A. Matvienko, et al.,The influence of relaxation of stresses occurring during the β → α transformation of tin on the kinetics of the transformation, Solid State Ionics 101, 641 (1997)"/>
          <p:cNvSpPr txBox="1"/>
          <p:nvPr/>
        </p:nvSpPr>
        <p:spPr>
          <a:xfrm>
            <a:off x="6312003" y="8486337"/>
            <a:ext cx="5336931" cy="9085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latin typeface="Arial"/>
                <a:ea typeface="Arial"/>
                <a:cs typeface="Arial"/>
                <a:sym typeface="Arial"/>
              </a:defRPr>
            </a:lvl1pPr>
          </a:lstStyle>
          <a:p>
            <a:pPr/>
            <a:r>
              <a:t>**A.A. Matvienko, et al.,The influence of relaxation of stresses occurring during the β → α transformation of tin on the kinetics of the transformation, Solid State Ionics 101, 641 (1997)</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7" name="本研究: 準安定な超伝導スズをパルス加熱・急冷を用いて制御する"/>
          <p:cNvSpPr txBox="1"/>
          <p:nvPr/>
        </p:nvSpPr>
        <p:spPr>
          <a:xfrm>
            <a:off x="427123" y="8136009"/>
            <a:ext cx="12177535" cy="907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29768">
              <a:defRPr b="1" sz="3196" u="sng">
                <a:solidFill>
                  <a:srgbClr val="222222"/>
                </a:solidFill>
                <a:latin typeface="Arial"/>
                <a:ea typeface="Arial"/>
                <a:cs typeface="Arial"/>
                <a:sym typeface="Arial"/>
              </a:defRPr>
            </a:lvl1pPr>
          </a:lstStyle>
          <a:p>
            <a:pPr/>
            <a:r>
              <a:t>本研究: 準安定な超伝導スズをパルス加熱・急冷を用いて制御する</a:t>
            </a:r>
          </a:p>
        </p:txBody>
      </p:sp>
      <p:sp>
        <p:nvSpPr>
          <p:cNvPr id="208" name="電流パルスを用いた準安定な超伝導の制御"/>
          <p:cNvSpPr txBox="1"/>
          <p:nvPr>
            <p:ph type="title"/>
          </p:nvPr>
        </p:nvSpPr>
        <p:spPr>
          <a:xfrm>
            <a:off x="253469" y="437658"/>
            <a:ext cx="12223938" cy="1306028"/>
          </a:xfrm>
          <a:prstGeom prst="rect">
            <a:avLst/>
          </a:prstGeom>
        </p:spPr>
        <p:txBody>
          <a:bodyPr anchor="t"/>
          <a:lstStyle>
            <a:lvl1pPr algn="l" defTabSz="457200">
              <a:defRPr sz="4800">
                <a:solidFill>
                  <a:srgbClr val="222222"/>
                </a:solidFill>
                <a:latin typeface="Arial"/>
                <a:ea typeface="Arial"/>
                <a:cs typeface="Arial"/>
                <a:sym typeface="Arial"/>
              </a:defRPr>
            </a:lvl1pPr>
          </a:lstStyle>
          <a:p>
            <a:pPr/>
            <a:r>
              <a:t>電流パルスを用いた準安定な超伝導の制御</a:t>
            </a:r>
          </a:p>
        </p:txBody>
      </p:sp>
      <p:sp>
        <p:nvSpPr>
          <p:cNvPr id="209" name="超伝導への新しい…"/>
          <p:cNvSpPr txBox="1"/>
          <p:nvPr/>
        </p:nvSpPr>
        <p:spPr>
          <a:xfrm>
            <a:off x="9251684" y="2174144"/>
            <a:ext cx="4757658" cy="11657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sz="2600">
                <a:solidFill>
                  <a:srgbClr val="222222"/>
                </a:solidFill>
                <a:latin typeface="Arial"/>
                <a:ea typeface="Arial"/>
                <a:cs typeface="Arial"/>
                <a:sym typeface="Arial"/>
              </a:defRPr>
            </a:pPr>
            <a:r>
              <a:t>超伝導への新しい</a:t>
            </a:r>
          </a:p>
          <a:p>
            <a:pPr algn="l" defTabSz="457200">
              <a:defRPr sz="2600">
                <a:solidFill>
                  <a:srgbClr val="222222"/>
                </a:solidFill>
                <a:latin typeface="Arial"/>
                <a:ea typeface="Arial"/>
                <a:cs typeface="Arial"/>
                <a:sym typeface="Arial"/>
              </a:defRPr>
            </a:pPr>
            <a:r>
              <a:t>アプローチ</a:t>
            </a:r>
          </a:p>
        </p:txBody>
      </p:sp>
      <p:pic>
        <p:nvPicPr>
          <p:cNvPr id="210" name="四角形" descr="四角形"/>
          <p:cNvPicPr>
            <a:picLocks noChangeAspect="0"/>
          </p:cNvPicPr>
          <p:nvPr/>
        </p:nvPicPr>
        <p:blipFill>
          <a:blip r:embed="rId3">
            <a:extLst/>
          </a:blip>
          <a:stretch>
            <a:fillRect/>
          </a:stretch>
        </p:blipFill>
        <p:spPr>
          <a:xfrm>
            <a:off x="259978" y="1258655"/>
            <a:ext cx="12511825" cy="5235453"/>
          </a:xfrm>
          <a:prstGeom prst="rect">
            <a:avLst/>
          </a:prstGeom>
        </p:spPr>
      </p:pic>
      <p:sp>
        <p:nvSpPr>
          <p:cNvPr id="212" name="線"/>
          <p:cNvSpPr/>
          <p:nvPr/>
        </p:nvSpPr>
        <p:spPr>
          <a:xfrm flipV="1">
            <a:off x="969340" y="2269019"/>
            <a:ext cx="1" cy="3218857"/>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13" name="温度"/>
          <p:cNvSpPr txBox="1"/>
          <p:nvPr/>
        </p:nvSpPr>
        <p:spPr>
          <a:xfrm rot="16200000">
            <a:off x="238689" y="2983682"/>
            <a:ext cx="1009867" cy="3830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2200">
                <a:latin typeface="+mn-lt"/>
                <a:ea typeface="+mn-ea"/>
                <a:cs typeface="+mn-cs"/>
                <a:sym typeface="ヒラギノ角ゴ ProN W3"/>
              </a:defRPr>
            </a:lvl1pPr>
          </a:lstStyle>
          <a:p>
            <a:pPr/>
            <a:r>
              <a:t>温度</a:t>
            </a:r>
          </a:p>
        </p:txBody>
      </p:sp>
      <p:sp>
        <p:nvSpPr>
          <p:cNvPr id="214" name="IrTe2"/>
          <p:cNvSpPr txBox="1"/>
          <p:nvPr/>
        </p:nvSpPr>
        <p:spPr>
          <a:xfrm>
            <a:off x="1316751" y="1747689"/>
            <a:ext cx="1179371" cy="6387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2500">
                <a:solidFill>
                  <a:srgbClr val="222222"/>
                </a:solidFill>
                <a:latin typeface="Arial"/>
                <a:ea typeface="Arial"/>
                <a:cs typeface="Arial"/>
                <a:sym typeface="Arial"/>
              </a:defRPr>
            </a:pPr>
            <a:r>
              <a:t>IrTe</a:t>
            </a:r>
            <a:r>
              <a:rPr baseline="-5999"/>
              <a:t>2</a:t>
            </a:r>
          </a:p>
        </p:txBody>
      </p:sp>
      <p:grpSp>
        <p:nvGrpSpPr>
          <p:cNvPr id="217" name="グループ"/>
          <p:cNvGrpSpPr/>
          <p:nvPr/>
        </p:nvGrpSpPr>
        <p:grpSpPr>
          <a:xfrm>
            <a:off x="2228438" y="1765554"/>
            <a:ext cx="960884" cy="657528"/>
            <a:chOff x="0" y="0"/>
            <a:chExt cx="960883" cy="657526"/>
          </a:xfrm>
        </p:grpSpPr>
        <p:sp>
          <p:nvSpPr>
            <p:cNvPr id="215" name="角丸四角形"/>
            <p:cNvSpPr/>
            <p:nvPr/>
          </p:nvSpPr>
          <p:spPr>
            <a:xfrm>
              <a:off x="0" y="0"/>
              <a:ext cx="960884" cy="657527"/>
            </a:xfrm>
            <a:prstGeom prst="roundRect">
              <a:avLst>
                <a:gd name="adj" fmla="val 23157"/>
              </a:avLst>
            </a:prstGeom>
            <a:noFill/>
            <a:ln w="635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p>
          </p:txBody>
        </p:sp>
        <p:sp>
          <p:nvSpPr>
            <p:cNvPr id="216" name="金属"/>
            <p:cNvSpPr txBox="1"/>
            <p:nvPr/>
          </p:nvSpPr>
          <p:spPr>
            <a:xfrm>
              <a:off x="31750" y="74556"/>
              <a:ext cx="897383" cy="5084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457200">
                <a:defRPr b="1" sz="2200">
                  <a:solidFill>
                    <a:srgbClr val="222222"/>
                  </a:solidFill>
                  <a:latin typeface="Arial"/>
                  <a:ea typeface="Arial"/>
                  <a:cs typeface="Arial"/>
                  <a:sym typeface="Arial"/>
                </a:defRPr>
              </a:lvl1pPr>
            </a:lstStyle>
            <a:p>
              <a:pPr/>
              <a:r>
                <a:t>金属</a:t>
              </a:r>
            </a:p>
          </p:txBody>
        </p:sp>
      </p:grpSp>
      <p:grpSp>
        <p:nvGrpSpPr>
          <p:cNvPr id="221" name="グループ"/>
          <p:cNvGrpSpPr/>
          <p:nvPr/>
        </p:nvGrpSpPr>
        <p:grpSpPr>
          <a:xfrm>
            <a:off x="4705026" y="6160011"/>
            <a:ext cx="2961433" cy="2081156"/>
            <a:chOff x="232654" y="-38100"/>
            <a:chExt cx="2961431" cy="2081154"/>
          </a:xfrm>
        </p:grpSpPr>
        <p:pic>
          <p:nvPicPr>
            <p:cNvPr id="218" name="線" descr="線"/>
            <p:cNvPicPr>
              <a:picLocks noChangeAspect="0"/>
            </p:cNvPicPr>
            <p:nvPr/>
          </p:nvPicPr>
          <p:blipFill>
            <a:blip r:embed="rId4">
              <a:extLst/>
            </a:blip>
            <a:stretch>
              <a:fillRect/>
            </a:stretch>
          </p:blipFill>
          <p:spPr>
            <a:xfrm rot="5400000">
              <a:off x="1047460" y="459656"/>
              <a:ext cx="1347747" cy="352234"/>
            </a:xfrm>
            <a:prstGeom prst="rect">
              <a:avLst/>
            </a:prstGeom>
            <a:effectLst/>
          </p:spPr>
        </p:pic>
        <p:sp>
          <p:nvSpPr>
            <p:cNvPr id="220" name="ありふれた物質"/>
            <p:cNvSpPr txBox="1"/>
            <p:nvPr/>
          </p:nvSpPr>
          <p:spPr>
            <a:xfrm>
              <a:off x="232654" y="1305585"/>
              <a:ext cx="2961433" cy="737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defTabSz="457200">
                <a:defRPr b="1" sz="3100">
                  <a:solidFill>
                    <a:srgbClr val="222222"/>
                  </a:solidFill>
                  <a:latin typeface="Arial"/>
                  <a:ea typeface="Arial"/>
                  <a:cs typeface="Arial"/>
                  <a:sym typeface="Arial"/>
                </a:defRPr>
              </a:lvl1pPr>
            </a:lstStyle>
            <a:p>
              <a:pPr/>
              <a:r>
                <a:t>ありふれた物質</a:t>
              </a:r>
            </a:p>
          </p:txBody>
        </p:sp>
      </p:grpSp>
      <p:sp>
        <p:nvSpPr>
          <p:cNvPr id="222" name="新しい超伝導制御技術"/>
          <p:cNvSpPr txBox="1"/>
          <p:nvPr/>
        </p:nvSpPr>
        <p:spPr>
          <a:xfrm>
            <a:off x="5949512" y="4684220"/>
            <a:ext cx="5374817"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b="1" sz="4000" u="sng">
                <a:solidFill>
                  <a:srgbClr val="222222"/>
                </a:solidFill>
                <a:latin typeface="Arial"/>
                <a:ea typeface="Arial"/>
                <a:cs typeface="Arial"/>
                <a:sym typeface="Arial"/>
              </a:defRPr>
            </a:lvl1pPr>
          </a:lstStyle>
          <a:p>
            <a:pPr/>
            <a:r>
              <a:t>新しい超伝導制御技術</a:t>
            </a:r>
          </a:p>
        </p:txBody>
      </p:sp>
      <p:grpSp>
        <p:nvGrpSpPr>
          <p:cNvPr id="225" name="グループ"/>
          <p:cNvGrpSpPr/>
          <p:nvPr/>
        </p:nvGrpSpPr>
        <p:grpSpPr>
          <a:xfrm>
            <a:off x="2150080" y="3293510"/>
            <a:ext cx="1257729" cy="1165743"/>
            <a:chOff x="0" y="28"/>
            <a:chExt cx="1257727" cy="1165742"/>
          </a:xfrm>
        </p:grpSpPr>
        <p:sp>
          <p:nvSpPr>
            <p:cNvPr id="223" name="アニール"/>
            <p:cNvSpPr txBox="1"/>
            <p:nvPr/>
          </p:nvSpPr>
          <p:spPr>
            <a:xfrm>
              <a:off x="78357" y="440257"/>
              <a:ext cx="1179371" cy="725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lvl="1" indent="0" algn="l" defTabSz="457200">
                <a:defRPr sz="2000">
                  <a:solidFill>
                    <a:srgbClr val="222222"/>
                  </a:solidFill>
                  <a:latin typeface="Arial"/>
                  <a:ea typeface="Arial"/>
                  <a:cs typeface="Arial"/>
                  <a:sym typeface="Arial"/>
                </a:defRPr>
              </a:pPr>
              <a:r>
                <a:t>アニール</a:t>
              </a:r>
            </a:p>
          </p:txBody>
        </p:sp>
        <p:sp>
          <p:nvSpPr>
            <p:cNvPr id="273" name="接続の線"/>
            <p:cNvSpPr/>
            <p:nvPr/>
          </p:nvSpPr>
          <p:spPr>
            <a:xfrm>
              <a:off x="0" y="28"/>
              <a:ext cx="1242114" cy="748004"/>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657" y="-5306"/>
                    <a:pt x="13857" y="-5400"/>
                    <a:pt x="21600" y="15918"/>
                  </a:cubicBezTo>
                </a:path>
              </a:pathLst>
            </a:custGeom>
            <a:noFill/>
            <a:ln w="50800" cap="flat">
              <a:solidFill>
                <a:srgbClr val="0433FF"/>
              </a:solidFill>
              <a:prstDash val="solid"/>
              <a:miter lim="400000"/>
              <a:headEnd type="triangle" w="med" len="med"/>
            </a:ln>
            <a:effectLst/>
          </p:spPr>
          <p:txBody>
            <a:bodyPr/>
            <a:lstStyle/>
            <a:p>
              <a:pPr/>
            </a:p>
          </p:txBody>
        </p:sp>
      </p:grpSp>
      <p:grpSp>
        <p:nvGrpSpPr>
          <p:cNvPr id="232" name="グループ"/>
          <p:cNvGrpSpPr/>
          <p:nvPr/>
        </p:nvGrpSpPr>
        <p:grpSpPr>
          <a:xfrm>
            <a:off x="1261565" y="2626283"/>
            <a:ext cx="1342607" cy="2554000"/>
            <a:chOff x="0" y="0"/>
            <a:chExt cx="1342605" cy="2553999"/>
          </a:xfrm>
        </p:grpSpPr>
        <p:grpSp>
          <p:nvGrpSpPr>
            <p:cNvPr id="228" name="グループ"/>
            <p:cNvGrpSpPr/>
            <p:nvPr/>
          </p:nvGrpSpPr>
          <p:grpSpPr>
            <a:xfrm>
              <a:off x="0" y="1576979"/>
              <a:ext cx="1342606" cy="977021"/>
              <a:chOff x="0" y="0"/>
              <a:chExt cx="1342605" cy="977020"/>
            </a:xfrm>
          </p:grpSpPr>
          <p:sp>
            <p:nvSpPr>
              <p:cNvPr id="226" name="角丸四角形"/>
              <p:cNvSpPr/>
              <p:nvPr/>
            </p:nvSpPr>
            <p:spPr>
              <a:xfrm>
                <a:off x="0" y="0"/>
                <a:ext cx="1342606" cy="977021"/>
              </a:xfrm>
              <a:prstGeom prst="roundRect">
                <a:avLst>
                  <a:gd name="adj" fmla="val 19498"/>
                </a:avLst>
              </a:prstGeom>
              <a:noFill/>
              <a:ln w="762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p>
            </p:txBody>
          </p:sp>
          <p:sp>
            <p:nvSpPr>
              <p:cNvPr id="227" name="電荷秩序…"/>
              <p:cNvSpPr txBox="1"/>
              <p:nvPr/>
            </p:nvSpPr>
            <p:spPr>
              <a:xfrm>
                <a:off x="56183" y="78334"/>
                <a:ext cx="1230240" cy="8203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defTabSz="434340">
                  <a:defRPr b="1" sz="2090">
                    <a:solidFill>
                      <a:srgbClr val="222222"/>
                    </a:solidFill>
                    <a:latin typeface="Arial"/>
                    <a:ea typeface="Arial"/>
                    <a:cs typeface="Arial"/>
                    <a:sym typeface="Arial"/>
                  </a:defRPr>
                </a:pPr>
                <a:r>
                  <a:t>電荷秩序</a:t>
                </a:r>
              </a:p>
              <a:p>
                <a:pPr defTabSz="434340">
                  <a:defRPr b="1" sz="2090">
                    <a:solidFill>
                      <a:srgbClr val="222222"/>
                    </a:solidFill>
                    <a:latin typeface="Arial"/>
                    <a:ea typeface="Arial"/>
                    <a:cs typeface="Arial"/>
                    <a:sym typeface="Arial"/>
                  </a:defRPr>
                </a:pPr>
                <a:r>
                  <a:t>(金属)</a:t>
                </a:r>
              </a:p>
            </p:txBody>
          </p:sp>
        </p:grpSp>
        <p:grpSp>
          <p:nvGrpSpPr>
            <p:cNvPr id="231" name="グループ"/>
            <p:cNvGrpSpPr/>
            <p:nvPr/>
          </p:nvGrpSpPr>
          <p:grpSpPr>
            <a:xfrm>
              <a:off x="55185" y="0"/>
              <a:ext cx="1179372" cy="1364231"/>
              <a:chOff x="0" y="0"/>
              <a:chExt cx="1179370" cy="1364230"/>
            </a:xfrm>
          </p:grpSpPr>
          <p:sp>
            <p:nvSpPr>
              <p:cNvPr id="229" name="徐冷"/>
              <p:cNvSpPr txBox="1"/>
              <p:nvPr/>
            </p:nvSpPr>
            <p:spPr>
              <a:xfrm>
                <a:off x="0" y="80198"/>
                <a:ext cx="1179371" cy="737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lvl="1" indent="0" algn="l" defTabSz="457200">
                  <a:defRPr sz="2000">
                    <a:solidFill>
                      <a:srgbClr val="222222"/>
                    </a:solidFill>
                    <a:latin typeface="Arial"/>
                    <a:ea typeface="Arial"/>
                    <a:cs typeface="Arial"/>
                    <a:sym typeface="Arial"/>
                  </a:defRPr>
                </a:pPr>
                <a:r>
                  <a:t>徐冷</a:t>
                </a:r>
              </a:p>
            </p:txBody>
          </p:sp>
          <p:sp>
            <p:nvSpPr>
              <p:cNvPr id="230" name="線"/>
              <p:cNvSpPr/>
              <p:nvPr/>
            </p:nvSpPr>
            <p:spPr>
              <a:xfrm flipH="1">
                <a:off x="281881" y="0"/>
                <a:ext cx="624110" cy="136423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grpSp>
        <p:nvGrpSpPr>
          <p:cNvPr id="235" name="グループ"/>
          <p:cNvGrpSpPr/>
          <p:nvPr/>
        </p:nvGrpSpPr>
        <p:grpSpPr>
          <a:xfrm>
            <a:off x="1859555" y="2565830"/>
            <a:ext cx="2946171" cy="1458780"/>
            <a:chOff x="0" y="0"/>
            <a:chExt cx="2946170" cy="1458778"/>
          </a:xfrm>
        </p:grpSpPr>
        <p:sp>
          <p:nvSpPr>
            <p:cNvPr id="233" name="パルス加熱・"/>
            <p:cNvSpPr txBox="1"/>
            <p:nvPr/>
          </p:nvSpPr>
          <p:spPr>
            <a:xfrm>
              <a:off x="1349267" y="28311"/>
              <a:ext cx="1596904" cy="3797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lvl="1" indent="0" algn="l" defTabSz="457200">
                <a:defRPr sz="2000">
                  <a:solidFill>
                    <a:srgbClr val="222222"/>
                  </a:solidFill>
                  <a:latin typeface="Arial"/>
                  <a:ea typeface="Arial"/>
                  <a:cs typeface="Arial"/>
                  <a:sym typeface="Arial"/>
                </a:defRPr>
              </a:pPr>
              <a:r>
                <a:t>パルス加熱・</a:t>
              </a:r>
            </a:p>
          </p:txBody>
        </p:sp>
        <p:sp>
          <p:nvSpPr>
            <p:cNvPr id="234" name="線"/>
            <p:cNvSpPr/>
            <p:nvPr/>
          </p:nvSpPr>
          <p:spPr>
            <a:xfrm flipV="1">
              <a:off x="0" y="-1"/>
              <a:ext cx="622137" cy="1458780"/>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242" name="グループ"/>
          <p:cNvGrpSpPr/>
          <p:nvPr/>
        </p:nvGrpSpPr>
        <p:grpSpPr>
          <a:xfrm>
            <a:off x="2946220" y="2582229"/>
            <a:ext cx="2075250" cy="2443662"/>
            <a:chOff x="0" y="0"/>
            <a:chExt cx="2075248" cy="2443661"/>
          </a:xfrm>
        </p:grpSpPr>
        <p:grpSp>
          <p:nvGrpSpPr>
            <p:cNvPr id="238" name="グループ"/>
            <p:cNvGrpSpPr/>
            <p:nvPr/>
          </p:nvGrpSpPr>
          <p:grpSpPr>
            <a:xfrm>
              <a:off x="0" y="1621032"/>
              <a:ext cx="1376649" cy="822630"/>
              <a:chOff x="0" y="0"/>
              <a:chExt cx="1376648" cy="822628"/>
            </a:xfrm>
          </p:grpSpPr>
          <p:sp>
            <p:nvSpPr>
              <p:cNvPr id="236" name="角丸四角形"/>
              <p:cNvSpPr/>
              <p:nvPr/>
            </p:nvSpPr>
            <p:spPr>
              <a:xfrm>
                <a:off x="0" y="0"/>
                <a:ext cx="1376649" cy="822629"/>
              </a:xfrm>
              <a:prstGeom prst="roundRect">
                <a:avLst>
                  <a:gd name="adj" fmla="val 23157"/>
                </a:avLst>
              </a:prstGeom>
              <a:noFill/>
              <a:ln w="762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p>
            </p:txBody>
          </p:sp>
          <p:sp>
            <p:nvSpPr>
              <p:cNvPr id="237" name="超伝導"/>
              <p:cNvSpPr txBox="1"/>
              <p:nvPr/>
            </p:nvSpPr>
            <p:spPr>
              <a:xfrm>
                <a:off x="187561" y="91933"/>
                <a:ext cx="1001526" cy="6387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457200">
                  <a:defRPr b="1" sz="2200">
                    <a:solidFill>
                      <a:srgbClr val="222222"/>
                    </a:solidFill>
                    <a:latin typeface="Arial"/>
                    <a:ea typeface="Arial"/>
                    <a:cs typeface="Arial"/>
                    <a:sym typeface="Arial"/>
                  </a:defRPr>
                </a:lvl1pPr>
              </a:lstStyle>
              <a:p>
                <a:pPr/>
                <a:r>
                  <a:t>超伝導</a:t>
                </a:r>
              </a:p>
            </p:txBody>
          </p:sp>
        </p:grpSp>
        <p:grpSp>
          <p:nvGrpSpPr>
            <p:cNvPr id="241" name="グループ"/>
            <p:cNvGrpSpPr/>
            <p:nvPr/>
          </p:nvGrpSpPr>
          <p:grpSpPr>
            <a:xfrm>
              <a:off x="115913" y="0"/>
              <a:ext cx="1959336" cy="1452372"/>
              <a:chOff x="0" y="0"/>
              <a:chExt cx="1959335" cy="1452371"/>
            </a:xfrm>
          </p:grpSpPr>
          <p:sp>
            <p:nvSpPr>
              <p:cNvPr id="239" name="線"/>
              <p:cNvSpPr/>
              <p:nvPr/>
            </p:nvSpPr>
            <p:spPr>
              <a:xfrm>
                <a:off x="0" y="-1"/>
                <a:ext cx="608340" cy="1452373"/>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240" name="急冷(&gt;107K/s)"/>
              <p:cNvSpPr txBox="1"/>
              <p:nvPr/>
            </p:nvSpPr>
            <p:spPr>
              <a:xfrm>
                <a:off x="362432" y="390645"/>
                <a:ext cx="1596904" cy="7374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lvl="1" indent="0" algn="l" defTabSz="434340">
                  <a:defRPr sz="1900">
                    <a:solidFill>
                      <a:srgbClr val="222222"/>
                    </a:solidFill>
                    <a:latin typeface="Arial"/>
                    <a:ea typeface="Arial"/>
                    <a:cs typeface="Arial"/>
                    <a:sym typeface="Arial"/>
                  </a:defRPr>
                </a:pPr>
                <a:r>
                  <a:t>急冷(&gt;10</a:t>
                </a:r>
                <a:r>
                  <a:rPr baseline="31999"/>
                  <a:t>7</a:t>
                </a:r>
                <a:r>
                  <a:t>K/s)</a:t>
                </a:r>
              </a:p>
            </p:txBody>
          </p:sp>
        </p:grpSp>
      </p:grpSp>
      <p:sp>
        <p:nvSpPr>
          <p:cNvPr id="243" name="電流パルスを用いた…"/>
          <p:cNvSpPr txBox="1"/>
          <p:nvPr/>
        </p:nvSpPr>
        <p:spPr>
          <a:xfrm>
            <a:off x="9251684" y="3197969"/>
            <a:ext cx="4757658" cy="12464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sz="2600">
                <a:solidFill>
                  <a:srgbClr val="222222"/>
                </a:solidFill>
                <a:latin typeface="Arial"/>
                <a:ea typeface="Arial"/>
                <a:cs typeface="Arial"/>
                <a:sym typeface="Arial"/>
              </a:defRPr>
            </a:pPr>
            <a:r>
              <a:t>電流パルスを用いた</a:t>
            </a:r>
          </a:p>
          <a:p>
            <a:pPr algn="l" defTabSz="457200">
              <a:defRPr sz="2600">
                <a:solidFill>
                  <a:srgbClr val="222222"/>
                </a:solidFill>
                <a:latin typeface="Arial"/>
                <a:ea typeface="Arial"/>
                <a:cs typeface="Arial"/>
                <a:sym typeface="Arial"/>
              </a:defRPr>
            </a:pPr>
            <a:r>
              <a:t>可逆変換が可能</a:t>
            </a:r>
          </a:p>
        </p:txBody>
      </p:sp>
      <p:sp>
        <p:nvSpPr>
          <p:cNvPr id="244" name="H. Oike, et al., Sci. Adv. 4, 10 (2018)."/>
          <p:cNvSpPr txBox="1"/>
          <p:nvPr/>
        </p:nvSpPr>
        <p:spPr>
          <a:xfrm>
            <a:off x="9288429" y="1616220"/>
            <a:ext cx="3352661" cy="901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3700"/>
              </a:lnSpc>
              <a:spcBef>
                <a:spcPts val="1200"/>
              </a:spcBef>
              <a:defRPr sz="1600">
                <a:latin typeface="Times"/>
                <a:ea typeface="Times"/>
                <a:cs typeface="Times"/>
                <a:sym typeface="Times"/>
              </a:defRPr>
            </a:pPr>
            <a:r>
              <a:t>H. Oike, et al., Sci. Adv. </a:t>
            </a:r>
            <a:r>
              <a:rPr b="1"/>
              <a:t>4</a:t>
            </a:r>
            <a:r>
              <a:t>, 10 </a:t>
            </a:r>
            <a:r>
              <a:rPr sz="1200"/>
              <a:t>(</a:t>
            </a:r>
            <a:r>
              <a:t>2018). </a:t>
            </a:r>
            <a:br>
              <a:rPr sz="1200"/>
            </a:br>
            <a:endParaRPr sz="1200"/>
          </a:p>
        </p:txBody>
      </p:sp>
      <p:grpSp>
        <p:nvGrpSpPr>
          <p:cNvPr id="257" name="グループ"/>
          <p:cNvGrpSpPr/>
          <p:nvPr/>
        </p:nvGrpSpPr>
        <p:grpSpPr>
          <a:xfrm>
            <a:off x="5018768" y="1398223"/>
            <a:ext cx="4210225" cy="3048760"/>
            <a:chOff x="0" y="0"/>
            <a:chExt cx="4210224" cy="3048759"/>
          </a:xfrm>
        </p:grpSpPr>
        <p:pic>
          <p:nvPicPr>
            <p:cNvPr id="245" name="kinetic_approach4.jpg" descr="kinetic_approach4.jpg"/>
            <p:cNvPicPr>
              <a:picLocks noChangeAspect="1"/>
            </p:cNvPicPr>
            <p:nvPr/>
          </p:nvPicPr>
          <p:blipFill>
            <a:blip r:embed="rId5">
              <a:extLst/>
            </a:blip>
            <a:srcRect l="61976" t="5291" r="1720" b="69585"/>
            <a:stretch>
              <a:fillRect/>
            </a:stretch>
          </p:blipFill>
          <p:spPr>
            <a:xfrm>
              <a:off x="620787" y="204096"/>
              <a:ext cx="3297344" cy="2086279"/>
            </a:xfrm>
            <a:prstGeom prst="rect">
              <a:avLst/>
            </a:prstGeom>
            <a:ln w="12700" cap="flat">
              <a:noFill/>
              <a:miter lim="400000"/>
            </a:ln>
            <a:effectLst/>
          </p:spPr>
        </p:pic>
        <p:sp>
          <p:nvSpPr>
            <p:cNvPr id="246" name="50"/>
            <p:cNvSpPr txBox="1"/>
            <p:nvPr/>
          </p:nvSpPr>
          <p:spPr>
            <a:xfrm>
              <a:off x="1539857" y="2233334"/>
              <a:ext cx="383074"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50</a:t>
              </a:r>
            </a:p>
          </p:txBody>
        </p:sp>
        <p:sp>
          <p:nvSpPr>
            <p:cNvPr id="247" name="100"/>
            <p:cNvSpPr txBox="1"/>
            <p:nvPr/>
          </p:nvSpPr>
          <p:spPr>
            <a:xfrm>
              <a:off x="2561928" y="2235144"/>
              <a:ext cx="579116"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100</a:t>
              </a:r>
            </a:p>
          </p:txBody>
        </p:sp>
        <p:sp>
          <p:nvSpPr>
            <p:cNvPr id="248" name="150"/>
            <p:cNvSpPr txBox="1"/>
            <p:nvPr/>
          </p:nvSpPr>
          <p:spPr>
            <a:xfrm>
              <a:off x="3631109" y="2235144"/>
              <a:ext cx="579116"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150</a:t>
              </a:r>
            </a:p>
          </p:txBody>
        </p:sp>
        <p:sp>
          <p:nvSpPr>
            <p:cNvPr id="249" name="0"/>
            <p:cNvSpPr txBox="1"/>
            <p:nvPr/>
          </p:nvSpPr>
          <p:spPr>
            <a:xfrm>
              <a:off x="536673" y="2235144"/>
              <a:ext cx="205189"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0</a:t>
              </a:r>
            </a:p>
          </p:txBody>
        </p:sp>
        <p:sp>
          <p:nvSpPr>
            <p:cNvPr id="250" name="時間 (s)"/>
            <p:cNvSpPr txBox="1"/>
            <p:nvPr/>
          </p:nvSpPr>
          <p:spPr>
            <a:xfrm>
              <a:off x="1788965" y="2660720"/>
              <a:ext cx="960884"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時間 (s)</a:t>
              </a:r>
            </a:p>
          </p:txBody>
        </p:sp>
        <p:sp>
          <p:nvSpPr>
            <p:cNvPr id="251" name="2"/>
            <p:cNvSpPr txBox="1"/>
            <p:nvPr/>
          </p:nvSpPr>
          <p:spPr>
            <a:xfrm>
              <a:off x="373350" y="0"/>
              <a:ext cx="205189"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2</a:t>
              </a:r>
            </a:p>
          </p:txBody>
        </p:sp>
        <p:sp>
          <p:nvSpPr>
            <p:cNvPr id="252" name="1"/>
            <p:cNvSpPr txBox="1"/>
            <p:nvPr/>
          </p:nvSpPr>
          <p:spPr>
            <a:xfrm>
              <a:off x="373350" y="896447"/>
              <a:ext cx="205189"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1</a:t>
              </a:r>
            </a:p>
          </p:txBody>
        </p:sp>
        <p:sp>
          <p:nvSpPr>
            <p:cNvPr id="253" name="0"/>
            <p:cNvSpPr txBox="1"/>
            <p:nvPr/>
          </p:nvSpPr>
          <p:spPr>
            <a:xfrm>
              <a:off x="373350" y="1931500"/>
              <a:ext cx="205189"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0</a:t>
              </a:r>
            </a:p>
          </p:txBody>
        </p:sp>
        <p:sp>
          <p:nvSpPr>
            <p:cNvPr id="254" name="抵抗率 (μΩ cm)"/>
            <p:cNvSpPr txBox="1"/>
            <p:nvPr/>
          </p:nvSpPr>
          <p:spPr>
            <a:xfrm rot="16200000">
              <a:off x="-726020" y="1037385"/>
              <a:ext cx="1840079" cy="388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pPr/>
              <a:r>
                <a:t>抵抗率 (μΩ cm)</a:t>
              </a:r>
            </a:p>
          </p:txBody>
        </p:sp>
        <p:pic>
          <p:nvPicPr>
            <p:cNvPr id="255" name="kinetic_approach4.jpg" descr="kinetic_approach4.jpg"/>
            <p:cNvPicPr>
              <a:picLocks noChangeAspect="1"/>
            </p:cNvPicPr>
            <p:nvPr/>
          </p:nvPicPr>
          <p:blipFill>
            <a:blip r:embed="rId5">
              <a:extLst/>
            </a:blip>
            <a:srcRect l="73832" t="36731" r="18322" b="56285"/>
            <a:stretch>
              <a:fillRect/>
            </a:stretch>
          </p:blipFill>
          <p:spPr>
            <a:xfrm>
              <a:off x="1775098" y="498848"/>
              <a:ext cx="887037" cy="721959"/>
            </a:xfrm>
            <a:prstGeom prst="rect">
              <a:avLst/>
            </a:prstGeom>
            <a:ln w="12700" cap="flat">
              <a:noFill/>
              <a:miter lim="400000"/>
            </a:ln>
            <a:effectLst/>
          </p:spPr>
        </p:pic>
        <p:pic>
          <p:nvPicPr>
            <p:cNvPr id="256" name="kinetic_approach4.jpg" descr="kinetic_approach4.jpg"/>
            <p:cNvPicPr>
              <a:picLocks noChangeAspect="1"/>
            </p:cNvPicPr>
            <p:nvPr/>
          </p:nvPicPr>
          <p:blipFill>
            <a:blip r:embed="rId5">
              <a:extLst/>
            </a:blip>
            <a:srcRect l="85915" t="36462" r="7032" b="56553"/>
            <a:stretch>
              <a:fillRect/>
            </a:stretch>
          </p:blipFill>
          <p:spPr>
            <a:xfrm>
              <a:off x="3046262" y="1220300"/>
              <a:ext cx="797304" cy="721959"/>
            </a:xfrm>
            <a:prstGeom prst="rect">
              <a:avLst/>
            </a:prstGeom>
            <a:ln w="12700" cap="flat">
              <a:noFill/>
              <a:miter lim="400000"/>
            </a:ln>
            <a:effectLst/>
          </p:spPr>
        </p:pic>
      </p:grpSp>
      <p:sp>
        <p:nvSpPr>
          <p:cNvPr id="258" name="四角形"/>
          <p:cNvSpPr/>
          <p:nvPr/>
        </p:nvSpPr>
        <p:spPr>
          <a:xfrm>
            <a:off x="7905593" y="1637420"/>
            <a:ext cx="960884" cy="524548"/>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259" name="四角形"/>
          <p:cNvSpPr/>
          <p:nvPr/>
        </p:nvSpPr>
        <p:spPr>
          <a:xfrm>
            <a:off x="7661681" y="1459318"/>
            <a:ext cx="1448709" cy="2595395"/>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262" name="グループ"/>
          <p:cNvGrpSpPr/>
          <p:nvPr/>
        </p:nvGrpSpPr>
        <p:grpSpPr>
          <a:xfrm>
            <a:off x="783327" y="5329681"/>
            <a:ext cx="4359106" cy="1303588"/>
            <a:chOff x="0" y="0"/>
            <a:chExt cx="4359104" cy="1303586"/>
          </a:xfrm>
        </p:grpSpPr>
        <p:sp>
          <p:nvSpPr>
            <p:cNvPr id="260" name="IrTe2の問題"/>
            <p:cNvSpPr txBox="1"/>
            <p:nvPr/>
          </p:nvSpPr>
          <p:spPr>
            <a:xfrm>
              <a:off x="52524" y="0"/>
              <a:ext cx="2543978" cy="6387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57200">
                <a:defRPr b="1" sz="2500">
                  <a:solidFill>
                    <a:srgbClr val="222222"/>
                  </a:solidFill>
                  <a:latin typeface="Arial"/>
                  <a:ea typeface="Arial"/>
                  <a:cs typeface="Arial"/>
                  <a:sym typeface="Arial"/>
                </a:defRPr>
              </a:pPr>
              <a:r>
                <a:t>IrTe</a:t>
              </a:r>
              <a:r>
                <a:rPr baseline="-5999"/>
                <a:t>2</a:t>
              </a:r>
              <a:r>
                <a:rPr b="0"/>
                <a:t>の問題</a:t>
              </a:r>
            </a:p>
          </p:txBody>
        </p:sp>
        <p:sp>
          <p:nvSpPr>
            <p:cNvPr id="261" name="①もともとの抵抗率が小さい"/>
            <p:cNvSpPr txBox="1"/>
            <p:nvPr/>
          </p:nvSpPr>
          <p:spPr>
            <a:xfrm>
              <a:off x="0" y="484090"/>
              <a:ext cx="4359105" cy="8194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defTabSz="457200">
                <a:defRPr b="1" sz="2500">
                  <a:solidFill>
                    <a:srgbClr val="222222"/>
                  </a:solidFill>
                  <a:latin typeface="Arial"/>
                  <a:ea typeface="Arial"/>
                  <a:cs typeface="Arial"/>
                  <a:sym typeface="Arial"/>
                </a:defRPr>
              </a:lvl1pPr>
            </a:lstStyle>
            <a:p>
              <a:pPr/>
              <a:r>
                <a:t>①もともとの抵抗率が小さい</a:t>
              </a:r>
            </a:p>
          </p:txBody>
        </p:sp>
      </p:grpSp>
      <p:sp>
        <p:nvSpPr>
          <p:cNvPr id="263" name="スズは準安定な超伝導状態を持つ"/>
          <p:cNvSpPr txBox="1"/>
          <p:nvPr/>
        </p:nvSpPr>
        <p:spPr>
          <a:xfrm>
            <a:off x="6646444" y="6650853"/>
            <a:ext cx="6189535" cy="524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3100">
                <a:solidFill>
                  <a:srgbClr val="222222"/>
                </a:solidFill>
                <a:latin typeface="Arial"/>
                <a:ea typeface="Arial"/>
                <a:cs typeface="Arial"/>
                <a:sym typeface="Arial"/>
              </a:defRPr>
            </a:lvl1pPr>
          </a:lstStyle>
          <a:p>
            <a:pPr/>
            <a:r>
              <a:t>スズは準安定な超伝導状態を持つ</a:t>
            </a:r>
          </a:p>
        </p:txBody>
      </p:sp>
      <p:grpSp>
        <p:nvGrpSpPr>
          <p:cNvPr id="267" name="グループ"/>
          <p:cNvGrpSpPr/>
          <p:nvPr/>
        </p:nvGrpSpPr>
        <p:grpSpPr>
          <a:xfrm>
            <a:off x="249573" y="6138658"/>
            <a:ext cx="3881005" cy="2136071"/>
            <a:chOff x="0" y="-116517"/>
            <a:chExt cx="3881004" cy="2136070"/>
          </a:xfrm>
        </p:grpSpPr>
        <p:sp>
          <p:nvSpPr>
            <p:cNvPr id="264" name="半導体の大きな抵抗率"/>
            <p:cNvSpPr txBox="1"/>
            <p:nvPr/>
          </p:nvSpPr>
          <p:spPr>
            <a:xfrm>
              <a:off x="0" y="1248521"/>
              <a:ext cx="3881005" cy="7710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defTabSz="452627">
                <a:defRPr b="1" sz="2970">
                  <a:solidFill>
                    <a:srgbClr val="222222"/>
                  </a:solidFill>
                  <a:latin typeface="Arial"/>
                  <a:ea typeface="Arial"/>
                  <a:cs typeface="Arial"/>
                  <a:sym typeface="Arial"/>
                </a:defRPr>
              </a:lvl1pPr>
            </a:lstStyle>
            <a:p>
              <a:pPr/>
              <a:r>
                <a:t>半導体の大きな抵抗率</a:t>
              </a:r>
            </a:p>
          </p:txBody>
        </p:sp>
        <p:pic>
          <p:nvPicPr>
            <p:cNvPr id="265" name="線" descr="線"/>
            <p:cNvPicPr>
              <a:picLocks noChangeAspect="0"/>
            </p:cNvPicPr>
            <p:nvPr/>
          </p:nvPicPr>
          <p:blipFill>
            <a:blip r:embed="rId6">
              <a:extLst/>
            </a:blip>
            <a:stretch>
              <a:fillRect/>
            </a:stretch>
          </p:blipFill>
          <p:spPr>
            <a:xfrm rot="7087842">
              <a:off x="1201289" y="457128"/>
              <a:ext cx="1512069" cy="352235"/>
            </a:xfrm>
            <a:prstGeom prst="rect">
              <a:avLst/>
            </a:prstGeom>
            <a:effectLst/>
          </p:spPr>
        </p:pic>
      </p:grpSp>
      <p:sp>
        <p:nvSpPr>
          <p:cNvPr id="268" name="②希少元素"/>
          <p:cNvSpPr txBox="1"/>
          <p:nvPr/>
        </p:nvSpPr>
        <p:spPr>
          <a:xfrm>
            <a:off x="5292616" y="5813771"/>
            <a:ext cx="1877203" cy="43279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2500">
                <a:solidFill>
                  <a:srgbClr val="222222"/>
                </a:solidFill>
                <a:latin typeface="Arial"/>
                <a:ea typeface="Arial"/>
                <a:cs typeface="Arial"/>
                <a:sym typeface="Arial"/>
              </a:defRPr>
            </a:lvl1pPr>
          </a:lstStyle>
          <a:p>
            <a:pPr/>
            <a:r>
              <a:t>②希少元素</a:t>
            </a:r>
          </a:p>
        </p:txBody>
      </p:sp>
      <p:sp>
        <p:nvSpPr>
          <p:cNvPr id="269" name="新奇な超伝導エレクトロニクス制御技術の開拓につながる"/>
          <p:cNvSpPr txBox="1"/>
          <p:nvPr/>
        </p:nvSpPr>
        <p:spPr>
          <a:xfrm>
            <a:off x="2081783" y="8947596"/>
            <a:ext cx="10084194" cy="10541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3000">
                <a:solidFill>
                  <a:srgbClr val="222222"/>
                </a:solidFill>
                <a:latin typeface="Arial"/>
                <a:ea typeface="Arial"/>
                <a:cs typeface="Arial"/>
                <a:sym typeface="Arial"/>
              </a:defRPr>
            </a:lvl1pPr>
          </a:lstStyle>
          <a:p>
            <a:pPr/>
            <a:r>
              <a:t>新奇な超伝導エレクトロニクス制御技術の開拓につながる</a:t>
            </a:r>
          </a:p>
        </p:txBody>
      </p:sp>
      <p:grpSp>
        <p:nvGrpSpPr>
          <p:cNvPr id="272" name="矢印"/>
          <p:cNvGrpSpPr/>
          <p:nvPr/>
        </p:nvGrpSpPr>
        <p:grpSpPr>
          <a:xfrm>
            <a:off x="1006500" y="8831847"/>
            <a:ext cx="962109" cy="656528"/>
            <a:chOff x="0" y="0"/>
            <a:chExt cx="962108" cy="656527"/>
          </a:xfrm>
        </p:grpSpPr>
        <p:sp>
          <p:nvSpPr>
            <p:cNvPr id="271" name="矢印"/>
            <p:cNvSpPr/>
            <p:nvPr/>
          </p:nvSpPr>
          <p:spPr>
            <a:xfrm>
              <a:off x="38100" y="61490"/>
              <a:ext cx="838425" cy="533547"/>
            </a:xfrm>
            <a:prstGeom prst="rightArrow">
              <a:avLst>
                <a:gd name="adj1" fmla="val 32000"/>
                <a:gd name="adj2" fmla="val 100571"/>
              </a:avLst>
            </a:prstGeom>
            <a:solidFill>
              <a:srgbClr val="FFFFFF"/>
            </a:solidFill>
            <a:ln>
              <a:noFill/>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pic>
          <p:nvPicPr>
            <p:cNvPr id="270" name="矢印" descr="矢印"/>
            <p:cNvPicPr>
              <a:picLocks noChangeAspect="0"/>
            </p:cNvPicPr>
            <p:nvPr/>
          </p:nvPicPr>
          <p:blipFill>
            <a:blip r:embed="rId7">
              <a:extLst/>
            </a:blip>
            <a:stretch>
              <a:fillRect/>
            </a:stretch>
          </p:blipFill>
          <p:spPr>
            <a:xfrm>
              <a:off x="0" y="-1"/>
              <a:ext cx="962109" cy="656529"/>
            </a:xfrm>
            <a:prstGeom prst="rect">
              <a:avLst/>
            </a:prstGeom>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2" grpId="1" fill="hold">
                                  <p:stCondLst>
                                    <p:cond delay="0"/>
                                  </p:stCondLst>
                                  <p:iterate type="el" backwards="0">
                                    <p:tmAbs val="0"/>
                                  </p:iterate>
                                  <p:childTnLst>
                                    <p:set>
                                      <p:cBhvr>
                                        <p:cTn id="6" fill="hold"/>
                                        <p:tgtEl>
                                          <p:spTgt spid="232"/>
                                        </p:tgtEl>
                                        <p:attrNameLst>
                                          <p:attrName>style.visibility</p:attrName>
                                        </p:attrNameLst>
                                      </p:cBhvr>
                                      <p:to>
                                        <p:strVal val="visible"/>
                                      </p:to>
                                    </p:set>
                                    <p:animEffect filter="wipe(up)" transition="in">
                                      <p:cBhvr>
                                        <p:cTn id="7" dur="5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2" grpId="2" fill="hold">
                                  <p:stCondLst>
                                    <p:cond delay="0"/>
                                  </p:stCondLst>
                                  <p:iterate type="el" backwards="0">
                                    <p:tmAbs val="0"/>
                                  </p:iterate>
                                  <p:childTnLst>
                                    <p:set>
                                      <p:cBhvr>
                                        <p:cTn id="11" fill="hold"/>
                                        <p:tgtEl>
                                          <p:spTgt spid="242"/>
                                        </p:tgtEl>
                                        <p:attrNameLst>
                                          <p:attrName>style.visibility</p:attrName>
                                        </p:attrNameLst>
                                      </p:cBhvr>
                                      <p:to>
                                        <p:strVal val="visible"/>
                                      </p:to>
                                    </p:set>
                                    <p:animEffect filter="wipe(up)" transition="in">
                                      <p:cBhvr>
                                        <p:cTn id="12" dur="500"/>
                                        <p:tgtEl>
                                          <p:spTgt spid="242"/>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3" fill="hold">
                                  <p:stCondLst>
                                    <p:cond delay="0"/>
                                  </p:stCondLst>
                                  <p:iterate type="el" backwards="0">
                                    <p:tmAbs val="0"/>
                                  </p:iterate>
                                  <p:childTnLst>
                                    <p:set>
                                      <p:cBhvr>
                                        <p:cTn id="16" fill="hold"/>
                                        <p:tgtEl>
                                          <p:spTgt spid="20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4" presetID="22" grpId="4" fill="hold">
                                  <p:stCondLst>
                                    <p:cond delay="0"/>
                                  </p:stCondLst>
                                  <p:iterate type="el" backwards="0">
                                    <p:tmAbs val="0"/>
                                  </p:iterate>
                                  <p:childTnLst>
                                    <p:set>
                                      <p:cBhvr>
                                        <p:cTn id="20" fill="hold"/>
                                        <p:tgtEl>
                                          <p:spTgt spid="235"/>
                                        </p:tgtEl>
                                        <p:attrNameLst>
                                          <p:attrName>style.visibility</p:attrName>
                                        </p:attrNameLst>
                                      </p:cBhvr>
                                      <p:to>
                                        <p:strVal val="visible"/>
                                      </p:to>
                                    </p:set>
                                    <p:animEffect filter="wipe(down)" transition="in">
                                      <p:cBhvr>
                                        <p:cTn id="21" dur="500"/>
                                        <p:tgtEl>
                                          <p:spTgt spid="235"/>
                                        </p:tgtEl>
                                      </p:cBhvr>
                                    </p:animEffect>
                                  </p:childTnLst>
                                </p:cTn>
                              </p:par>
                            </p:childTnLst>
                          </p:cTn>
                        </p:par>
                        <p:par>
                          <p:cTn id="22" fill="hold">
                            <p:stCondLst>
                              <p:cond delay="500"/>
                            </p:stCondLst>
                            <p:childTnLst>
                              <p:par>
                                <p:cTn id="23" presetClass="entr" nodeType="afterEffect" presetSubtype="0" presetID="1" grpId="5" fill="hold">
                                  <p:stCondLst>
                                    <p:cond delay="0"/>
                                  </p:stCondLst>
                                  <p:iterate type="el" backwards="0">
                                    <p:tmAbs val="0"/>
                                  </p:iterate>
                                  <p:childTnLst>
                                    <p:set>
                                      <p:cBhvr>
                                        <p:cTn id="24" fill="hold"/>
                                        <p:tgtEl>
                                          <p:spTgt spid="2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2" presetID="22" grpId="6" fill="hold">
                                  <p:stCondLst>
                                    <p:cond delay="0"/>
                                  </p:stCondLst>
                                  <p:iterate type="el" backwards="0">
                                    <p:tmAbs val="0"/>
                                  </p:iterate>
                                  <p:childTnLst>
                                    <p:set>
                                      <p:cBhvr>
                                        <p:cTn id="28" fill="hold"/>
                                        <p:tgtEl>
                                          <p:spTgt spid="225"/>
                                        </p:tgtEl>
                                        <p:attrNameLst>
                                          <p:attrName>style.visibility</p:attrName>
                                        </p:attrNameLst>
                                      </p:cBhvr>
                                      <p:to>
                                        <p:strVal val="visible"/>
                                      </p:to>
                                    </p:set>
                                    <p:animEffect filter="wipe(right)" transition="in">
                                      <p:cBhvr>
                                        <p:cTn id="29" dur="500"/>
                                        <p:tgtEl>
                                          <p:spTgt spid="225"/>
                                        </p:tgtEl>
                                      </p:cBhvr>
                                    </p:animEffect>
                                  </p:childTnLst>
                                </p:cTn>
                              </p:par>
                            </p:childTnLst>
                          </p:cTn>
                        </p:par>
                        <p:par>
                          <p:cTn id="30" fill="hold">
                            <p:stCondLst>
                              <p:cond delay="500"/>
                            </p:stCondLst>
                            <p:childTnLst>
                              <p:par>
                                <p:cTn id="31" presetClass="exit" nodeType="afterEffect" presetSubtype="0" presetID="1" grpId="7" fill="hold">
                                  <p:stCondLst>
                                    <p:cond delay="0"/>
                                  </p:stCondLst>
                                  <p:iterate type="el" backwards="0">
                                    <p:tmAbs val="0"/>
                                  </p:iterate>
                                  <p:childTnLst>
                                    <p:set>
                                      <p:cBhvr>
                                        <p:cTn id="32" fill="hold">
                                          <p:stCondLst>
                                            <p:cond delay="0"/>
                                          </p:stCondLst>
                                        </p:cTn>
                                        <p:tgtEl>
                                          <p:spTgt spid="25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8" fill="hold">
                                  <p:stCondLst>
                                    <p:cond delay="0"/>
                                  </p:stCondLst>
                                  <p:iterate type="el" backwards="0">
                                    <p:tmAbs val="0"/>
                                  </p:iterate>
                                  <p:childTnLst>
                                    <p:set>
                                      <p:cBhvr>
                                        <p:cTn id="36" fill="hold"/>
                                        <p:tgtEl>
                                          <p:spTgt spid="2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2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0" fill="hold">
                                  <p:stCondLst>
                                    <p:cond delay="0"/>
                                  </p:stCondLst>
                                  <p:iterate type="el" backwards="0">
                                    <p:tmAbs val="0"/>
                                  </p:iterate>
                                  <p:childTnLst>
                                    <p:set>
                                      <p:cBhvr>
                                        <p:cTn id="44" fill="hold"/>
                                        <p:tgtEl>
                                          <p:spTgt spid="26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1" fill="hold">
                                  <p:stCondLst>
                                    <p:cond delay="0"/>
                                  </p:stCondLst>
                                  <p:iterate type="el" backwards="0">
                                    <p:tmAbs val="0"/>
                                  </p:iterate>
                                  <p:childTnLst>
                                    <p:set>
                                      <p:cBhvr>
                                        <p:cTn id="48" fill="hold"/>
                                        <p:tgtEl>
                                          <p:spTgt spid="26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2" fill="hold">
                                  <p:stCondLst>
                                    <p:cond delay="0"/>
                                  </p:stCondLst>
                                  <p:iterate type="el" backwards="0">
                                    <p:tmAbs val="0"/>
                                  </p:iterate>
                                  <p:childTnLst>
                                    <p:set>
                                      <p:cBhvr>
                                        <p:cTn id="52" fill="hold"/>
                                        <p:tgtEl>
                                          <p:spTgt spid="26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3" fill="hold">
                                  <p:stCondLst>
                                    <p:cond delay="0"/>
                                  </p:stCondLst>
                                  <p:iterate type="el" backwards="0">
                                    <p:tmAbs val="0"/>
                                  </p:iterate>
                                  <p:childTnLst>
                                    <p:set>
                                      <p:cBhvr>
                                        <p:cTn id="56" fill="hold"/>
                                        <p:tgtEl>
                                          <p:spTgt spid="2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4" fill="hold">
                                  <p:stCondLst>
                                    <p:cond delay="0"/>
                                  </p:stCondLst>
                                  <p:iterate type="el" backwards="0">
                                    <p:tmAbs val="0"/>
                                  </p:iterate>
                                  <p:childTnLst>
                                    <p:set>
                                      <p:cBhvr>
                                        <p:cTn id="60" fill="hold"/>
                                        <p:tgtEl>
                                          <p:spTgt spid="22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0" presetID="1" grpId="15" fill="hold">
                                  <p:stCondLst>
                                    <p:cond delay="0"/>
                                  </p:stCondLst>
                                  <p:iterate type="el" backwards="0">
                                    <p:tmAbs val="0"/>
                                  </p:iterate>
                                  <p:childTnLst>
                                    <p:set>
                                      <p:cBhvr>
                                        <p:cTn id="64" fill="hold"/>
                                        <p:tgtEl>
                                          <p:spTgt spid="20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Class="entr" nodeType="clickEffect" presetSubtype="0" presetID="1" grpId="16" fill="hold">
                                  <p:stCondLst>
                                    <p:cond delay="0"/>
                                  </p:stCondLst>
                                  <p:iterate type="el" backwards="0">
                                    <p:tmAbs val="0"/>
                                  </p:iterate>
                                  <p:childTnLst>
                                    <p:set>
                                      <p:cBhvr>
                                        <p:cTn id="68" fill="hold"/>
                                        <p:tgtEl>
                                          <p:spTgt spid="272"/>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17" fill="hold">
                                  <p:stCondLst>
                                    <p:cond delay="0"/>
                                  </p:stCondLst>
                                  <p:iterate type="el" backwards="0">
                                    <p:tmAbs val="0"/>
                                  </p:iterate>
                                  <p:childTnLst>
                                    <p:set>
                                      <p:cBhvr>
                                        <p:cTn id="71" fill="hold"/>
                                        <p:tgtEl>
                                          <p:spTgt spid="2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 grpId="10"/>
      <p:bldP build="whole" bldLvl="1" animBg="1" rev="0" advAuto="0" spid="269" grpId="17"/>
      <p:bldP build="whole" bldLvl="1" animBg="1" rev="0" advAuto="0" spid="259" grpId="7"/>
      <p:bldP build="whole" bldLvl="1" animBg="1" rev="0" advAuto="0" spid="263" grpId="12"/>
      <p:bldP build="whole" bldLvl="1" animBg="1" rev="0" advAuto="0" spid="242" grpId="2"/>
      <p:bldP build="whole" bldLvl="1" animBg="1" rev="0" advAuto="0" spid="209" grpId="3"/>
      <p:bldP build="whole" bldLvl="1" animBg="1" rev="0" advAuto="0" spid="207" grpId="15"/>
      <p:bldP build="whole" bldLvl="1" animBg="1" rev="0" advAuto="0" spid="272" grpId="16"/>
      <p:bldP build="whole" bldLvl="1" animBg="1" rev="0" advAuto="0" spid="268" grpId="11"/>
      <p:bldP build="whole" bldLvl="1" animBg="1" rev="0" advAuto="0" spid="225" grpId="6"/>
      <p:bldP build="whole" bldLvl="1" animBg="1" rev="0" advAuto="0" spid="222" grpId="9"/>
      <p:bldP build="whole" bldLvl="1" animBg="1" rev="0" advAuto="0" spid="221" grpId="14"/>
      <p:bldP build="whole" bldLvl="1" animBg="1" rev="0" advAuto="0" spid="257" grpId="5"/>
      <p:bldP build="whole" bldLvl="1" animBg="1" rev="0" advAuto="0" spid="232" grpId="1"/>
      <p:bldP build="whole" bldLvl="1" animBg="1" rev="0" advAuto="0" spid="235" grpId="4"/>
      <p:bldP build="whole" bldLvl="1" animBg="1" rev="0" advAuto="0" spid="267" grpId="13"/>
      <p:bldP build="whole" bldLvl="1" animBg="1" rev="0" advAuto="0" spid="243" grpId="8"/>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2" name="金属-半導体転移とGe濃度"/>
          <p:cNvSpPr txBox="1"/>
          <p:nvPr/>
        </p:nvSpPr>
        <p:spPr>
          <a:xfrm>
            <a:off x="877005" y="741576"/>
            <a:ext cx="7226499" cy="7801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金属-半導体転移とGe濃度</a:t>
            </a:r>
          </a:p>
        </p:txBody>
      </p:sp>
      <p:graphicFrame>
        <p:nvGraphicFramePr>
          <p:cNvPr id="1443" name="表"/>
          <p:cNvGraphicFramePr/>
          <p:nvPr/>
        </p:nvGraphicFramePr>
        <p:xfrm>
          <a:off x="2779610" y="3217473"/>
          <a:ext cx="11099801" cy="7213601"/>
        </p:xfrm>
        <a:graphic xmlns:a="http://schemas.openxmlformats.org/drawingml/2006/main">
          <a:graphicData uri="http://schemas.openxmlformats.org/drawingml/2006/table">
            <a:tbl>
              <a:tblPr firstCol="1" firstRow="0" lastCol="0" lastRow="0" bandCol="0" bandRow="1" rtl="0">
                <a:tableStyleId>{4C3C2611-4C71-4FC5-86AE-919BDF0F9419}</a:tableStyleId>
              </a:tblPr>
              <a:tblGrid>
                <a:gridCol w="1669496"/>
                <a:gridCol w="3808571"/>
                <a:gridCol w="4086305"/>
              </a:tblGrid>
              <a:tr h="889239">
                <a:tc rowSpan="2">
                  <a:txBody>
                    <a:bodyPr/>
                    <a:lstStyle/>
                    <a:p>
                      <a:pPr defTabSz="914400">
                        <a:defRPr b="0" sz="2200">
                          <a:sym typeface="ヒラギノ角ゴ ProN W6"/>
                        </a:defRPr>
                      </a:pP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solidFill>
                      <a:srgbClr val="FFFFFF"/>
                    </a:solidFill>
                  </a:tcPr>
                </a:tc>
                <a:tc gridSpan="2">
                  <a:txBody>
                    <a:bodyPr/>
                    <a:lstStyle/>
                    <a:p>
                      <a:pPr defTabSz="914400">
                        <a:defRPr sz="1800"/>
                      </a:pPr>
                      <a:r>
                        <a:rPr sz="2600">
                          <a:sym typeface="ヒラギノ角ゴ ProN W3"/>
                        </a:rPr>
                        <a:t>金属→半導体転移</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hMerge="1">
                  <a:tcPr/>
                </a:tc>
              </a:tr>
              <a:tr h="591725">
                <a:tc vMerge="1">
                  <a:tcPr/>
                </a:tc>
                <a:tc>
                  <a:txBody>
                    <a:bodyPr/>
                    <a:lstStyle/>
                    <a:p>
                      <a:pPr defTabSz="914400">
                        <a:defRPr sz="1800"/>
                      </a:pPr>
                      <a:r>
                        <a:rPr sz="2600">
                          <a:sym typeface="ヒラギノ角ゴ ProN W3"/>
                        </a:rPr>
                        <a:t>核生成</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2600">
                          <a:sym typeface="ヒラギノ角ゴ ProN W3"/>
                        </a:rPr>
                        <a:t>相転移の進行</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r>
              <a:tr h="982368">
                <a:tc rowSpan="2">
                  <a:txBody>
                    <a:bodyPr/>
                    <a:lstStyle/>
                    <a:p>
                      <a:pPr defTabSz="914400">
                        <a:defRPr b="0" sz="1800">
                          <a:solidFill>
                            <a:srgbClr val="000000"/>
                          </a:solidFill>
                        </a:defRPr>
                      </a:pPr>
                      <a:r>
                        <a:rPr sz="2600">
                          <a:solidFill>
                            <a:srgbClr val="FFFFFF"/>
                          </a:solidFill>
                          <a:sym typeface="ヒラギノ角ゴ ProN W6"/>
                        </a:rPr>
                        <a:t>Ge添加</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しやすい😊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遅い😂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r>
              <a:tr h="982368">
                <a:tc vMerge="1">
                  <a:tcPr/>
                </a:tc>
                <a:tc>
                  <a:txBody>
                    <a:bodyPr/>
                    <a:lstStyle/>
                    <a:p>
                      <a:pPr defTabSz="914400">
                        <a:defRPr sz="1800"/>
                      </a:pPr>
                      <a:r>
                        <a:rPr sz="4000">
                          <a:latin typeface="ヒラギノ角ゴ ProN W6"/>
                          <a:ea typeface="ヒラギノ角ゴ ProN W6"/>
                          <a:cs typeface="ヒラギノ角ゴ ProN W6"/>
                          <a:sym typeface="ヒラギノ角ゴ ProN W6"/>
                        </a:rPr>
                        <a:t>しやすい😊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早い😊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r>
            </a:tbl>
          </a:graphicData>
        </a:graphic>
      </p:graphicFrame>
      <p:sp>
        <p:nvSpPr>
          <p:cNvPr id="1444" name="急冷で作成"/>
          <p:cNvSpPr txBox="1"/>
          <p:nvPr/>
        </p:nvSpPr>
        <p:spPr>
          <a:xfrm>
            <a:off x="383035" y="5003800"/>
            <a:ext cx="214630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200">
                <a:latin typeface="+mn-lt"/>
                <a:ea typeface="+mn-ea"/>
                <a:cs typeface="+mn-cs"/>
                <a:sym typeface="ヒラギノ角ゴ ProN W3"/>
              </a:defRPr>
            </a:lvl1pPr>
          </a:lstStyle>
          <a:p>
            <a:pPr/>
            <a:r>
              <a:t>急冷で作成</a:t>
            </a:r>
          </a:p>
        </p:txBody>
      </p:sp>
      <p:sp>
        <p:nvSpPr>
          <p:cNvPr id="1445" name="徐冷で作成"/>
          <p:cNvSpPr txBox="1"/>
          <p:nvPr/>
        </p:nvSpPr>
        <p:spPr>
          <a:xfrm>
            <a:off x="383035" y="5928265"/>
            <a:ext cx="214630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200">
                <a:latin typeface="+mn-lt"/>
                <a:ea typeface="+mn-ea"/>
                <a:cs typeface="+mn-cs"/>
                <a:sym typeface="ヒラギノ角ゴ ProN W3"/>
              </a:defRPr>
            </a:lvl1pPr>
          </a:lstStyle>
          <a:p>
            <a:pPr/>
            <a:r>
              <a:t>徐冷で作成</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7" name="半導体→金属転移のしやすさ"/>
          <p:cNvSpPr txBox="1"/>
          <p:nvPr/>
        </p:nvSpPr>
        <p:spPr>
          <a:xfrm>
            <a:off x="1038073" y="943421"/>
            <a:ext cx="8039101" cy="7801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半導体→金属転移のしやすさ</a:t>
            </a:r>
          </a:p>
        </p:txBody>
      </p:sp>
      <p:pic>
        <p:nvPicPr>
          <p:cNvPr id="1448" name="TranstionT.png" descr="TranstionT.png"/>
          <p:cNvPicPr>
            <a:picLocks noChangeAspect="1"/>
          </p:cNvPicPr>
          <p:nvPr/>
        </p:nvPicPr>
        <p:blipFill>
          <a:blip r:embed="rId2">
            <a:extLst/>
          </a:blip>
          <a:stretch>
            <a:fillRect/>
          </a:stretch>
        </p:blipFill>
        <p:spPr>
          <a:xfrm>
            <a:off x="989152" y="3465490"/>
            <a:ext cx="7189412" cy="5991177"/>
          </a:xfrm>
          <a:prstGeom prst="rect">
            <a:avLst/>
          </a:prstGeom>
          <a:ln w="12700">
            <a:miter lim="400000"/>
          </a:ln>
        </p:spPr>
      </p:pic>
      <p:sp>
        <p:nvSpPr>
          <p:cNvPr id="1449" name="Geを添加すると半導体→金属転移温度は上昇する*…"/>
          <p:cNvSpPr txBox="1"/>
          <p:nvPr/>
        </p:nvSpPr>
        <p:spPr>
          <a:xfrm>
            <a:off x="433563" y="2148971"/>
            <a:ext cx="8300569"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latin typeface="+mn-lt"/>
                <a:ea typeface="+mn-ea"/>
                <a:cs typeface="+mn-cs"/>
                <a:sym typeface="ヒラギノ角ゴ ProN W3"/>
              </a:defRPr>
            </a:pPr>
            <a:r>
              <a:t>Geを添加すると半導体→金属転移温度は上昇する*</a:t>
            </a:r>
          </a:p>
          <a:p>
            <a:pPr>
              <a:defRPr sz="2800">
                <a:latin typeface="+mn-lt"/>
                <a:ea typeface="+mn-ea"/>
                <a:cs typeface="+mn-cs"/>
                <a:sym typeface="ヒラギノ角ゴ ProN W3"/>
              </a:defRPr>
            </a:pPr>
            <a:r>
              <a:t>(半導体が安定になる)</a:t>
            </a:r>
          </a:p>
        </p:txBody>
      </p:sp>
      <p:sp>
        <p:nvSpPr>
          <p:cNvPr id="1450" name="作成時に急冷すると半導体が…"/>
          <p:cNvSpPr txBox="1"/>
          <p:nvPr/>
        </p:nvSpPr>
        <p:spPr>
          <a:xfrm>
            <a:off x="7964604" y="7281539"/>
            <a:ext cx="4686187" cy="971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latin typeface="+mn-lt"/>
                <a:ea typeface="+mn-ea"/>
                <a:cs typeface="+mn-cs"/>
                <a:sym typeface="ヒラギノ角ゴ ProN W3"/>
              </a:defRPr>
            </a:pPr>
            <a:r>
              <a:t>作成時に急冷すると半導体が</a:t>
            </a:r>
          </a:p>
          <a:p>
            <a:pPr algn="l">
              <a:defRPr sz="2700">
                <a:latin typeface="+mn-lt"/>
                <a:ea typeface="+mn-ea"/>
                <a:cs typeface="+mn-cs"/>
                <a:sym typeface="ヒラギノ角ゴ ProN W3"/>
              </a:defRPr>
            </a:pPr>
            <a:r>
              <a:t>より安定になる</a:t>
            </a:r>
          </a:p>
        </p:txBody>
      </p:sp>
      <p:sp>
        <p:nvSpPr>
          <p:cNvPr id="1451" name="線"/>
          <p:cNvSpPr/>
          <p:nvPr/>
        </p:nvSpPr>
        <p:spPr>
          <a:xfrm>
            <a:off x="2845949" y="3571200"/>
            <a:ext cx="958715" cy="1700893"/>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452" name="*F. Vnuk, et al., The effect of pressure on the semiconductor-to-metal transition temperature in tin and in dilute Sn–Ge alloys, Journal of Applied Physics 55, 4171 (1984)"/>
          <p:cNvSpPr txBox="1"/>
          <p:nvPr/>
        </p:nvSpPr>
        <p:spPr>
          <a:xfrm>
            <a:off x="7863616" y="2914587"/>
            <a:ext cx="4888162" cy="10609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100"/>
              </a:lnSpc>
              <a:spcBef>
                <a:spcPts val="1200"/>
              </a:spcBef>
              <a:defRPr sz="1400">
                <a:latin typeface="Arial"/>
                <a:ea typeface="Arial"/>
                <a:cs typeface="Arial"/>
                <a:sym typeface="Arial"/>
              </a:defRPr>
            </a:lvl1pPr>
          </a:lstStyle>
          <a:p>
            <a:pPr/>
            <a:r>
              <a:t>*F. Vnuk, et al., The effect of pressure on the semiconductor-to-metal transition temperature in tin and in dilute Sn–Ge alloys, Journal of Applied Physics 55, 4171 (1984) </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4" name="X線"/>
          <p:cNvSpPr txBox="1"/>
          <p:nvPr/>
        </p:nvSpPr>
        <p:spPr>
          <a:xfrm>
            <a:off x="1038073" y="943421"/>
            <a:ext cx="1130500" cy="7801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X線</a:t>
            </a:r>
          </a:p>
        </p:txBody>
      </p:sp>
      <p:pic>
        <p:nvPicPr>
          <p:cNvPr id="1455" name="intensity_asgrown_samples.png" descr="intensity_asgrown_samples.png"/>
          <p:cNvPicPr>
            <a:picLocks noChangeAspect="1"/>
          </p:cNvPicPr>
          <p:nvPr/>
        </p:nvPicPr>
        <p:blipFill>
          <a:blip r:embed="rId2">
            <a:extLst/>
          </a:blip>
          <a:stretch>
            <a:fillRect/>
          </a:stretch>
        </p:blipFill>
        <p:spPr>
          <a:xfrm>
            <a:off x="2889955" y="771080"/>
            <a:ext cx="6653719" cy="898252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7" name="X線"/>
          <p:cNvSpPr txBox="1"/>
          <p:nvPr/>
        </p:nvSpPr>
        <p:spPr>
          <a:xfrm>
            <a:off x="786857" y="466111"/>
            <a:ext cx="1130500" cy="7801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X線</a:t>
            </a:r>
          </a:p>
        </p:txBody>
      </p:sp>
      <p:pic>
        <p:nvPicPr>
          <p:cNvPr id="1458" name="intensity_pested_samples_log.png" descr="intensity_pested_samples_log.png"/>
          <p:cNvPicPr>
            <a:picLocks noChangeAspect="1"/>
          </p:cNvPicPr>
          <p:nvPr/>
        </p:nvPicPr>
        <p:blipFill>
          <a:blip r:embed="rId2">
            <a:extLst/>
          </a:blip>
          <a:stretch>
            <a:fillRect/>
          </a:stretch>
        </p:blipFill>
        <p:spPr>
          <a:xfrm>
            <a:off x="6571391" y="1573211"/>
            <a:ext cx="6234504" cy="8054978"/>
          </a:xfrm>
          <a:prstGeom prst="rect">
            <a:avLst/>
          </a:prstGeom>
          <a:ln w="12700">
            <a:miter lim="400000"/>
          </a:ln>
        </p:spPr>
      </p:pic>
      <p:pic>
        <p:nvPicPr>
          <p:cNvPr id="1459" name="イメージ" descr="イメージ"/>
          <p:cNvPicPr>
            <a:picLocks noChangeAspect="1"/>
          </p:cNvPicPr>
          <p:nvPr/>
        </p:nvPicPr>
        <p:blipFill>
          <a:blip r:embed="rId3">
            <a:extLst/>
          </a:blip>
          <a:stretch>
            <a:fillRect/>
          </a:stretch>
        </p:blipFill>
        <p:spPr>
          <a:xfrm>
            <a:off x="355786" y="1557624"/>
            <a:ext cx="6234503" cy="8086152"/>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1" name="LC共振回路を用いた超伝導量子ビットの読み出し"/>
          <p:cNvSpPr txBox="1"/>
          <p:nvPr/>
        </p:nvSpPr>
        <p:spPr>
          <a:xfrm>
            <a:off x="658106" y="917414"/>
            <a:ext cx="11688588" cy="6814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100">
                <a:solidFill>
                  <a:srgbClr val="222222"/>
                </a:solidFill>
                <a:latin typeface="Arial"/>
                <a:ea typeface="Arial"/>
                <a:cs typeface="Arial"/>
                <a:sym typeface="Arial"/>
              </a:defRPr>
            </a:lvl1pPr>
          </a:lstStyle>
          <a:p>
            <a:pPr/>
            <a:r>
              <a:t>LC共振回路を用いた超伝導量子ビットの読み出し</a:t>
            </a:r>
          </a:p>
        </p:txBody>
      </p:sp>
      <p:pic>
        <p:nvPicPr>
          <p:cNvPr id="1462" name="スクリーンショット 2019-02-13 11.36.19.png" descr="スクリーンショット 2019-02-13 11.36.19.png"/>
          <p:cNvPicPr>
            <a:picLocks noChangeAspect="1"/>
          </p:cNvPicPr>
          <p:nvPr/>
        </p:nvPicPr>
        <p:blipFill>
          <a:blip r:embed="rId2">
            <a:extLst/>
          </a:blip>
          <a:srcRect l="0" t="0" r="64521" b="0"/>
          <a:stretch>
            <a:fillRect/>
          </a:stretch>
        </p:blipFill>
        <p:spPr>
          <a:xfrm>
            <a:off x="525692" y="2228850"/>
            <a:ext cx="2811700" cy="5295711"/>
          </a:xfrm>
          <a:prstGeom prst="rect">
            <a:avLst/>
          </a:prstGeom>
          <a:ln w="12700">
            <a:miter lim="400000"/>
          </a:ln>
        </p:spPr>
      </p:pic>
      <p:sp>
        <p:nvSpPr>
          <p:cNvPr id="1463" name="中村泰信, 超伝導量子ビットを用いた 量子情報処理技術(科学技術・学術審議会 先端研究基盤部会 量子科学技術委員会 試料2 平成28年5月10日)"/>
          <p:cNvSpPr txBox="1"/>
          <p:nvPr/>
        </p:nvSpPr>
        <p:spPr>
          <a:xfrm>
            <a:off x="412500" y="7798457"/>
            <a:ext cx="5709335" cy="149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000">
                <a:latin typeface="+mn-lt"/>
                <a:ea typeface="+mn-ea"/>
                <a:cs typeface="+mn-cs"/>
                <a:sym typeface="ヒラギノ角ゴ ProN W3"/>
              </a:defRPr>
            </a:lvl1pPr>
          </a:lstStyle>
          <a:p>
            <a:pPr/>
            <a:r>
              <a:t>中村泰信, 超伝導量子ビットを用いた 量子情報処理技術(科学技術・学術審議会 先端研究基盤部会 量子科学技術委員会 試料2 平成28年5月10日)</a:t>
            </a:r>
          </a:p>
        </p:txBody>
      </p:sp>
      <p:pic>
        <p:nvPicPr>
          <p:cNvPr id="1464" name="スクリーンショット 2019-02-13 11.36.19.png" descr="スクリーンショット 2019-02-13 11.36.19.png"/>
          <p:cNvPicPr>
            <a:picLocks noChangeAspect="1"/>
          </p:cNvPicPr>
          <p:nvPr/>
        </p:nvPicPr>
        <p:blipFill>
          <a:blip r:embed="rId2">
            <a:extLst/>
          </a:blip>
          <a:srcRect l="36485" t="0" r="28415" b="0"/>
          <a:stretch>
            <a:fillRect/>
          </a:stretch>
        </p:blipFill>
        <p:spPr>
          <a:xfrm>
            <a:off x="3226946" y="2228850"/>
            <a:ext cx="2781656" cy="5295711"/>
          </a:xfrm>
          <a:prstGeom prst="rect">
            <a:avLst/>
          </a:prstGeom>
          <a:ln w="12700">
            <a:miter lim="400000"/>
          </a:ln>
        </p:spPr>
      </p:pic>
      <p:pic>
        <p:nvPicPr>
          <p:cNvPr id="1465" name="03.jpg" descr="03.jpg"/>
          <p:cNvPicPr>
            <a:picLocks noChangeAspect="1"/>
          </p:cNvPicPr>
          <p:nvPr/>
        </p:nvPicPr>
        <p:blipFill>
          <a:blip r:embed="rId3">
            <a:extLst/>
          </a:blip>
          <a:stretch>
            <a:fillRect/>
          </a:stretch>
        </p:blipFill>
        <p:spPr>
          <a:xfrm>
            <a:off x="5790415" y="3503856"/>
            <a:ext cx="6896101" cy="3835401"/>
          </a:xfrm>
          <a:prstGeom prst="rect">
            <a:avLst/>
          </a:prstGeom>
          <a:ln w="12700">
            <a:miter lim="400000"/>
          </a:ln>
        </p:spPr>
      </p:pic>
      <p:sp>
        <p:nvSpPr>
          <p:cNvPr id="1466" name="K. Inomata et al., Large Dispersive Shift of Cavity Resonance Induced by a Superconducting Flux Qubit in the Straddling Regime”, Physical Review B Rapid Communications (2012)"/>
          <p:cNvSpPr txBox="1"/>
          <p:nvPr/>
        </p:nvSpPr>
        <p:spPr>
          <a:xfrm>
            <a:off x="6454693" y="7962821"/>
            <a:ext cx="6212785"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1400">
                <a:latin typeface="ヒラギノ角ゴ Pro W3"/>
                <a:ea typeface="ヒラギノ角ゴ Pro W3"/>
                <a:cs typeface="ヒラギノ角ゴ Pro W3"/>
                <a:sym typeface="ヒラギノ角ゴ Pro W3"/>
              </a:defRPr>
            </a:lvl1pPr>
          </a:lstStyle>
          <a:p>
            <a:pPr/>
            <a:r>
              <a:t>K. Inomata et al., Large Dispersive Shift of Cavity Resonance Induced by a Superconducting Flux Qubit in the Straddling Regime”, Physical Review B Rapid Communications (2012)</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8" name="電気回路"/>
          <p:cNvSpPr txBox="1"/>
          <p:nvPr/>
        </p:nvSpPr>
        <p:spPr>
          <a:xfrm>
            <a:off x="786857" y="500589"/>
            <a:ext cx="2552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電気回路</a:t>
            </a:r>
          </a:p>
        </p:txBody>
      </p:sp>
      <p:pic>
        <p:nvPicPr>
          <p:cNvPr id="1469" name="schematics_lockin.png" descr="schematics_lockin.png"/>
          <p:cNvPicPr>
            <a:picLocks noChangeAspect="1"/>
          </p:cNvPicPr>
          <p:nvPr/>
        </p:nvPicPr>
        <p:blipFill>
          <a:blip r:embed="rId2">
            <a:extLst/>
          </a:blip>
          <a:stretch>
            <a:fillRect/>
          </a:stretch>
        </p:blipFill>
        <p:spPr>
          <a:xfrm>
            <a:off x="6864492" y="3659367"/>
            <a:ext cx="5676504" cy="4398098"/>
          </a:xfrm>
          <a:prstGeom prst="rect">
            <a:avLst/>
          </a:prstGeom>
          <a:ln w="12700">
            <a:miter lim="400000"/>
          </a:ln>
        </p:spPr>
      </p:pic>
      <p:pic>
        <p:nvPicPr>
          <p:cNvPr id="1470" name="schematics_pulse.png" descr="schematics_pulse.png"/>
          <p:cNvPicPr>
            <a:picLocks noChangeAspect="1"/>
          </p:cNvPicPr>
          <p:nvPr/>
        </p:nvPicPr>
        <p:blipFill>
          <a:blip r:embed="rId3">
            <a:extLst/>
          </a:blip>
          <a:stretch>
            <a:fillRect/>
          </a:stretch>
        </p:blipFill>
        <p:spPr>
          <a:xfrm>
            <a:off x="499039" y="3824977"/>
            <a:ext cx="5676534" cy="3617223"/>
          </a:xfrm>
          <a:prstGeom prst="rect">
            <a:avLst/>
          </a:prstGeom>
          <a:ln w="12700">
            <a:miter lim="400000"/>
          </a:ln>
        </p:spPr>
      </p:pic>
      <p:sp>
        <p:nvSpPr>
          <p:cNvPr id="1471" name="パルス印加時"/>
          <p:cNvSpPr txBox="1"/>
          <p:nvPr/>
        </p:nvSpPr>
        <p:spPr>
          <a:xfrm>
            <a:off x="2416657" y="8009546"/>
            <a:ext cx="2157985" cy="450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700">
                <a:latin typeface="+mn-lt"/>
                <a:ea typeface="+mn-ea"/>
                <a:cs typeface="+mn-cs"/>
                <a:sym typeface="ヒラギノ角ゴ ProN W3"/>
              </a:defRPr>
            </a:lvl1pPr>
          </a:lstStyle>
          <a:p>
            <a:pPr/>
            <a:r>
              <a:t>パルス印加時</a:t>
            </a:r>
          </a:p>
        </p:txBody>
      </p:sp>
      <p:sp>
        <p:nvSpPr>
          <p:cNvPr id="1472" name="抵抗測定時"/>
          <p:cNvSpPr txBox="1"/>
          <p:nvPr/>
        </p:nvSpPr>
        <p:spPr>
          <a:xfrm>
            <a:off x="8935524" y="8009546"/>
            <a:ext cx="1828801" cy="450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700">
                <a:latin typeface="+mn-lt"/>
                <a:ea typeface="+mn-ea"/>
                <a:cs typeface="+mn-cs"/>
                <a:sym typeface="ヒラギノ角ゴ ProN W3"/>
              </a:defRPr>
            </a:lvl1pPr>
          </a:lstStyle>
          <a:p>
            <a:pPr/>
            <a:r>
              <a:t>抵抗測定時</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4" name="超伝導スズへの変換"/>
          <p:cNvSpPr txBox="1"/>
          <p:nvPr/>
        </p:nvSpPr>
        <p:spPr>
          <a:xfrm>
            <a:off x="581558" y="601558"/>
            <a:ext cx="56007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超伝導スズへの変換</a:t>
            </a:r>
          </a:p>
        </p:txBody>
      </p:sp>
      <p:pic>
        <p:nvPicPr>
          <p:cNvPr id="1475" name="before_after_pulse_comparison.png" descr="before_after_pulse_comparison.png"/>
          <p:cNvPicPr>
            <a:picLocks noChangeAspect="1"/>
          </p:cNvPicPr>
          <p:nvPr/>
        </p:nvPicPr>
        <p:blipFill>
          <a:blip r:embed="rId2">
            <a:extLst/>
          </a:blip>
          <a:stretch>
            <a:fillRect/>
          </a:stretch>
        </p:blipFill>
        <p:spPr>
          <a:xfrm>
            <a:off x="773460" y="2541439"/>
            <a:ext cx="4010577" cy="6015866"/>
          </a:xfrm>
          <a:prstGeom prst="rect">
            <a:avLst/>
          </a:prstGeom>
          <a:ln w="12700">
            <a:miter lim="400000"/>
          </a:ln>
        </p:spPr>
      </p:pic>
      <p:pic>
        <p:nvPicPr>
          <p:cNvPr id="1476" name="before_after_pulse_log.png" descr="before_after_pulse_log.png"/>
          <p:cNvPicPr>
            <a:picLocks noChangeAspect="1"/>
          </p:cNvPicPr>
          <p:nvPr/>
        </p:nvPicPr>
        <p:blipFill>
          <a:blip r:embed="rId3">
            <a:extLst/>
          </a:blip>
          <a:stretch>
            <a:fillRect/>
          </a:stretch>
        </p:blipFill>
        <p:spPr>
          <a:xfrm>
            <a:off x="4637227" y="3145789"/>
            <a:ext cx="7646938" cy="546209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8" name="可逆変換の実証"/>
          <p:cNvSpPr txBox="1"/>
          <p:nvPr/>
        </p:nvSpPr>
        <p:spPr>
          <a:xfrm>
            <a:off x="1089182" y="886334"/>
            <a:ext cx="4550867" cy="16945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可逆変換の実証</a:t>
            </a:r>
          </a:p>
        </p:txBody>
      </p:sp>
      <p:grpSp>
        <p:nvGrpSpPr>
          <p:cNvPr id="1494" name="グループ"/>
          <p:cNvGrpSpPr/>
          <p:nvPr/>
        </p:nvGrpSpPr>
        <p:grpSpPr>
          <a:xfrm>
            <a:off x="4372285" y="3337430"/>
            <a:ext cx="8996502" cy="5616905"/>
            <a:chOff x="0" y="0"/>
            <a:chExt cx="8996501" cy="5616904"/>
          </a:xfrm>
        </p:grpSpPr>
        <p:pic>
          <p:nvPicPr>
            <p:cNvPr id="1479" name="comparison5.png" descr="comparison5.png"/>
            <p:cNvPicPr>
              <a:picLocks noChangeAspect="1"/>
            </p:cNvPicPr>
            <p:nvPr/>
          </p:nvPicPr>
          <p:blipFill>
            <a:blip r:embed="rId2">
              <a:extLst/>
            </a:blip>
            <a:srcRect l="0" t="0" r="0" b="0"/>
            <a:stretch>
              <a:fillRect/>
            </a:stretch>
          </p:blipFill>
          <p:spPr>
            <a:xfrm>
              <a:off x="0" y="0"/>
              <a:ext cx="6740286" cy="5616905"/>
            </a:xfrm>
            <a:prstGeom prst="rect">
              <a:avLst/>
            </a:prstGeom>
            <a:ln w="12700" cap="flat">
              <a:noFill/>
              <a:miter lim="400000"/>
            </a:ln>
            <a:effectLst/>
          </p:spPr>
        </p:pic>
        <p:pic>
          <p:nvPicPr>
            <p:cNvPr id="1480" name="comparison2.png" descr="comparison2.png"/>
            <p:cNvPicPr>
              <a:picLocks noChangeAspect="1"/>
            </p:cNvPicPr>
            <p:nvPr/>
          </p:nvPicPr>
          <p:blipFill>
            <a:blip r:embed="rId3">
              <a:extLst/>
            </a:blip>
            <a:stretch>
              <a:fillRect/>
            </a:stretch>
          </p:blipFill>
          <p:spPr>
            <a:xfrm>
              <a:off x="0" y="0"/>
              <a:ext cx="6740286" cy="5616905"/>
            </a:xfrm>
            <a:prstGeom prst="rect">
              <a:avLst/>
            </a:prstGeom>
            <a:ln w="12700" cap="flat">
              <a:noFill/>
              <a:miter lim="400000"/>
            </a:ln>
            <a:effectLst/>
          </p:spPr>
        </p:pic>
        <p:sp>
          <p:nvSpPr>
            <p:cNvPr id="1481" name="パルス加熱・急冷…"/>
            <p:cNvSpPr txBox="1"/>
            <p:nvPr/>
          </p:nvSpPr>
          <p:spPr>
            <a:xfrm>
              <a:off x="1651130" y="2700580"/>
              <a:ext cx="2192830" cy="889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defRPr sz="2000">
                  <a:solidFill>
                    <a:srgbClr val="0433FF"/>
                  </a:solidFill>
                </a:defRPr>
              </a:pPr>
              <a:r>
                <a:t>パルス加熱・急冷</a:t>
              </a:r>
            </a:p>
            <a:p>
              <a:pPr algn="l">
                <a:defRPr sz="2000">
                  <a:solidFill>
                    <a:srgbClr val="0433FF"/>
                  </a:solidFill>
                </a:defRPr>
              </a:pPr>
              <a:r>
                <a:t>(@25K)</a:t>
              </a:r>
            </a:p>
          </p:txBody>
        </p:sp>
        <p:sp>
          <p:nvSpPr>
            <p:cNvPr id="1482" name="線"/>
            <p:cNvSpPr/>
            <p:nvPr/>
          </p:nvSpPr>
          <p:spPr>
            <a:xfrm flipH="1">
              <a:off x="1561419" y="1057232"/>
              <a:ext cx="1" cy="3150803"/>
            </a:xfrm>
            <a:prstGeom prst="line">
              <a:avLst/>
            </a:prstGeom>
            <a:noFill/>
            <a:ln w="50800" cap="flat">
              <a:solidFill>
                <a:srgbClr val="0433FF"/>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483" name="円形"/>
            <p:cNvSpPr/>
            <p:nvPr/>
          </p:nvSpPr>
          <p:spPr>
            <a:xfrm>
              <a:off x="1459169" y="852433"/>
              <a:ext cx="204501" cy="203253"/>
            </a:xfrm>
            <a:prstGeom prst="ellipse">
              <a:avLst/>
            </a:prstGeom>
            <a:noFill/>
            <a:ln w="50800" cap="flat">
              <a:solidFill>
                <a:srgbClr val="0433FF"/>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484" name="3K/min."/>
            <p:cNvSpPr txBox="1"/>
            <p:nvPr/>
          </p:nvSpPr>
          <p:spPr>
            <a:xfrm>
              <a:off x="4757739" y="3674443"/>
              <a:ext cx="962203" cy="3749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a:solidFill>
                    <a:srgbClr val="222222"/>
                  </a:solidFill>
                  <a:latin typeface="Arial"/>
                  <a:ea typeface="Arial"/>
                  <a:cs typeface="Arial"/>
                  <a:sym typeface="Arial"/>
                </a:defRPr>
              </a:lvl1pPr>
            </a:lstStyle>
            <a:p>
              <a:pPr/>
              <a:r>
                <a:t>3K/min.</a:t>
              </a:r>
            </a:p>
          </p:txBody>
        </p:sp>
        <p:sp>
          <p:nvSpPr>
            <p:cNvPr id="1500" name="接続の線"/>
            <p:cNvSpPr/>
            <p:nvPr/>
          </p:nvSpPr>
          <p:spPr>
            <a:xfrm>
              <a:off x="4130679" y="3215743"/>
              <a:ext cx="980962" cy="521503"/>
            </a:xfrm>
            <a:custGeom>
              <a:avLst/>
              <a:gdLst/>
              <a:ahLst/>
              <a:cxnLst>
                <a:cxn ang="0">
                  <a:pos x="wd2" y="hd2"/>
                </a:cxn>
                <a:cxn ang="5400000">
                  <a:pos x="wd2" y="hd2"/>
                </a:cxn>
                <a:cxn ang="10800000">
                  <a:pos x="wd2" y="hd2"/>
                </a:cxn>
                <a:cxn ang="16200000">
                  <a:pos x="wd2" y="hd2"/>
                </a:cxn>
              </a:cxnLst>
              <a:rect l="0" t="0" r="r" b="b"/>
              <a:pathLst>
                <a:path w="21600" h="20653" fill="norm" stroke="1" extrusionOk="0">
                  <a:moveTo>
                    <a:pt x="0" y="20548"/>
                  </a:moveTo>
                  <a:cubicBezTo>
                    <a:pt x="6213" y="21600"/>
                    <a:pt x="13413" y="14751"/>
                    <a:pt x="21600" y="0"/>
                  </a:cubicBezTo>
                </a:path>
              </a:pathLst>
            </a:custGeom>
            <a:noFill/>
            <a:ln w="38100" cap="flat">
              <a:solidFill>
                <a:schemeClr val="accent5">
                  <a:hueOff val="-82419"/>
                  <a:satOff val="-9513"/>
                  <a:lumOff val="-16343"/>
                </a:schemeClr>
              </a:solidFill>
              <a:prstDash val="solid"/>
              <a:miter lim="400000"/>
              <a:tailEnd type="triangle" w="med" len="med"/>
            </a:ln>
            <a:effectLst/>
          </p:spPr>
          <p:txBody>
            <a:bodyPr/>
            <a:lstStyle/>
            <a:p>
              <a:pPr/>
            </a:p>
          </p:txBody>
        </p:sp>
        <p:sp>
          <p:nvSpPr>
            <p:cNvPr id="1486" name="四角形"/>
            <p:cNvSpPr/>
            <p:nvPr/>
          </p:nvSpPr>
          <p:spPr>
            <a:xfrm>
              <a:off x="4096212" y="1599616"/>
              <a:ext cx="1261861" cy="3195727"/>
            </a:xfrm>
            <a:prstGeom prst="rect">
              <a:avLst/>
            </a:prstGeom>
            <a:solidFill>
              <a:schemeClr val="accent3">
                <a:alpha val="28623"/>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01" name="接続の線"/>
            <p:cNvSpPr/>
            <p:nvPr/>
          </p:nvSpPr>
          <p:spPr>
            <a:xfrm>
              <a:off x="4424462" y="1843114"/>
              <a:ext cx="1383981" cy="355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noFill/>
            <a:ln w="38100" cap="flat">
              <a:solidFill>
                <a:schemeClr val="accent5">
                  <a:hueOff val="-82419"/>
                  <a:satOff val="-9513"/>
                  <a:lumOff val="-16343"/>
                </a:schemeClr>
              </a:solidFill>
              <a:prstDash val="solid"/>
              <a:miter lim="400000"/>
              <a:tailEnd type="triangle" w="med" len="med"/>
            </a:ln>
            <a:effectLst/>
          </p:spPr>
          <p:txBody>
            <a:bodyPr/>
            <a:lstStyle/>
            <a:p>
              <a:pPr/>
            </a:p>
          </p:txBody>
        </p:sp>
        <p:grpSp>
          <p:nvGrpSpPr>
            <p:cNvPr id="1490" name="グループ"/>
            <p:cNvGrpSpPr/>
            <p:nvPr/>
          </p:nvGrpSpPr>
          <p:grpSpPr>
            <a:xfrm>
              <a:off x="4536291" y="3183796"/>
              <a:ext cx="4220127" cy="1744652"/>
              <a:chOff x="115080" y="388382"/>
              <a:chExt cx="4220125" cy="1744650"/>
            </a:xfrm>
          </p:grpSpPr>
          <p:sp>
            <p:nvSpPr>
              <p:cNvPr id="1488" name="抵抗が大きく…"/>
              <p:cNvSpPr txBox="1"/>
              <p:nvPr/>
            </p:nvSpPr>
            <p:spPr>
              <a:xfrm>
                <a:off x="1876351" y="910214"/>
                <a:ext cx="2458855" cy="12228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457200">
                  <a:defRPr sz="3000">
                    <a:solidFill>
                      <a:srgbClr val="222222"/>
                    </a:solidFill>
                    <a:latin typeface="Arial"/>
                    <a:ea typeface="Arial"/>
                    <a:cs typeface="Arial"/>
                    <a:sym typeface="Arial"/>
                  </a:defRPr>
                </a:pPr>
                <a:r>
                  <a:t>抵抗が大きく</a:t>
                </a:r>
              </a:p>
              <a:p>
                <a:pPr algn="l" defTabSz="457200">
                  <a:defRPr sz="3000">
                    <a:solidFill>
                      <a:srgbClr val="222222"/>
                    </a:solidFill>
                    <a:latin typeface="Arial"/>
                    <a:ea typeface="Arial"/>
                    <a:cs typeface="Arial"/>
                    <a:sym typeface="Arial"/>
                  </a:defRPr>
                </a:pPr>
                <a:r>
                  <a:t>上昇した</a:t>
                </a:r>
              </a:p>
            </p:txBody>
          </p:sp>
          <p:sp>
            <p:nvSpPr>
              <p:cNvPr id="1489" name="線"/>
              <p:cNvSpPr/>
              <p:nvPr/>
            </p:nvSpPr>
            <p:spPr>
              <a:xfrm>
                <a:off x="115080" y="388382"/>
                <a:ext cx="1671418" cy="6599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493" name="グループ"/>
            <p:cNvGrpSpPr/>
            <p:nvPr/>
          </p:nvGrpSpPr>
          <p:grpSpPr>
            <a:xfrm>
              <a:off x="5310658" y="623546"/>
              <a:ext cx="3685844" cy="1634673"/>
              <a:chOff x="1280407" y="1527543"/>
              <a:chExt cx="3685842" cy="1634671"/>
            </a:xfrm>
          </p:grpSpPr>
          <p:sp>
            <p:nvSpPr>
              <p:cNvPr id="1491" name="半導体的な…"/>
              <p:cNvSpPr txBox="1"/>
              <p:nvPr/>
            </p:nvSpPr>
            <p:spPr>
              <a:xfrm>
                <a:off x="2165959" y="1527543"/>
                <a:ext cx="2800292" cy="143786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457200">
                  <a:defRPr sz="3000">
                    <a:solidFill>
                      <a:srgbClr val="222222"/>
                    </a:solidFill>
                    <a:latin typeface="Arial"/>
                    <a:ea typeface="Arial"/>
                    <a:cs typeface="Arial"/>
                    <a:sym typeface="Arial"/>
                  </a:defRPr>
                </a:pPr>
                <a:r>
                  <a:t>半導体的な</a:t>
                </a:r>
              </a:p>
              <a:p>
                <a:pPr algn="l" defTabSz="457200">
                  <a:defRPr sz="3000">
                    <a:solidFill>
                      <a:srgbClr val="222222"/>
                    </a:solidFill>
                    <a:latin typeface="Arial"/>
                    <a:ea typeface="Arial"/>
                    <a:cs typeface="Arial"/>
                    <a:sym typeface="Arial"/>
                  </a:defRPr>
                </a:pPr>
                <a:r>
                  <a:t>抵抗に戻った</a:t>
                </a:r>
              </a:p>
            </p:txBody>
          </p:sp>
          <p:sp>
            <p:nvSpPr>
              <p:cNvPr id="1492" name="線"/>
              <p:cNvSpPr/>
              <p:nvPr/>
            </p:nvSpPr>
            <p:spPr>
              <a:xfrm flipV="1">
                <a:off x="1280407" y="2318326"/>
                <a:ext cx="843889" cy="84388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grpSp>
        <p:nvGrpSpPr>
          <p:cNvPr id="1499" name="グループ"/>
          <p:cNvGrpSpPr/>
          <p:nvPr/>
        </p:nvGrpSpPr>
        <p:grpSpPr>
          <a:xfrm>
            <a:off x="168924" y="3895987"/>
            <a:ext cx="4550867" cy="5309345"/>
            <a:chOff x="0" y="0"/>
            <a:chExt cx="4550866" cy="5309344"/>
          </a:xfrm>
        </p:grpSpPr>
        <p:pic>
          <p:nvPicPr>
            <p:cNvPr id="1495" name="after_pulse2.png" descr="after_pulse2.png"/>
            <p:cNvPicPr>
              <a:picLocks noChangeAspect="1"/>
            </p:cNvPicPr>
            <p:nvPr/>
          </p:nvPicPr>
          <p:blipFill>
            <a:blip r:embed="rId4">
              <a:extLst/>
            </a:blip>
            <a:stretch>
              <a:fillRect/>
            </a:stretch>
          </p:blipFill>
          <p:spPr>
            <a:xfrm>
              <a:off x="0" y="0"/>
              <a:ext cx="4550867" cy="5309345"/>
            </a:xfrm>
            <a:prstGeom prst="rect">
              <a:avLst/>
            </a:prstGeom>
            <a:ln w="12700" cap="flat">
              <a:noFill/>
              <a:miter lim="400000"/>
            </a:ln>
            <a:effectLst/>
          </p:spPr>
        </p:pic>
        <p:sp>
          <p:nvSpPr>
            <p:cNvPr id="1496" name="線"/>
            <p:cNvSpPr/>
            <p:nvPr/>
          </p:nvSpPr>
          <p:spPr>
            <a:xfrm>
              <a:off x="860837" y="3654787"/>
              <a:ext cx="337931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497" name="線"/>
            <p:cNvSpPr/>
            <p:nvPr/>
          </p:nvSpPr>
          <p:spPr>
            <a:xfrm>
              <a:off x="1906836" y="2432001"/>
              <a:ext cx="2283864" cy="1"/>
            </a:xfrm>
            <a:prstGeom prst="line">
              <a:avLst/>
            </a:prstGeom>
            <a:noFill/>
            <a:ln w="254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498" name="線"/>
            <p:cNvSpPr/>
            <p:nvPr/>
          </p:nvSpPr>
          <p:spPr>
            <a:xfrm>
              <a:off x="846995" y="3466825"/>
              <a:ext cx="1123574" cy="1"/>
            </a:xfrm>
            <a:prstGeom prst="line">
              <a:avLst/>
            </a:prstGeom>
            <a:noFill/>
            <a:ln w="254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12" name="グループ"/>
          <p:cNvGrpSpPr/>
          <p:nvPr/>
        </p:nvGrpSpPr>
        <p:grpSpPr>
          <a:xfrm>
            <a:off x="2302507" y="1965203"/>
            <a:ext cx="9203762" cy="7500900"/>
            <a:chOff x="0" y="0"/>
            <a:chExt cx="9203760" cy="7500899"/>
          </a:xfrm>
        </p:grpSpPr>
        <p:pic>
          <p:nvPicPr>
            <p:cNvPr id="1503" name="181213_comparison_selected.png" descr="181213_comparison_selected.png"/>
            <p:cNvPicPr>
              <a:picLocks noChangeAspect="1"/>
            </p:cNvPicPr>
            <p:nvPr/>
          </p:nvPicPr>
          <p:blipFill>
            <a:blip r:embed="rId2">
              <a:extLst/>
            </a:blip>
            <a:srcRect l="0" t="0" r="0" b="1328"/>
            <a:stretch>
              <a:fillRect/>
            </a:stretch>
          </p:blipFill>
          <p:spPr>
            <a:xfrm>
              <a:off x="580120" y="0"/>
              <a:ext cx="8623641" cy="6807263"/>
            </a:xfrm>
            <a:prstGeom prst="rect">
              <a:avLst/>
            </a:prstGeom>
            <a:ln w="12700" cap="flat">
              <a:noFill/>
              <a:miter lim="400000"/>
            </a:ln>
            <a:effectLst/>
          </p:spPr>
        </p:pic>
        <p:sp>
          <p:nvSpPr>
            <p:cNvPr id="1504" name="Time (s)"/>
            <p:cNvSpPr txBox="1"/>
            <p:nvPr/>
          </p:nvSpPr>
          <p:spPr>
            <a:xfrm>
              <a:off x="4507568" y="7150710"/>
              <a:ext cx="1145906" cy="3501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latin typeface="+mn-lt"/>
                  <a:ea typeface="+mn-ea"/>
                  <a:cs typeface="+mn-cs"/>
                  <a:sym typeface="ヒラギノ角ゴ ProN W3"/>
                </a:defRPr>
              </a:lvl1pPr>
            </a:lstStyle>
            <a:p>
              <a:pPr/>
              <a:r>
                <a:t>Time (s)</a:t>
              </a:r>
            </a:p>
          </p:txBody>
        </p:sp>
        <p:sp>
          <p:nvSpPr>
            <p:cNvPr id="1505" name="0"/>
            <p:cNvSpPr txBox="1"/>
            <p:nvPr/>
          </p:nvSpPr>
          <p:spPr>
            <a:xfrm>
              <a:off x="1544459" y="6836743"/>
              <a:ext cx="227908" cy="2845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atin typeface="+mn-lt"/>
                  <a:ea typeface="+mn-ea"/>
                  <a:cs typeface="+mn-cs"/>
                  <a:sym typeface="ヒラギノ角ゴ ProN W3"/>
                </a:defRPr>
              </a:lvl1pPr>
            </a:lstStyle>
            <a:p>
              <a:pPr/>
              <a:r>
                <a:t>0</a:t>
              </a:r>
            </a:p>
          </p:txBody>
        </p:sp>
        <p:sp>
          <p:nvSpPr>
            <p:cNvPr id="1506" name="2"/>
            <p:cNvSpPr txBox="1"/>
            <p:nvPr/>
          </p:nvSpPr>
          <p:spPr>
            <a:xfrm>
              <a:off x="3353236" y="6836743"/>
              <a:ext cx="227908" cy="2845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atin typeface="+mn-lt"/>
                  <a:ea typeface="+mn-ea"/>
                  <a:cs typeface="+mn-cs"/>
                  <a:sym typeface="ヒラギノ角ゴ ProN W3"/>
                </a:defRPr>
              </a:lvl1pPr>
            </a:lstStyle>
            <a:p>
              <a:pPr/>
              <a:r>
                <a:t>2</a:t>
              </a:r>
            </a:p>
          </p:txBody>
        </p:sp>
        <p:sp>
          <p:nvSpPr>
            <p:cNvPr id="1507" name="4"/>
            <p:cNvSpPr txBox="1"/>
            <p:nvPr/>
          </p:nvSpPr>
          <p:spPr>
            <a:xfrm>
              <a:off x="5161619" y="6836743"/>
              <a:ext cx="228696" cy="2845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atin typeface="+mn-lt"/>
                  <a:ea typeface="+mn-ea"/>
                  <a:cs typeface="+mn-cs"/>
                  <a:sym typeface="ヒラギノ角ゴ ProN W3"/>
                </a:defRPr>
              </a:lvl1pPr>
            </a:lstStyle>
            <a:p>
              <a:pPr/>
              <a:r>
                <a:t>4</a:t>
              </a:r>
            </a:p>
          </p:txBody>
        </p:sp>
        <p:sp>
          <p:nvSpPr>
            <p:cNvPr id="1508" name="6"/>
            <p:cNvSpPr txBox="1"/>
            <p:nvPr/>
          </p:nvSpPr>
          <p:spPr>
            <a:xfrm>
              <a:off x="6970790" y="6836743"/>
              <a:ext cx="227908" cy="2845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800">
                  <a:latin typeface="+mn-lt"/>
                  <a:ea typeface="+mn-ea"/>
                  <a:cs typeface="+mn-cs"/>
                  <a:sym typeface="ヒラギノ角ゴ ProN W3"/>
                </a:defRPr>
              </a:lvl1pPr>
            </a:lstStyle>
            <a:p>
              <a:pPr/>
              <a:r>
                <a:t>6</a:t>
              </a:r>
            </a:p>
          </p:txBody>
        </p:sp>
        <p:sp>
          <p:nvSpPr>
            <p:cNvPr id="1509" name="四角形"/>
            <p:cNvSpPr/>
            <p:nvPr/>
          </p:nvSpPr>
          <p:spPr>
            <a:xfrm>
              <a:off x="1699602" y="98024"/>
              <a:ext cx="2736911" cy="6672689"/>
            </a:xfrm>
            <a:prstGeom prst="rect">
              <a:avLst/>
            </a:prstGeom>
            <a:solidFill>
              <a:srgbClr val="000000">
                <a:alpha val="4746"/>
              </a:srgb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10" name="Resistance (Ω)"/>
            <p:cNvSpPr txBox="1"/>
            <p:nvPr/>
          </p:nvSpPr>
          <p:spPr>
            <a:xfrm rot="16200000">
              <a:off x="-848814" y="4888101"/>
              <a:ext cx="2047817" cy="3501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latin typeface="+mn-lt"/>
                  <a:ea typeface="+mn-ea"/>
                  <a:cs typeface="+mn-cs"/>
                  <a:sym typeface="ヒラギノ角ゴ ProN W3"/>
                </a:defRPr>
              </a:lvl1pPr>
            </a:lstStyle>
            <a:p>
              <a:pPr/>
              <a:r>
                <a:t>Resistance (Ω)</a:t>
              </a:r>
            </a:p>
          </p:txBody>
        </p:sp>
        <p:sp>
          <p:nvSpPr>
            <p:cNvPr id="1511" name="Current (A)"/>
            <p:cNvSpPr txBox="1"/>
            <p:nvPr/>
          </p:nvSpPr>
          <p:spPr>
            <a:xfrm rot="16200000">
              <a:off x="-613094" y="1496035"/>
              <a:ext cx="1576376" cy="3501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latin typeface="+mn-lt"/>
                  <a:ea typeface="+mn-ea"/>
                  <a:cs typeface="+mn-cs"/>
                  <a:sym typeface="ヒラギノ角ゴ ProN W3"/>
                </a:defRPr>
              </a:lvl1pPr>
            </a:lstStyle>
            <a:p>
              <a:pPr/>
              <a:r>
                <a:t>Current (A)</a:t>
              </a:r>
            </a:p>
          </p:txBody>
        </p:sp>
      </p:grpSp>
      <p:sp>
        <p:nvSpPr>
          <p:cNvPr id="1513" name="可逆変換の実証"/>
          <p:cNvSpPr txBox="1"/>
          <p:nvPr/>
        </p:nvSpPr>
        <p:spPr>
          <a:xfrm>
            <a:off x="953303" y="672809"/>
            <a:ext cx="4550867" cy="16945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可逆変換の実証</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5" name="190112_after_pulse17.jpg" descr="190112_after_pulse17.jpg"/>
          <p:cNvPicPr>
            <a:picLocks noChangeAspect="1"/>
          </p:cNvPicPr>
          <p:nvPr/>
        </p:nvPicPr>
        <p:blipFill>
          <a:blip r:embed="rId2">
            <a:extLst/>
          </a:blip>
          <a:stretch>
            <a:fillRect/>
          </a:stretch>
        </p:blipFill>
        <p:spPr>
          <a:xfrm>
            <a:off x="3030642" y="3509633"/>
            <a:ext cx="2094482" cy="1178146"/>
          </a:xfrm>
          <a:prstGeom prst="rect">
            <a:avLst/>
          </a:prstGeom>
          <a:ln w="12700">
            <a:miter lim="400000"/>
          </a:ln>
        </p:spPr>
      </p:pic>
      <p:pic>
        <p:nvPicPr>
          <p:cNvPr id="1516" name="190112_after_pulse19_1.jpg" descr="190112_after_pulse19_1.jpg"/>
          <p:cNvPicPr>
            <a:picLocks noChangeAspect="1"/>
          </p:cNvPicPr>
          <p:nvPr/>
        </p:nvPicPr>
        <p:blipFill>
          <a:blip r:embed="rId3">
            <a:extLst/>
          </a:blip>
          <a:stretch>
            <a:fillRect/>
          </a:stretch>
        </p:blipFill>
        <p:spPr>
          <a:xfrm>
            <a:off x="5422251" y="3509633"/>
            <a:ext cx="2094482" cy="1178146"/>
          </a:xfrm>
          <a:prstGeom prst="rect">
            <a:avLst/>
          </a:prstGeom>
          <a:ln w="12700">
            <a:miter lim="400000"/>
          </a:ln>
        </p:spPr>
      </p:pic>
      <p:pic>
        <p:nvPicPr>
          <p:cNvPr id="1517" name="190112_after_pulse19_2.jpg" descr="190112_after_pulse19_2.jpg"/>
          <p:cNvPicPr>
            <a:picLocks noChangeAspect="1"/>
          </p:cNvPicPr>
          <p:nvPr/>
        </p:nvPicPr>
        <p:blipFill>
          <a:blip r:embed="rId4">
            <a:extLst/>
          </a:blip>
          <a:stretch>
            <a:fillRect/>
          </a:stretch>
        </p:blipFill>
        <p:spPr>
          <a:xfrm>
            <a:off x="7790946" y="3509633"/>
            <a:ext cx="2094482" cy="1178146"/>
          </a:xfrm>
          <a:prstGeom prst="rect">
            <a:avLst/>
          </a:prstGeom>
          <a:ln w="12700">
            <a:miter lim="400000"/>
          </a:ln>
        </p:spPr>
      </p:pic>
      <p:pic>
        <p:nvPicPr>
          <p:cNvPr id="1518" name="190112_after_pulse20.jpg" descr="190112_after_pulse20.jpg"/>
          <p:cNvPicPr>
            <a:picLocks noChangeAspect="1"/>
          </p:cNvPicPr>
          <p:nvPr/>
        </p:nvPicPr>
        <p:blipFill>
          <a:blip r:embed="rId5">
            <a:extLst/>
          </a:blip>
          <a:stretch>
            <a:fillRect/>
          </a:stretch>
        </p:blipFill>
        <p:spPr>
          <a:xfrm>
            <a:off x="10542374" y="3509633"/>
            <a:ext cx="2094481" cy="1178146"/>
          </a:xfrm>
          <a:prstGeom prst="rect">
            <a:avLst/>
          </a:prstGeom>
          <a:ln w="12700">
            <a:miter lim="400000"/>
          </a:ln>
        </p:spPr>
      </p:pic>
      <p:pic>
        <p:nvPicPr>
          <p:cNvPr id="1519" name="190112_before_pulse17.jpg" descr="190112_before_pulse17.jpg"/>
          <p:cNvPicPr>
            <a:picLocks noChangeAspect="1"/>
          </p:cNvPicPr>
          <p:nvPr/>
        </p:nvPicPr>
        <p:blipFill>
          <a:blip r:embed="rId6">
            <a:extLst/>
          </a:blip>
          <a:stretch>
            <a:fillRect/>
          </a:stretch>
        </p:blipFill>
        <p:spPr>
          <a:xfrm>
            <a:off x="600933" y="3509633"/>
            <a:ext cx="2094482" cy="1178146"/>
          </a:xfrm>
          <a:prstGeom prst="rect">
            <a:avLst/>
          </a:prstGeom>
          <a:ln w="12700">
            <a:miter lim="400000"/>
          </a:ln>
        </p:spPr>
      </p:pic>
      <p:sp>
        <p:nvSpPr>
          <p:cNvPr id="1520" name="顕微鏡写真"/>
          <p:cNvSpPr txBox="1"/>
          <p:nvPr/>
        </p:nvSpPr>
        <p:spPr>
          <a:xfrm>
            <a:off x="551389" y="3218227"/>
            <a:ext cx="1066801"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atin typeface="+mn-lt"/>
                <a:ea typeface="+mn-ea"/>
                <a:cs typeface="+mn-cs"/>
                <a:sym typeface="ヒラギノ角ゴ ProN W3"/>
              </a:defRPr>
            </a:lvl1pPr>
          </a:lstStyle>
          <a:p>
            <a:pPr/>
            <a:r>
              <a:t>顕微鏡写真</a:t>
            </a:r>
          </a:p>
        </p:txBody>
      </p:sp>
      <p:pic>
        <p:nvPicPr>
          <p:cNvPr id="1521" name="190112_RI_sequence.png" descr="190112_RI_sequence.png"/>
          <p:cNvPicPr>
            <a:picLocks noChangeAspect="1"/>
          </p:cNvPicPr>
          <p:nvPr/>
        </p:nvPicPr>
        <p:blipFill>
          <a:blip r:embed="rId7">
            <a:extLst/>
          </a:blip>
          <a:srcRect l="3978" t="4041" r="52589" b="72789"/>
          <a:stretch>
            <a:fillRect/>
          </a:stretch>
        </p:blipFill>
        <p:spPr>
          <a:xfrm>
            <a:off x="1090611" y="5155022"/>
            <a:ext cx="3872824" cy="2066060"/>
          </a:xfrm>
          <a:prstGeom prst="rect">
            <a:avLst/>
          </a:prstGeom>
          <a:ln w="12700">
            <a:miter lim="400000"/>
          </a:ln>
        </p:spPr>
      </p:pic>
      <p:pic>
        <p:nvPicPr>
          <p:cNvPr id="1522" name="190112_RI_sequence.png" descr="190112_RI_sequence.png"/>
          <p:cNvPicPr>
            <a:picLocks noChangeAspect="1"/>
          </p:cNvPicPr>
          <p:nvPr/>
        </p:nvPicPr>
        <p:blipFill>
          <a:blip r:embed="rId7">
            <a:extLst/>
          </a:blip>
          <a:srcRect l="4085" t="28342" r="52806" b="48487"/>
          <a:stretch>
            <a:fillRect/>
          </a:stretch>
        </p:blipFill>
        <p:spPr>
          <a:xfrm>
            <a:off x="4965796" y="5161299"/>
            <a:ext cx="3844004" cy="2066060"/>
          </a:xfrm>
          <a:prstGeom prst="rect">
            <a:avLst/>
          </a:prstGeom>
          <a:ln w="12700">
            <a:miter lim="400000"/>
          </a:ln>
        </p:spPr>
      </p:pic>
      <p:pic>
        <p:nvPicPr>
          <p:cNvPr id="1523" name="190112_RI_sequence.png" descr="190112_RI_sequence.png"/>
          <p:cNvPicPr>
            <a:picLocks noChangeAspect="1"/>
          </p:cNvPicPr>
          <p:nvPr/>
        </p:nvPicPr>
        <p:blipFill>
          <a:blip r:embed="rId7">
            <a:extLst/>
          </a:blip>
          <a:srcRect l="52565" t="28342" r="4326" b="48487"/>
          <a:stretch>
            <a:fillRect/>
          </a:stretch>
        </p:blipFill>
        <p:spPr>
          <a:xfrm>
            <a:off x="8822737" y="5161299"/>
            <a:ext cx="3844003" cy="2066060"/>
          </a:xfrm>
          <a:prstGeom prst="rect">
            <a:avLst/>
          </a:prstGeom>
          <a:ln w="12700">
            <a:miter lim="400000"/>
          </a:ln>
        </p:spPr>
      </p:pic>
      <p:sp>
        <p:nvSpPr>
          <p:cNvPr id="1524" name="Resistance (mΩ)"/>
          <p:cNvSpPr txBox="1"/>
          <p:nvPr/>
        </p:nvSpPr>
        <p:spPr>
          <a:xfrm rot="16200000">
            <a:off x="-125741" y="5831596"/>
            <a:ext cx="1709445" cy="330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atin typeface="+mn-lt"/>
                <a:ea typeface="+mn-ea"/>
                <a:cs typeface="+mn-cs"/>
                <a:sym typeface="ヒラギノ角ゴ ProN W3"/>
              </a:defRPr>
            </a:lvl1pPr>
          </a:lstStyle>
          <a:p>
            <a:pPr/>
            <a:r>
              <a:t>Resistance (mΩ)</a:t>
            </a:r>
          </a:p>
        </p:txBody>
      </p:sp>
      <p:sp>
        <p:nvSpPr>
          <p:cNvPr id="1525" name="0"/>
          <p:cNvSpPr txBox="1"/>
          <p:nvPr/>
        </p:nvSpPr>
        <p:spPr>
          <a:xfrm rot="16200000">
            <a:off x="858407" y="6539417"/>
            <a:ext cx="274965" cy="3304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100">
                <a:latin typeface="+mn-lt"/>
                <a:ea typeface="+mn-ea"/>
                <a:cs typeface="+mn-cs"/>
                <a:sym typeface="ヒラギノ角ゴ ProN W3"/>
              </a:defRPr>
            </a:lvl1pPr>
          </a:lstStyle>
          <a:p>
            <a:pPr/>
            <a:r>
              <a:t>0</a:t>
            </a:r>
          </a:p>
        </p:txBody>
      </p:sp>
      <p:sp>
        <p:nvSpPr>
          <p:cNvPr id="1526" name="10"/>
          <p:cNvSpPr txBox="1"/>
          <p:nvPr/>
        </p:nvSpPr>
        <p:spPr>
          <a:xfrm rot="16200000">
            <a:off x="797177" y="5431082"/>
            <a:ext cx="397425" cy="3304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100">
                <a:latin typeface="+mn-lt"/>
                <a:ea typeface="+mn-ea"/>
                <a:cs typeface="+mn-cs"/>
                <a:sym typeface="ヒラギノ角ゴ ProN W3"/>
              </a:defRPr>
            </a:lvl1pPr>
          </a:lstStyle>
          <a:p>
            <a:pPr/>
            <a:r>
              <a:t>10</a:t>
            </a:r>
          </a:p>
        </p:txBody>
      </p:sp>
      <p:pic>
        <p:nvPicPr>
          <p:cNvPr id="1527" name="190112_RI_sequence.png" descr="190112_RI_sequence.png"/>
          <p:cNvPicPr>
            <a:picLocks noChangeAspect="1"/>
          </p:cNvPicPr>
          <p:nvPr/>
        </p:nvPicPr>
        <p:blipFill>
          <a:blip r:embed="rId7">
            <a:extLst/>
          </a:blip>
          <a:srcRect l="3971" t="52509" r="52589" b="24320"/>
          <a:stretch>
            <a:fillRect/>
          </a:stretch>
        </p:blipFill>
        <p:spPr>
          <a:xfrm>
            <a:off x="1099185" y="6836574"/>
            <a:ext cx="3873532" cy="2066060"/>
          </a:xfrm>
          <a:prstGeom prst="rect">
            <a:avLst/>
          </a:prstGeom>
          <a:ln w="12700">
            <a:miter lim="400000"/>
          </a:ln>
        </p:spPr>
      </p:pic>
      <p:pic>
        <p:nvPicPr>
          <p:cNvPr id="1528" name="190112_RI_sequence.png" descr="190112_RI_sequence.png"/>
          <p:cNvPicPr>
            <a:picLocks noChangeAspect="1"/>
          </p:cNvPicPr>
          <p:nvPr/>
        </p:nvPicPr>
        <p:blipFill>
          <a:blip r:embed="rId7">
            <a:extLst/>
          </a:blip>
          <a:srcRect l="4265" t="76943" r="52625" b="0"/>
          <a:stretch>
            <a:fillRect/>
          </a:stretch>
        </p:blipFill>
        <p:spPr>
          <a:xfrm>
            <a:off x="4975077" y="6859796"/>
            <a:ext cx="3844004" cy="2055919"/>
          </a:xfrm>
          <a:prstGeom prst="rect">
            <a:avLst/>
          </a:prstGeom>
          <a:ln w="12700">
            <a:miter lim="400000"/>
          </a:ln>
        </p:spPr>
      </p:pic>
      <p:pic>
        <p:nvPicPr>
          <p:cNvPr id="1529" name="190112_RI_sequence.png" descr="190112_RI_sequence.png"/>
          <p:cNvPicPr>
            <a:picLocks noChangeAspect="1"/>
          </p:cNvPicPr>
          <p:nvPr/>
        </p:nvPicPr>
        <p:blipFill>
          <a:blip r:embed="rId7">
            <a:extLst/>
          </a:blip>
          <a:srcRect l="52565" t="76802" r="4326" b="27"/>
          <a:stretch>
            <a:fillRect/>
          </a:stretch>
        </p:blipFill>
        <p:spPr>
          <a:xfrm>
            <a:off x="8815074" y="6842851"/>
            <a:ext cx="3844003" cy="2066061"/>
          </a:xfrm>
          <a:prstGeom prst="rect">
            <a:avLst/>
          </a:prstGeom>
          <a:ln w="12700">
            <a:miter lim="400000"/>
          </a:ln>
        </p:spPr>
      </p:pic>
      <p:sp>
        <p:nvSpPr>
          <p:cNvPr id="1530" name="Current (A)"/>
          <p:cNvSpPr txBox="1"/>
          <p:nvPr/>
        </p:nvSpPr>
        <p:spPr>
          <a:xfrm rot="16200000">
            <a:off x="137595" y="7519831"/>
            <a:ext cx="1201338" cy="330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atin typeface="+mn-lt"/>
                <a:ea typeface="+mn-ea"/>
                <a:cs typeface="+mn-cs"/>
                <a:sym typeface="ヒラギノ角ゴ ProN W3"/>
              </a:defRPr>
            </a:lvl1pPr>
          </a:lstStyle>
          <a:p>
            <a:pPr/>
            <a:r>
              <a:t>Current (A)</a:t>
            </a:r>
          </a:p>
        </p:txBody>
      </p:sp>
      <p:sp>
        <p:nvSpPr>
          <p:cNvPr id="1531" name="0"/>
          <p:cNvSpPr txBox="1"/>
          <p:nvPr/>
        </p:nvSpPr>
        <p:spPr>
          <a:xfrm rot="16200000">
            <a:off x="850744" y="8278486"/>
            <a:ext cx="274965" cy="330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100">
                <a:latin typeface="+mn-lt"/>
                <a:ea typeface="+mn-ea"/>
                <a:cs typeface="+mn-cs"/>
                <a:sym typeface="ヒラギノ角ゴ ProN W3"/>
              </a:defRPr>
            </a:lvl1pPr>
          </a:lstStyle>
          <a:p>
            <a:pPr/>
            <a:r>
              <a:t>0</a:t>
            </a:r>
          </a:p>
        </p:txBody>
      </p:sp>
      <p:sp>
        <p:nvSpPr>
          <p:cNvPr id="1532" name="Time (s)"/>
          <p:cNvSpPr txBox="1"/>
          <p:nvPr/>
        </p:nvSpPr>
        <p:spPr>
          <a:xfrm>
            <a:off x="2578724" y="8824965"/>
            <a:ext cx="895840" cy="330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atin typeface="+mn-lt"/>
                <a:ea typeface="+mn-ea"/>
                <a:cs typeface="+mn-cs"/>
                <a:sym typeface="ヒラギノ角ゴ ProN W3"/>
              </a:defRPr>
            </a:lvl1pPr>
          </a:lstStyle>
          <a:p>
            <a:pPr/>
            <a:r>
              <a:t>Time (s)</a:t>
            </a:r>
          </a:p>
        </p:txBody>
      </p:sp>
      <p:sp>
        <p:nvSpPr>
          <p:cNvPr id="1533" name="Time (s)"/>
          <p:cNvSpPr txBox="1"/>
          <p:nvPr/>
        </p:nvSpPr>
        <p:spPr>
          <a:xfrm>
            <a:off x="6452489" y="8841911"/>
            <a:ext cx="895840" cy="330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atin typeface="+mn-lt"/>
                <a:ea typeface="+mn-ea"/>
                <a:cs typeface="+mn-cs"/>
                <a:sym typeface="ヒラギノ角ゴ ProN W3"/>
              </a:defRPr>
            </a:lvl1pPr>
          </a:lstStyle>
          <a:p>
            <a:pPr/>
            <a:r>
              <a:t>Time (s)</a:t>
            </a:r>
          </a:p>
        </p:txBody>
      </p:sp>
      <p:sp>
        <p:nvSpPr>
          <p:cNvPr id="1534" name="Time (s)"/>
          <p:cNvSpPr txBox="1"/>
          <p:nvPr/>
        </p:nvSpPr>
        <p:spPr>
          <a:xfrm>
            <a:off x="10296730" y="8841911"/>
            <a:ext cx="895840" cy="330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atin typeface="+mn-lt"/>
                <a:ea typeface="+mn-ea"/>
                <a:cs typeface="+mn-cs"/>
                <a:sym typeface="ヒラギノ角ゴ ProN W3"/>
              </a:defRPr>
            </a:lvl1pPr>
          </a:lstStyle>
          <a:p>
            <a:pPr/>
            <a:r>
              <a:t>Time (s)</a:t>
            </a:r>
          </a:p>
        </p:txBody>
      </p:sp>
      <p:sp>
        <p:nvSpPr>
          <p:cNvPr id="1535" name="1"/>
          <p:cNvSpPr txBox="1"/>
          <p:nvPr/>
        </p:nvSpPr>
        <p:spPr>
          <a:xfrm rot="16200000">
            <a:off x="850744" y="6810770"/>
            <a:ext cx="274965" cy="3304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100">
                <a:latin typeface="+mn-lt"/>
                <a:ea typeface="+mn-ea"/>
                <a:cs typeface="+mn-cs"/>
                <a:sym typeface="ヒラギノ角ゴ ProN W3"/>
              </a:defRPr>
            </a:lvl1pPr>
          </a:lstStyle>
          <a:p>
            <a:pPr/>
            <a:r>
              <a:t>1</a:t>
            </a:r>
          </a:p>
        </p:txBody>
      </p:sp>
      <p:sp>
        <p:nvSpPr>
          <p:cNvPr id="1536" name="線"/>
          <p:cNvSpPr/>
          <p:nvPr/>
        </p:nvSpPr>
        <p:spPr>
          <a:xfrm>
            <a:off x="824995" y="4959015"/>
            <a:ext cx="1084469" cy="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37" name="線"/>
          <p:cNvSpPr/>
          <p:nvPr/>
        </p:nvSpPr>
        <p:spPr>
          <a:xfrm>
            <a:off x="1908830" y="4952800"/>
            <a:ext cx="1" cy="159977"/>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1541" name="グループ"/>
          <p:cNvGrpSpPr/>
          <p:nvPr/>
        </p:nvGrpSpPr>
        <p:grpSpPr>
          <a:xfrm>
            <a:off x="2301165" y="4952800"/>
            <a:ext cx="3154519" cy="159977"/>
            <a:chOff x="0" y="0"/>
            <a:chExt cx="3154517" cy="159975"/>
          </a:xfrm>
        </p:grpSpPr>
        <p:sp>
          <p:nvSpPr>
            <p:cNvPr id="1538" name="線"/>
            <p:cNvSpPr/>
            <p:nvPr/>
          </p:nvSpPr>
          <p:spPr>
            <a:xfrm>
              <a:off x="0" y="6214"/>
              <a:ext cx="3154518" cy="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39" name="線"/>
            <p:cNvSpPr/>
            <p:nvPr/>
          </p:nvSpPr>
          <p:spPr>
            <a:xfrm>
              <a:off x="3151938" y="0"/>
              <a:ext cx="1" cy="159976"/>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40" name="線"/>
            <p:cNvSpPr/>
            <p:nvPr/>
          </p:nvSpPr>
          <p:spPr>
            <a:xfrm flipH="1">
              <a:off x="14450" y="0"/>
              <a:ext cx="1" cy="159976"/>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545" name="グループ"/>
          <p:cNvGrpSpPr/>
          <p:nvPr/>
        </p:nvGrpSpPr>
        <p:grpSpPr>
          <a:xfrm>
            <a:off x="6149840" y="4952800"/>
            <a:ext cx="665597" cy="162135"/>
            <a:chOff x="0" y="0"/>
            <a:chExt cx="665596" cy="162133"/>
          </a:xfrm>
        </p:grpSpPr>
        <p:sp>
          <p:nvSpPr>
            <p:cNvPr id="1542" name="線"/>
            <p:cNvSpPr/>
            <p:nvPr/>
          </p:nvSpPr>
          <p:spPr>
            <a:xfrm>
              <a:off x="0" y="6298"/>
              <a:ext cx="665597" cy="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43" name="線"/>
            <p:cNvSpPr/>
            <p:nvPr/>
          </p:nvSpPr>
          <p:spPr>
            <a:xfrm>
              <a:off x="665052" y="0"/>
              <a:ext cx="1" cy="162134"/>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44" name="線"/>
            <p:cNvSpPr/>
            <p:nvPr/>
          </p:nvSpPr>
          <p:spPr>
            <a:xfrm flipH="1">
              <a:off x="3048" y="0"/>
              <a:ext cx="1" cy="162134"/>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549" name="グループ"/>
          <p:cNvGrpSpPr/>
          <p:nvPr/>
        </p:nvGrpSpPr>
        <p:grpSpPr>
          <a:xfrm>
            <a:off x="7302087" y="4962264"/>
            <a:ext cx="2128237" cy="150513"/>
            <a:chOff x="0" y="0"/>
            <a:chExt cx="2128235" cy="150512"/>
          </a:xfrm>
        </p:grpSpPr>
        <p:sp>
          <p:nvSpPr>
            <p:cNvPr id="1546" name="線"/>
            <p:cNvSpPr/>
            <p:nvPr/>
          </p:nvSpPr>
          <p:spPr>
            <a:xfrm>
              <a:off x="0" y="5847"/>
              <a:ext cx="2128236" cy="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47" name="線"/>
            <p:cNvSpPr/>
            <p:nvPr/>
          </p:nvSpPr>
          <p:spPr>
            <a:xfrm>
              <a:off x="2126495" y="0"/>
              <a:ext cx="1" cy="150513"/>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48" name="線"/>
            <p:cNvSpPr/>
            <p:nvPr/>
          </p:nvSpPr>
          <p:spPr>
            <a:xfrm flipH="1">
              <a:off x="9748" y="-1"/>
              <a:ext cx="1" cy="150514"/>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550" name="線"/>
          <p:cNvSpPr/>
          <p:nvPr/>
        </p:nvSpPr>
        <p:spPr>
          <a:xfrm>
            <a:off x="11139286" y="4959015"/>
            <a:ext cx="1519779" cy="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51" name="線"/>
          <p:cNvSpPr/>
          <p:nvPr/>
        </p:nvSpPr>
        <p:spPr>
          <a:xfrm>
            <a:off x="11148270" y="4952800"/>
            <a:ext cx="1" cy="159977"/>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52" name="四角形"/>
          <p:cNvSpPr/>
          <p:nvPr/>
        </p:nvSpPr>
        <p:spPr>
          <a:xfrm>
            <a:off x="1626866" y="5190987"/>
            <a:ext cx="610015" cy="3341298"/>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53" name="四角形"/>
          <p:cNvSpPr/>
          <p:nvPr/>
        </p:nvSpPr>
        <p:spPr>
          <a:xfrm>
            <a:off x="2813003" y="5190987"/>
            <a:ext cx="610015" cy="3341298"/>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54" name="四角形"/>
          <p:cNvSpPr/>
          <p:nvPr/>
        </p:nvSpPr>
        <p:spPr>
          <a:xfrm>
            <a:off x="4033030" y="5190987"/>
            <a:ext cx="610015" cy="3341298"/>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55" name="四角形"/>
          <p:cNvSpPr/>
          <p:nvPr/>
        </p:nvSpPr>
        <p:spPr>
          <a:xfrm>
            <a:off x="5494530" y="5195231"/>
            <a:ext cx="610014"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56" name="四角形"/>
          <p:cNvSpPr/>
          <p:nvPr/>
        </p:nvSpPr>
        <p:spPr>
          <a:xfrm>
            <a:off x="6697612" y="5195231"/>
            <a:ext cx="610014"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57" name="四角形"/>
          <p:cNvSpPr/>
          <p:nvPr/>
        </p:nvSpPr>
        <p:spPr>
          <a:xfrm>
            <a:off x="7900694" y="5195231"/>
            <a:ext cx="610014"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58" name="四角形"/>
          <p:cNvSpPr/>
          <p:nvPr/>
        </p:nvSpPr>
        <p:spPr>
          <a:xfrm>
            <a:off x="9353703" y="5195231"/>
            <a:ext cx="610014"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59" name="四角形"/>
          <p:cNvSpPr/>
          <p:nvPr/>
        </p:nvSpPr>
        <p:spPr>
          <a:xfrm>
            <a:off x="10556785" y="5195231"/>
            <a:ext cx="610015"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60" name="四角形"/>
          <p:cNvSpPr/>
          <p:nvPr/>
        </p:nvSpPr>
        <p:spPr>
          <a:xfrm>
            <a:off x="11759868" y="5195231"/>
            <a:ext cx="610014"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1566" name="グループ"/>
          <p:cNvGrpSpPr/>
          <p:nvPr/>
        </p:nvGrpSpPr>
        <p:grpSpPr>
          <a:xfrm>
            <a:off x="1653604" y="4702850"/>
            <a:ext cx="9969501" cy="254001"/>
            <a:chOff x="0" y="0"/>
            <a:chExt cx="9969500" cy="254000"/>
          </a:xfrm>
        </p:grpSpPr>
        <p:sp>
          <p:nvSpPr>
            <p:cNvPr id="1561" name="線"/>
            <p:cNvSpPr/>
            <p:nvPr/>
          </p:nvSpPr>
          <p:spPr>
            <a:xfrm flipV="1">
              <a:off x="-1" y="-1"/>
              <a:ext cx="2" cy="25400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62" name="線"/>
            <p:cNvSpPr/>
            <p:nvPr/>
          </p:nvSpPr>
          <p:spPr>
            <a:xfrm flipV="1">
              <a:off x="2400300" y="-1"/>
              <a:ext cx="1" cy="25400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63" name="線"/>
            <p:cNvSpPr/>
            <p:nvPr/>
          </p:nvSpPr>
          <p:spPr>
            <a:xfrm flipV="1">
              <a:off x="4813300" y="-1"/>
              <a:ext cx="1" cy="25400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64" name="線"/>
            <p:cNvSpPr/>
            <p:nvPr/>
          </p:nvSpPr>
          <p:spPr>
            <a:xfrm flipV="1">
              <a:off x="7112000" y="-1"/>
              <a:ext cx="1" cy="25400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65" name="線"/>
            <p:cNvSpPr/>
            <p:nvPr/>
          </p:nvSpPr>
          <p:spPr>
            <a:xfrm flipV="1">
              <a:off x="9969500" y="-1"/>
              <a:ext cx="1" cy="25400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567" name="模式図"/>
          <p:cNvSpPr txBox="1"/>
          <p:nvPr/>
        </p:nvSpPr>
        <p:spPr>
          <a:xfrm>
            <a:off x="652989" y="1056109"/>
            <a:ext cx="685801"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atin typeface="+mn-lt"/>
                <a:ea typeface="+mn-ea"/>
                <a:cs typeface="+mn-cs"/>
                <a:sym typeface="ヒラギノ角ゴ ProN W3"/>
              </a:defRPr>
            </a:lvl1pPr>
          </a:lstStyle>
          <a:p>
            <a:pPr/>
            <a:r>
              <a:t>模式図</a:t>
            </a:r>
          </a:p>
        </p:txBody>
      </p:sp>
      <p:pic>
        <p:nvPicPr>
          <p:cNvPr id="1568" name="a.png" descr="a.png"/>
          <p:cNvPicPr>
            <a:picLocks noChangeAspect="1"/>
          </p:cNvPicPr>
          <p:nvPr/>
        </p:nvPicPr>
        <p:blipFill>
          <a:blip r:embed="rId8">
            <a:extLst/>
          </a:blip>
          <a:srcRect l="73" t="60759" r="73" b="0"/>
          <a:stretch>
            <a:fillRect/>
          </a:stretch>
        </p:blipFill>
        <p:spPr>
          <a:xfrm>
            <a:off x="610345" y="2022242"/>
            <a:ext cx="2075508" cy="1178314"/>
          </a:xfrm>
          <a:prstGeom prst="rect">
            <a:avLst/>
          </a:prstGeom>
          <a:ln w="12700">
            <a:miter lim="400000"/>
          </a:ln>
        </p:spPr>
      </p:pic>
      <p:pic>
        <p:nvPicPr>
          <p:cNvPr id="1569" name="a.png" descr="a.png"/>
          <p:cNvPicPr>
            <a:picLocks noChangeAspect="1"/>
          </p:cNvPicPr>
          <p:nvPr/>
        </p:nvPicPr>
        <p:blipFill>
          <a:blip r:embed="rId8">
            <a:extLst/>
          </a:blip>
          <a:srcRect l="73" t="60759" r="73" b="0"/>
          <a:stretch>
            <a:fillRect/>
          </a:stretch>
        </p:blipFill>
        <p:spPr>
          <a:xfrm>
            <a:off x="3040054" y="2022242"/>
            <a:ext cx="2075508" cy="1178314"/>
          </a:xfrm>
          <a:prstGeom prst="rect">
            <a:avLst/>
          </a:prstGeom>
          <a:ln w="12700">
            <a:miter lim="400000"/>
          </a:ln>
        </p:spPr>
      </p:pic>
      <p:pic>
        <p:nvPicPr>
          <p:cNvPr id="1570" name="a.png" descr="a.png"/>
          <p:cNvPicPr>
            <a:picLocks noChangeAspect="1"/>
          </p:cNvPicPr>
          <p:nvPr/>
        </p:nvPicPr>
        <p:blipFill>
          <a:blip r:embed="rId8">
            <a:extLst/>
          </a:blip>
          <a:srcRect l="73" t="60759" r="73" b="0"/>
          <a:stretch>
            <a:fillRect/>
          </a:stretch>
        </p:blipFill>
        <p:spPr>
          <a:xfrm>
            <a:off x="5431664" y="2022242"/>
            <a:ext cx="2075507" cy="1178314"/>
          </a:xfrm>
          <a:prstGeom prst="rect">
            <a:avLst/>
          </a:prstGeom>
          <a:ln w="12700">
            <a:miter lim="400000"/>
          </a:ln>
        </p:spPr>
      </p:pic>
      <p:pic>
        <p:nvPicPr>
          <p:cNvPr id="1571" name="a.png" descr="a.png"/>
          <p:cNvPicPr>
            <a:picLocks noChangeAspect="1"/>
          </p:cNvPicPr>
          <p:nvPr/>
        </p:nvPicPr>
        <p:blipFill>
          <a:blip r:embed="rId8">
            <a:extLst/>
          </a:blip>
          <a:srcRect l="73" t="60759" r="73" b="0"/>
          <a:stretch>
            <a:fillRect/>
          </a:stretch>
        </p:blipFill>
        <p:spPr>
          <a:xfrm>
            <a:off x="7800358" y="2022242"/>
            <a:ext cx="2075507" cy="1178314"/>
          </a:xfrm>
          <a:prstGeom prst="rect">
            <a:avLst/>
          </a:prstGeom>
          <a:ln w="12700">
            <a:miter lim="400000"/>
          </a:ln>
        </p:spPr>
      </p:pic>
      <p:pic>
        <p:nvPicPr>
          <p:cNvPr id="1572" name="a.png" descr="a.png"/>
          <p:cNvPicPr>
            <a:picLocks noChangeAspect="1"/>
          </p:cNvPicPr>
          <p:nvPr/>
        </p:nvPicPr>
        <p:blipFill>
          <a:blip r:embed="rId8">
            <a:extLst/>
          </a:blip>
          <a:srcRect l="73" t="60759" r="73" b="0"/>
          <a:stretch>
            <a:fillRect/>
          </a:stretch>
        </p:blipFill>
        <p:spPr>
          <a:xfrm>
            <a:off x="10551786" y="2022242"/>
            <a:ext cx="2075507" cy="1178314"/>
          </a:xfrm>
          <a:prstGeom prst="rect">
            <a:avLst/>
          </a:prstGeom>
          <a:ln w="12700">
            <a:miter lim="400000"/>
          </a:ln>
        </p:spPr>
      </p:pic>
      <p:sp>
        <p:nvSpPr>
          <p:cNvPr id="1573" name="楕円"/>
          <p:cNvSpPr/>
          <p:nvPr/>
        </p:nvSpPr>
        <p:spPr>
          <a:xfrm rot="21000000">
            <a:off x="847552" y="2674336"/>
            <a:ext cx="685801" cy="397425"/>
          </a:xfrm>
          <a:prstGeom prst="ellipse">
            <a:avLst/>
          </a:prstGeom>
          <a:solidFill>
            <a:srgbClr val="D9E3BA"/>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574" name="αスズ"/>
          <p:cNvSpPr txBox="1"/>
          <p:nvPr/>
        </p:nvSpPr>
        <p:spPr>
          <a:xfrm>
            <a:off x="1777598" y="2474879"/>
            <a:ext cx="609601" cy="273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solidFill>
                  <a:srgbClr val="FFFFFF"/>
                </a:solidFill>
              </a:defRPr>
            </a:lvl1pPr>
          </a:lstStyle>
          <a:p>
            <a:pPr/>
            <a:r>
              <a:t>αスズ</a:t>
            </a:r>
          </a:p>
        </p:txBody>
      </p:sp>
      <p:sp>
        <p:nvSpPr>
          <p:cNvPr id="1575" name="βスズ"/>
          <p:cNvSpPr txBox="1"/>
          <p:nvPr/>
        </p:nvSpPr>
        <p:spPr>
          <a:xfrm>
            <a:off x="869512" y="2741829"/>
            <a:ext cx="609601" cy="273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βスズ</a:t>
            </a:r>
          </a:p>
        </p:txBody>
      </p:sp>
      <p:sp>
        <p:nvSpPr>
          <p:cNvPr id="1576" name="αスズ"/>
          <p:cNvSpPr txBox="1"/>
          <p:nvPr/>
        </p:nvSpPr>
        <p:spPr>
          <a:xfrm>
            <a:off x="4317573" y="2343888"/>
            <a:ext cx="609601" cy="273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solidFill>
                  <a:srgbClr val="FFFFFF"/>
                </a:solidFill>
              </a:defRPr>
            </a:lvl1pPr>
          </a:lstStyle>
          <a:p>
            <a:pPr/>
            <a:r>
              <a:t>αスズ</a:t>
            </a:r>
          </a:p>
        </p:txBody>
      </p:sp>
      <p:sp>
        <p:nvSpPr>
          <p:cNvPr id="1577" name="αスズ"/>
          <p:cNvSpPr txBox="1"/>
          <p:nvPr/>
        </p:nvSpPr>
        <p:spPr>
          <a:xfrm>
            <a:off x="6628925" y="2338354"/>
            <a:ext cx="609601" cy="273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solidFill>
                  <a:srgbClr val="FFFFFF"/>
                </a:solidFill>
              </a:defRPr>
            </a:lvl1pPr>
          </a:lstStyle>
          <a:p>
            <a:pPr/>
            <a:r>
              <a:t>αスズ</a:t>
            </a:r>
          </a:p>
        </p:txBody>
      </p:sp>
      <p:grpSp>
        <p:nvGrpSpPr>
          <p:cNvPr id="1582" name="グループ"/>
          <p:cNvGrpSpPr/>
          <p:nvPr/>
        </p:nvGrpSpPr>
        <p:grpSpPr>
          <a:xfrm>
            <a:off x="3190715" y="2511107"/>
            <a:ext cx="1821194" cy="665725"/>
            <a:chOff x="0" y="0"/>
            <a:chExt cx="1821192" cy="665724"/>
          </a:xfrm>
        </p:grpSpPr>
        <p:sp>
          <p:nvSpPr>
            <p:cNvPr id="1578" name="楕円"/>
            <p:cNvSpPr/>
            <p:nvPr/>
          </p:nvSpPr>
          <p:spPr>
            <a:xfrm rot="21000000">
              <a:off x="48148" y="82806"/>
              <a:ext cx="996412" cy="48781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79" name="楕円"/>
            <p:cNvSpPr/>
            <p:nvPr/>
          </p:nvSpPr>
          <p:spPr>
            <a:xfrm rot="21240000">
              <a:off x="663481" y="393586"/>
              <a:ext cx="1154800" cy="11625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80" name="円形"/>
            <p:cNvSpPr/>
            <p:nvPr/>
          </p:nvSpPr>
          <p:spPr>
            <a:xfrm rot="21240000">
              <a:off x="19606" y="250079"/>
              <a:ext cx="397368" cy="39596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81" name="βスズ"/>
            <p:cNvSpPr txBox="1"/>
            <p:nvPr/>
          </p:nvSpPr>
          <p:spPr>
            <a:xfrm>
              <a:off x="228853" y="190189"/>
              <a:ext cx="609601" cy="273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300"/>
              </a:lvl1pPr>
            </a:lstStyle>
            <a:p>
              <a:pPr/>
              <a:r>
                <a:t>βスズ</a:t>
              </a:r>
            </a:p>
          </p:txBody>
        </p:sp>
      </p:grpSp>
      <p:grpSp>
        <p:nvGrpSpPr>
          <p:cNvPr id="1591" name="グループ"/>
          <p:cNvGrpSpPr/>
          <p:nvPr/>
        </p:nvGrpSpPr>
        <p:grpSpPr>
          <a:xfrm>
            <a:off x="5613963" y="2505217"/>
            <a:ext cx="1855652" cy="665725"/>
            <a:chOff x="0" y="0"/>
            <a:chExt cx="1855650" cy="665724"/>
          </a:xfrm>
        </p:grpSpPr>
        <p:grpSp>
          <p:nvGrpSpPr>
            <p:cNvPr id="1587" name="グループ"/>
            <p:cNvGrpSpPr/>
            <p:nvPr/>
          </p:nvGrpSpPr>
          <p:grpSpPr>
            <a:xfrm>
              <a:off x="-1" y="0"/>
              <a:ext cx="1821194" cy="665725"/>
              <a:chOff x="0" y="0"/>
              <a:chExt cx="1821192" cy="665724"/>
            </a:xfrm>
          </p:grpSpPr>
          <p:sp>
            <p:nvSpPr>
              <p:cNvPr id="1583" name="楕円"/>
              <p:cNvSpPr/>
              <p:nvPr/>
            </p:nvSpPr>
            <p:spPr>
              <a:xfrm rot="21000000">
                <a:off x="48148" y="82806"/>
                <a:ext cx="996412" cy="48781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84" name="楕円"/>
              <p:cNvSpPr/>
              <p:nvPr/>
            </p:nvSpPr>
            <p:spPr>
              <a:xfrm rot="21240000">
                <a:off x="663481" y="393586"/>
                <a:ext cx="1154800" cy="11625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85" name="円形"/>
              <p:cNvSpPr/>
              <p:nvPr/>
            </p:nvSpPr>
            <p:spPr>
              <a:xfrm rot="21240000">
                <a:off x="19606" y="250079"/>
                <a:ext cx="397368" cy="39596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86" name="βスズ"/>
              <p:cNvSpPr txBox="1"/>
              <p:nvPr/>
            </p:nvSpPr>
            <p:spPr>
              <a:xfrm>
                <a:off x="228853" y="190189"/>
                <a:ext cx="609601" cy="273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1300"/>
                </a:lvl1pPr>
              </a:lstStyle>
              <a:p>
                <a:pPr/>
                <a:r>
                  <a:t>βスズ</a:t>
                </a:r>
              </a:p>
            </p:txBody>
          </p:sp>
        </p:grpSp>
        <p:sp>
          <p:nvSpPr>
            <p:cNvPr id="1588" name="楕円"/>
            <p:cNvSpPr/>
            <p:nvPr/>
          </p:nvSpPr>
          <p:spPr>
            <a:xfrm rot="21000000">
              <a:off x="1077498" y="117747"/>
              <a:ext cx="745620" cy="31979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89" name="楕円"/>
            <p:cNvSpPr/>
            <p:nvPr/>
          </p:nvSpPr>
          <p:spPr>
            <a:xfrm rot="21000000">
              <a:off x="1542611" y="183236"/>
              <a:ext cx="288287" cy="31031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90" name="楕円"/>
            <p:cNvSpPr/>
            <p:nvPr/>
          </p:nvSpPr>
          <p:spPr>
            <a:xfrm rot="21000000">
              <a:off x="1733921" y="207277"/>
              <a:ext cx="80143" cy="24849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603" name="グループ"/>
          <p:cNvGrpSpPr/>
          <p:nvPr/>
        </p:nvGrpSpPr>
        <p:grpSpPr>
          <a:xfrm>
            <a:off x="7980556" y="2217317"/>
            <a:ext cx="1844373" cy="962005"/>
            <a:chOff x="-10" y="-296290"/>
            <a:chExt cx="1844372" cy="962003"/>
          </a:xfrm>
        </p:grpSpPr>
        <p:grpSp>
          <p:nvGrpSpPr>
            <p:cNvPr id="1596" name="グループ"/>
            <p:cNvGrpSpPr/>
            <p:nvPr/>
          </p:nvGrpSpPr>
          <p:grpSpPr>
            <a:xfrm>
              <a:off x="-11" y="43"/>
              <a:ext cx="1820345" cy="665671"/>
              <a:chOff x="-10" y="43"/>
              <a:chExt cx="1820344" cy="665670"/>
            </a:xfrm>
          </p:grpSpPr>
          <p:sp>
            <p:nvSpPr>
              <p:cNvPr id="1592" name="楕円"/>
              <p:cNvSpPr/>
              <p:nvPr/>
            </p:nvSpPr>
            <p:spPr>
              <a:xfrm rot="21000000">
                <a:off x="48118" y="82810"/>
                <a:ext cx="995953" cy="48780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93" name="図形"/>
              <p:cNvSpPr/>
              <p:nvPr/>
            </p:nvSpPr>
            <p:spPr>
              <a:xfrm rot="21240000">
                <a:off x="663163" y="393587"/>
                <a:ext cx="1154257" cy="116249"/>
              </a:xfrm>
              <a:custGeom>
                <a:avLst/>
                <a:gdLst/>
                <a:ahLst/>
                <a:cxnLst>
                  <a:cxn ang="0">
                    <a:pos x="wd2" y="hd2"/>
                  </a:cxn>
                  <a:cxn ang="5400000">
                    <a:pos x="wd2" y="hd2"/>
                  </a:cxn>
                  <a:cxn ang="10800000">
                    <a:pos x="wd2" y="hd2"/>
                  </a:cxn>
                  <a:cxn ang="16200000">
                    <a:pos x="wd2" y="hd2"/>
                  </a:cxn>
                </a:cxnLst>
                <a:rect l="0" t="0" r="r" b="b"/>
                <a:pathLst>
                  <a:path w="19679" h="19676" fill="norm" stroke="1" extrusionOk="0">
                    <a:moveTo>
                      <a:pt x="16797" y="2878"/>
                    </a:moveTo>
                    <a:cubicBezTo>
                      <a:pt x="20639" y="6718"/>
                      <a:pt x="20639" y="12947"/>
                      <a:pt x="16796" y="16791"/>
                    </a:cubicBezTo>
                    <a:cubicBezTo>
                      <a:pt x="12954" y="20635"/>
                      <a:pt x="6724" y="20638"/>
                      <a:pt x="2881" y="16798"/>
                    </a:cubicBezTo>
                    <a:cubicBezTo>
                      <a:pt x="-961" y="12958"/>
                      <a:pt x="-961" y="6729"/>
                      <a:pt x="2882" y="2885"/>
                    </a:cubicBezTo>
                    <a:cubicBezTo>
                      <a:pt x="6724" y="-959"/>
                      <a:pt x="12954" y="-962"/>
                      <a:pt x="16797" y="2878"/>
                    </a:cubicBezTo>
                    <a:close/>
                  </a:path>
                </a:pathLst>
              </a:cu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94" name="円形"/>
              <p:cNvSpPr/>
              <p:nvPr/>
            </p:nvSpPr>
            <p:spPr>
              <a:xfrm rot="21240000">
                <a:off x="19595" y="250080"/>
                <a:ext cx="397182" cy="39596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95" name="βスズ"/>
              <p:cNvSpPr txBox="1"/>
              <p:nvPr/>
            </p:nvSpPr>
            <p:spPr>
              <a:xfrm>
                <a:off x="228745" y="190189"/>
                <a:ext cx="609311" cy="273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300"/>
                </a:lvl1pPr>
              </a:lstStyle>
              <a:p>
                <a:pPr/>
                <a:r>
                  <a:t>βスズ</a:t>
                </a:r>
              </a:p>
            </p:txBody>
          </p:sp>
        </p:grpSp>
        <p:sp>
          <p:nvSpPr>
            <p:cNvPr id="1597" name="楕円"/>
            <p:cNvSpPr/>
            <p:nvPr/>
          </p:nvSpPr>
          <p:spPr>
            <a:xfrm rot="21000000">
              <a:off x="1076981" y="117749"/>
              <a:ext cx="745276" cy="3197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98" name="楕円"/>
            <p:cNvSpPr/>
            <p:nvPr/>
          </p:nvSpPr>
          <p:spPr>
            <a:xfrm rot="21120000">
              <a:off x="1717210" y="207188"/>
              <a:ext cx="102201" cy="25138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599" name="楕円"/>
            <p:cNvSpPr/>
            <p:nvPr/>
          </p:nvSpPr>
          <p:spPr>
            <a:xfrm rot="20820000">
              <a:off x="981266" y="-149374"/>
              <a:ext cx="600674" cy="24109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00" name="楕円"/>
            <p:cNvSpPr/>
            <p:nvPr/>
          </p:nvSpPr>
          <p:spPr>
            <a:xfrm rot="21120000">
              <a:off x="1618227" y="-287845"/>
              <a:ext cx="164049" cy="6102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01" name="楕円"/>
            <p:cNvSpPr/>
            <p:nvPr/>
          </p:nvSpPr>
          <p:spPr>
            <a:xfrm rot="21300000">
              <a:off x="1566841" y="404659"/>
              <a:ext cx="266821" cy="5704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02" name="楕円"/>
            <p:cNvSpPr/>
            <p:nvPr/>
          </p:nvSpPr>
          <p:spPr>
            <a:xfrm rot="21300000">
              <a:off x="1473042" y="243238"/>
              <a:ext cx="266822" cy="17928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634" name="グループ"/>
          <p:cNvGrpSpPr/>
          <p:nvPr/>
        </p:nvGrpSpPr>
        <p:grpSpPr>
          <a:xfrm>
            <a:off x="10573775" y="2049960"/>
            <a:ext cx="2003887" cy="1113478"/>
            <a:chOff x="-148961" y="-457173"/>
            <a:chExt cx="2003886" cy="1113476"/>
          </a:xfrm>
        </p:grpSpPr>
        <p:sp>
          <p:nvSpPr>
            <p:cNvPr id="1604" name="楕円"/>
            <p:cNvSpPr/>
            <p:nvPr/>
          </p:nvSpPr>
          <p:spPr>
            <a:xfrm rot="21000000">
              <a:off x="23452" y="-198767"/>
              <a:ext cx="995952" cy="77148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05" name="図形"/>
            <p:cNvSpPr/>
            <p:nvPr/>
          </p:nvSpPr>
          <p:spPr>
            <a:xfrm rot="21240000">
              <a:off x="663163" y="393587"/>
              <a:ext cx="1154257" cy="116249"/>
            </a:xfrm>
            <a:custGeom>
              <a:avLst/>
              <a:gdLst/>
              <a:ahLst/>
              <a:cxnLst>
                <a:cxn ang="0">
                  <a:pos x="wd2" y="hd2"/>
                </a:cxn>
                <a:cxn ang="5400000">
                  <a:pos x="wd2" y="hd2"/>
                </a:cxn>
                <a:cxn ang="10800000">
                  <a:pos x="wd2" y="hd2"/>
                </a:cxn>
                <a:cxn ang="16200000">
                  <a:pos x="wd2" y="hd2"/>
                </a:cxn>
              </a:cxnLst>
              <a:rect l="0" t="0" r="r" b="b"/>
              <a:pathLst>
                <a:path w="19679" h="19676" fill="norm" stroke="1" extrusionOk="0">
                  <a:moveTo>
                    <a:pt x="16797" y="2878"/>
                  </a:moveTo>
                  <a:cubicBezTo>
                    <a:pt x="20639" y="6718"/>
                    <a:pt x="20639" y="12947"/>
                    <a:pt x="16796" y="16791"/>
                  </a:cubicBezTo>
                  <a:cubicBezTo>
                    <a:pt x="12954" y="20635"/>
                    <a:pt x="6724" y="20638"/>
                    <a:pt x="2881" y="16798"/>
                  </a:cubicBezTo>
                  <a:cubicBezTo>
                    <a:pt x="-961" y="12958"/>
                    <a:pt x="-961" y="6729"/>
                    <a:pt x="2882" y="2885"/>
                  </a:cubicBezTo>
                  <a:cubicBezTo>
                    <a:pt x="6724" y="-959"/>
                    <a:pt x="12954" y="-962"/>
                    <a:pt x="16797" y="2878"/>
                  </a:cubicBezTo>
                  <a:close/>
                </a:path>
              </a:pathLst>
            </a:cu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06" name="円形"/>
            <p:cNvSpPr/>
            <p:nvPr/>
          </p:nvSpPr>
          <p:spPr>
            <a:xfrm rot="21240000">
              <a:off x="70395" y="211980"/>
              <a:ext cx="397182" cy="39596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07" name="楕円"/>
            <p:cNvSpPr/>
            <p:nvPr/>
          </p:nvSpPr>
          <p:spPr>
            <a:xfrm rot="21000000">
              <a:off x="709216" y="18179"/>
              <a:ext cx="1104330" cy="45154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08" name="楕円"/>
            <p:cNvSpPr/>
            <p:nvPr/>
          </p:nvSpPr>
          <p:spPr>
            <a:xfrm rot="21000000">
              <a:off x="1563923" y="199755"/>
              <a:ext cx="247878" cy="26817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09" name="楕円"/>
            <p:cNvSpPr/>
            <p:nvPr/>
          </p:nvSpPr>
          <p:spPr>
            <a:xfrm rot="21000000">
              <a:off x="443953" y="-357438"/>
              <a:ext cx="667693" cy="47003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10" name="楕円"/>
            <p:cNvSpPr/>
            <p:nvPr/>
          </p:nvSpPr>
          <p:spPr>
            <a:xfrm rot="21120000">
              <a:off x="1634476" y="-418697"/>
              <a:ext cx="169689" cy="74132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11" name="楕円"/>
            <p:cNvSpPr/>
            <p:nvPr/>
          </p:nvSpPr>
          <p:spPr>
            <a:xfrm rot="21120000">
              <a:off x="1386678" y="-432692"/>
              <a:ext cx="381152" cy="41955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12" name="楕円"/>
            <p:cNvSpPr/>
            <p:nvPr/>
          </p:nvSpPr>
          <p:spPr>
            <a:xfrm rot="20100000">
              <a:off x="-17995" y="-316777"/>
              <a:ext cx="340967" cy="69537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13" name="楕円"/>
            <p:cNvSpPr/>
            <p:nvPr/>
          </p:nvSpPr>
          <p:spPr>
            <a:xfrm rot="21240000">
              <a:off x="536350" y="290607"/>
              <a:ext cx="397182" cy="26408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14" name="楕円"/>
            <p:cNvSpPr/>
            <p:nvPr/>
          </p:nvSpPr>
          <p:spPr>
            <a:xfrm rot="21240000">
              <a:off x="199960" y="373002"/>
              <a:ext cx="397182" cy="20821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15" name="楕円"/>
            <p:cNvSpPr/>
            <p:nvPr/>
          </p:nvSpPr>
          <p:spPr>
            <a:xfrm rot="21240000">
              <a:off x="46417" y="404220"/>
              <a:ext cx="205743" cy="24199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16" name="楕円"/>
            <p:cNvSpPr/>
            <p:nvPr/>
          </p:nvSpPr>
          <p:spPr>
            <a:xfrm rot="21240000">
              <a:off x="-5162" y="-246368"/>
              <a:ext cx="78655" cy="86651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17" name="楕円"/>
            <p:cNvSpPr/>
            <p:nvPr/>
          </p:nvSpPr>
          <p:spPr>
            <a:xfrm rot="960000">
              <a:off x="-43862" y="-202792"/>
              <a:ext cx="667692"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18" name="楕円"/>
            <p:cNvSpPr/>
            <p:nvPr/>
          </p:nvSpPr>
          <p:spPr>
            <a:xfrm rot="20880000">
              <a:off x="146715" y="-239770"/>
              <a:ext cx="667693" cy="6764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19" name="楕円"/>
            <p:cNvSpPr/>
            <p:nvPr/>
          </p:nvSpPr>
          <p:spPr>
            <a:xfrm rot="1500000">
              <a:off x="527877" y="-363946"/>
              <a:ext cx="217464" cy="25665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20" name="楕円"/>
            <p:cNvSpPr/>
            <p:nvPr/>
          </p:nvSpPr>
          <p:spPr>
            <a:xfrm rot="20880000">
              <a:off x="927205" y="-261257"/>
              <a:ext cx="808161" cy="47724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21" name="楕円"/>
            <p:cNvSpPr/>
            <p:nvPr/>
          </p:nvSpPr>
          <p:spPr>
            <a:xfrm rot="21120000">
              <a:off x="1602790" y="-445163"/>
              <a:ext cx="134779" cy="15928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22" name="楕円"/>
            <p:cNvSpPr/>
            <p:nvPr/>
          </p:nvSpPr>
          <p:spPr>
            <a:xfrm rot="21300000">
              <a:off x="1692893" y="-439264"/>
              <a:ext cx="52855" cy="16108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23" name="楕円"/>
            <p:cNvSpPr/>
            <p:nvPr/>
          </p:nvSpPr>
          <p:spPr>
            <a:xfrm rot="2460000">
              <a:off x="1357053" y="-430084"/>
              <a:ext cx="80640"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24" name="楕円"/>
            <p:cNvSpPr/>
            <p:nvPr/>
          </p:nvSpPr>
          <p:spPr>
            <a:xfrm rot="3180000">
              <a:off x="1324590" y="-404684"/>
              <a:ext cx="80640"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25" name="楕円"/>
            <p:cNvSpPr/>
            <p:nvPr/>
          </p:nvSpPr>
          <p:spPr>
            <a:xfrm rot="5880000">
              <a:off x="1112608" y="-363876"/>
              <a:ext cx="27389"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26" name="楕円"/>
            <p:cNvSpPr/>
            <p:nvPr/>
          </p:nvSpPr>
          <p:spPr>
            <a:xfrm rot="19200000">
              <a:off x="9964" y="-134448"/>
              <a:ext cx="667693"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27" name="楕円"/>
            <p:cNvSpPr/>
            <p:nvPr/>
          </p:nvSpPr>
          <p:spPr>
            <a:xfrm rot="1080000">
              <a:off x="869299" y="-370138"/>
              <a:ext cx="158353" cy="47003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28" name="楕円"/>
            <p:cNvSpPr/>
            <p:nvPr/>
          </p:nvSpPr>
          <p:spPr>
            <a:xfrm rot="4860000">
              <a:off x="895858" y="-471031"/>
              <a:ext cx="41164" cy="27373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29" name="楕円"/>
            <p:cNvSpPr/>
            <p:nvPr/>
          </p:nvSpPr>
          <p:spPr>
            <a:xfrm rot="5880000">
              <a:off x="1077939" y="-337245"/>
              <a:ext cx="70604"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30" name="βスズ"/>
            <p:cNvSpPr txBox="1"/>
            <p:nvPr/>
          </p:nvSpPr>
          <p:spPr>
            <a:xfrm>
              <a:off x="552705" y="-16971"/>
              <a:ext cx="609312" cy="2730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300"/>
              </a:lvl1pPr>
            </a:lstStyle>
            <a:p>
              <a:pPr/>
              <a:r>
                <a:t>βスズ</a:t>
              </a:r>
            </a:p>
          </p:txBody>
        </p:sp>
        <p:sp>
          <p:nvSpPr>
            <p:cNvPr id="1631" name="楕円"/>
            <p:cNvSpPr/>
            <p:nvPr/>
          </p:nvSpPr>
          <p:spPr>
            <a:xfrm rot="21300000">
              <a:off x="1766098" y="199755"/>
              <a:ext cx="63698" cy="26817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32" name="楕円"/>
            <p:cNvSpPr/>
            <p:nvPr/>
          </p:nvSpPr>
          <p:spPr>
            <a:xfrm rot="21360000">
              <a:off x="1565937" y="439706"/>
              <a:ext cx="247879" cy="2962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33" name="楕円"/>
            <p:cNvSpPr/>
            <p:nvPr/>
          </p:nvSpPr>
          <p:spPr>
            <a:xfrm rot="21360000">
              <a:off x="1737378" y="397792"/>
              <a:ext cx="111904" cy="6477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635" name="αスズ"/>
          <p:cNvSpPr txBox="1"/>
          <p:nvPr/>
        </p:nvSpPr>
        <p:spPr>
          <a:xfrm>
            <a:off x="8308330" y="2300254"/>
            <a:ext cx="609601" cy="273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solidFill>
                  <a:srgbClr val="FFFFFF"/>
                </a:solidFill>
              </a:defRPr>
            </a:lvl1pPr>
          </a:lstStyle>
          <a:p>
            <a:pPr/>
            <a:r>
              <a:t>αスズ</a:t>
            </a:r>
          </a:p>
        </p:txBody>
      </p:sp>
      <p:sp>
        <p:nvSpPr>
          <p:cNvPr id="1636" name="銀ペースト"/>
          <p:cNvSpPr txBox="1"/>
          <p:nvPr/>
        </p:nvSpPr>
        <p:spPr>
          <a:xfrm>
            <a:off x="2117842" y="1526558"/>
            <a:ext cx="854965" cy="25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atin typeface="+mn-lt"/>
                <a:ea typeface="+mn-ea"/>
                <a:cs typeface="+mn-cs"/>
                <a:sym typeface="ヒラギノ角ゴ ProN W3"/>
              </a:defRPr>
            </a:lvl1pPr>
          </a:lstStyle>
          <a:p>
            <a:pPr/>
            <a:r>
              <a:t>銀ペースト</a:t>
            </a:r>
          </a:p>
        </p:txBody>
      </p:sp>
      <p:sp>
        <p:nvSpPr>
          <p:cNvPr id="1637" name="線"/>
          <p:cNvSpPr/>
          <p:nvPr/>
        </p:nvSpPr>
        <p:spPr>
          <a:xfrm flipV="1">
            <a:off x="1169873" y="1805512"/>
            <a:ext cx="1082487" cy="347738"/>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638" name="線"/>
          <p:cNvSpPr/>
          <p:nvPr/>
        </p:nvSpPr>
        <p:spPr>
          <a:xfrm flipV="1">
            <a:off x="1990697" y="1874742"/>
            <a:ext cx="410882" cy="267436"/>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639" name="線"/>
          <p:cNvSpPr/>
          <p:nvPr/>
        </p:nvSpPr>
        <p:spPr>
          <a:xfrm flipV="1">
            <a:off x="2551780" y="1781745"/>
            <a:ext cx="140648" cy="395272"/>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1655" name="グループ"/>
          <p:cNvGrpSpPr/>
          <p:nvPr/>
        </p:nvGrpSpPr>
        <p:grpSpPr>
          <a:xfrm>
            <a:off x="5536687" y="2090032"/>
            <a:ext cx="1304496" cy="1068143"/>
            <a:chOff x="-50233" y="-411838"/>
            <a:chExt cx="1304495" cy="1068142"/>
          </a:xfrm>
        </p:grpSpPr>
        <p:sp>
          <p:nvSpPr>
            <p:cNvPr id="1640" name="楕円"/>
            <p:cNvSpPr/>
            <p:nvPr/>
          </p:nvSpPr>
          <p:spPr>
            <a:xfrm rot="21000000">
              <a:off x="-22313" y="-194763"/>
              <a:ext cx="995953" cy="24438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41" name="楕円"/>
            <p:cNvSpPr/>
            <p:nvPr/>
          </p:nvSpPr>
          <p:spPr>
            <a:xfrm rot="21000000">
              <a:off x="435288" y="-356680"/>
              <a:ext cx="667693" cy="37023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42" name="楕円"/>
            <p:cNvSpPr/>
            <p:nvPr/>
          </p:nvSpPr>
          <p:spPr>
            <a:xfrm rot="20100000">
              <a:off x="24084" y="-284711"/>
              <a:ext cx="220521" cy="39404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43" name="楕円"/>
            <p:cNvSpPr/>
            <p:nvPr/>
          </p:nvSpPr>
          <p:spPr>
            <a:xfrm rot="21240000">
              <a:off x="46417" y="404220"/>
              <a:ext cx="205743" cy="24199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44" name="楕円"/>
            <p:cNvSpPr/>
            <p:nvPr/>
          </p:nvSpPr>
          <p:spPr>
            <a:xfrm rot="21240000">
              <a:off x="-5162" y="-246368"/>
              <a:ext cx="78655" cy="86651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45" name="楕円"/>
            <p:cNvSpPr/>
            <p:nvPr/>
          </p:nvSpPr>
          <p:spPr>
            <a:xfrm rot="960000">
              <a:off x="-43862" y="-202792"/>
              <a:ext cx="667692"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46" name="楕円"/>
            <p:cNvSpPr/>
            <p:nvPr/>
          </p:nvSpPr>
          <p:spPr>
            <a:xfrm rot="20880000">
              <a:off x="146715" y="-239770"/>
              <a:ext cx="667693" cy="6764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47" name="楕円"/>
            <p:cNvSpPr/>
            <p:nvPr/>
          </p:nvSpPr>
          <p:spPr>
            <a:xfrm rot="1500000">
              <a:off x="527877" y="-363946"/>
              <a:ext cx="217464" cy="25665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48" name="楕円"/>
            <p:cNvSpPr/>
            <p:nvPr/>
          </p:nvSpPr>
          <p:spPr>
            <a:xfrm rot="5880000">
              <a:off x="1112608" y="-363876"/>
              <a:ext cx="27389"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49" name="楕円"/>
            <p:cNvSpPr/>
            <p:nvPr/>
          </p:nvSpPr>
          <p:spPr>
            <a:xfrm rot="19200000">
              <a:off x="9964" y="-134448"/>
              <a:ext cx="667693"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50" name="楕円"/>
            <p:cNvSpPr/>
            <p:nvPr/>
          </p:nvSpPr>
          <p:spPr>
            <a:xfrm rot="1080000">
              <a:off x="886579" y="-367401"/>
              <a:ext cx="158353" cy="35820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51" name="楕円"/>
            <p:cNvSpPr/>
            <p:nvPr/>
          </p:nvSpPr>
          <p:spPr>
            <a:xfrm rot="4860000">
              <a:off x="895858" y="-471031"/>
              <a:ext cx="41164" cy="27373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52" name="楕円"/>
            <p:cNvSpPr/>
            <p:nvPr/>
          </p:nvSpPr>
          <p:spPr>
            <a:xfrm rot="5880000">
              <a:off x="1077939" y="-337245"/>
              <a:ext cx="70604"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53" name="楕円"/>
            <p:cNvSpPr/>
            <p:nvPr/>
          </p:nvSpPr>
          <p:spPr>
            <a:xfrm rot="20460000">
              <a:off x="56506" y="223712"/>
              <a:ext cx="133101" cy="21611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54" name="楕円"/>
            <p:cNvSpPr/>
            <p:nvPr/>
          </p:nvSpPr>
          <p:spPr>
            <a:xfrm rot="19200000">
              <a:off x="18909" y="-34988"/>
              <a:ext cx="230871" cy="16825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1671" name="グループ"/>
          <p:cNvGrpSpPr/>
          <p:nvPr/>
        </p:nvGrpSpPr>
        <p:grpSpPr>
          <a:xfrm>
            <a:off x="7914376" y="2085328"/>
            <a:ext cx="1304496" cy="1068143"/>
            <a:chOff x="-50233" y="-411838"/>
            <a:chExt cx="1304495" cy="1068142"/>
          </a:xfrm>
        </p:grpSpPr>
        <p:sp>
          <p:nvSpPr>
            <p:cNvPr id="1656" name="楕円"/>
            <p:cNvSpPr/>
            <p:nvPr/>
          </p:nvSpPr>
          <p:spPr>
            <a:xfrm rot="21000000">
              <a:off x="-22313" y="-194763"/>
              <a:ext cx="995953" cy="24438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57" name="楕円"/>
            <p:cNvSpPr/>
            <p:nvPr/>
          </p:nvSpPr>
          <p:spPr>
            <a:xfrm rot="21000000">
              <a:off x="435288" y="-356680"/>
              <a:ext cx="667693" cy="37023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58" name="楕円"/>
            <p:cNvSpPr/>
            <p:nvPr/>
          </p:nvSpPr>
          <p:spPr>
            <a:xfrm rot="20100000">
              <a:off x="24084" y="-284711"/>
              <a:ext cx="220521" cy="39404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59" name="楕円"/>
            <p:cNvSpPr/>
            <p:nvPr/>
          </p:nvSpPr>
          <p:spPr>
            <a:xfrm rot="21240000">
              <a:off x="46417" y="404220"/>
              <a:ext cx="205743" cy="24199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60" name="楕円"/>
            <p:cNvSpPr/>
            <p:nvPr/>
          </p:nvSpPr>
          <p:spPr>
            <a:xfrm rot="21240000">
              <a:off x="-5162" y="-246368"/>
              <a:ext cx="78655" cy="86651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61" name="楕円"/>
            <p:cNvSpPr/>
            <p:nvPr/>
          </p:nvSpPr>
          <p:spPr>
            <a:xfrm rot="960000">
              <a:off x="-43862" y="-202792"/>
              <a:ext cx="667692"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62" name="楕円"/>
            <p:cNvSpPr/>
            <p:nvPr/>
          </p:nvSpPr>
          <p:spPr>
            <a:xfrm rot="20880000">
              <a:off x="146715" y="-239770"/>
              <a:ext cx="667693" cy="6764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63" name="楕円"/>
            <p:cNvSpPr/>
            <p:nvPr/>
          </p:nvSpPr>
          <p:spPr>
            <a:xfrm rot="1500000">
              <a:off x="527877" y="-363946"/>
              <a:ext cx="217464" cy="25665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64" name="楕円"/>
            <p:cNvSpPr/>
            <p:nvPr/>
          </p:nvSpPr>
          <p:spPr>
            <a:xfrm rot="5880000">
              <a:off x="1112608" y="-363876"/>
              <a:ext cx="27389"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65" name="楕円"/>
            <p:cNvSpPr/>
            <p:nvPr/>
          </p:nvSpPr>
          <p:spPr>
            <a:xfrm rot="19200000">
              <a:off x="9964" y="-134448"/>
              <a:ext cx="667693"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66" name="楕円"/>
            <p:cNvSpPr/>
            <p:nvPr/>
          </p:nvSpPr>
          <p:spPr>
            <a:xfrm rot="1080000">
              <a:off x="886579" y="-367401"/>
              <a:ext cx="158353" cy="35820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67" name="楕円"/>
            <p:cNvSpPr/>
            <p:nvPr/>
          </p:nvSpPr>
          <p:spPr>
            <a:xfrm rot="4860000">
              <a:off x="895858" y="-471031"/>
              <a:ext cx="41164" cy="27373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68" name="楕円"/>
            <p:cNvSpPr/>
            <p:nvPr/>
          </p:nvSpPr>
          <p:spPr>
            <a:xfrm rot="5880000">
              <a:off x="1077939" y="-337245"/>
              <a:ext cx="70604"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69" name="楕円"/>
            <p:cNvSpPr/>
            <p:nvPr/>
          </p:nvSpPr>
          <p:spPr>
            <a:xfrm rot="20460000">
              <a:off x="56506" y="223712"/>
              <a:ext cx="133101" cy="21611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70" name="楕円"/>
            <p:cNvSpPr/>
            <p:nvPr/>
          </p:nvSpPr>
          <p:spPr>
            <a:xfrm rot="19200000">
              <a:off x="18909" y="-34988"/>
              <a:ext cx="230871" cy="16825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672" name="銀ペースト&amp;…"/>
          <p:cNvSpPr txBox="1"/>
          <p:nvPr/>
        </p:nvSpPr>
        <p:spPr>
          <a:xfrm>
            <a:off x="537418" y="1412258"/>
            <a:ext cx="13060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200">
                <a:latin typeface="+mn-lt"/>
                <a:ea typeface="+mn-ea"/>
                <a:cs typeface="+mn-cs"/>
                <a:sym typeface="ヒラギノ角ゴ ProN W3"/>
              </a:defRPr>
            </a:pPr>
            <a:r>
              <a:t>銀ペースト&amp;</a:t>
            </a:r>
          </a:p>
          <a:p>
            <a:pPr algn="l">
              <a:defRPr sz="1200">
                <a:latin typeface="+mn-lt"/>
                <a:ea typeface="+mn-ea"/>
                <a:cs typeface="+mn-cs"/>
                <a:sym typeface="ヒラギノ角ゴ ProN W3"/>
              </a:defRPr>
            </a:pPr>
            <a:r>
              <a:t>カーボンペースト</a:t>
            </a:r>
          </a:p>
        </p:txBody>
      </p:sp>
      <p:sp>
        <p:nvSpPr>
          <p:cNvPr id="1673" name="線"/>
          <p:cNvSpPr/>
          <p:nvPr/>
        </p:nvSpPr>
        <p:spPr>
          <a:xfrm flipV="1">
            <a:off x="707506" y="1889315"/>
            <a:ext cx="61516" cy="327915"/>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674" name="#17"/>
          <p:cNvSpPr txBox="1"/>
          <p:nvPr/>
        </p:nvSpPr>
        <p:spPr>
          <a:xfrm>
            <a:off x="2752086" y="9196023"/>
            <a:ext cx="549758" cy="30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#17</a:t>
            </a:r>
          </a:p>
        </p:txBody>
      </p:sp>
      <p:sp>
        <p:nvSpPr>
          <p:cNvPr id="1675" name="#19"/>
          <p:cNvSpPr txBox="1"/>
          <p:nvPr/>
        </p:nvSpPr>
        <p:spPr>
          <a:xfrm>
            <a:off x="6639291" y="9199198"/>
            <a:ext cx="522543"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vl1pPr>
          </a:lstStyle>
          <a:p>
            <a:pPr/>
            <a:r>
              <a:t>#19</a:t>
            </a:r>
          </a:p>
        </p:txBody>
      </p:sp>
      <p:sp>
        <p:nvSpPr>
          <p:cNvPr id="1676" name="#20"/>
          <p:cNvSpPr txBox="1"/>
          <p:nvPr/>
        </p:nvSpPr>
        <p:spPr>
          <a:xfrm>
            <a:off x="10515158" y="9199198"/>
            <a:ext cx="522542" cy="2984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
            </a:lvl1pPr>
          </a:lstStyle>
          <a:p>
            <a:pPr/>
            <a:r>
              <a:t>#20</a:t>
            </a:r>
          </a:p>
        </p:txBody>
      </p:sp>
      <p:sp>
        <p:nvSpPr>
          <p:cNvPr id="1677" name="共存状態の生成"/>
          <p:cNvSpPr txBox="1"/>
          <p:nvPr/>
        </p:nvSpPr>
        <p:spPr>
          <a:xfrm>
            <a:off x="618519" y="177117"/>
            <a:ext cx="4381501"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共存状態の生成</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スズの金属-半導体転移"/>
          <p:cNvSpPr txBox="1"/>
          <p:nvPr>
            <p:ph type="title"/>
          </p:nvPr>
        </p:nvSpPr>
        <p:spPr>
          <a:xfrm>
            <a:off x="761512" y="4785605"/>
            <a:ext cx="4508060" cy="555325"/>
          </a:xfrm>
          <a:prstGeom prst="rect">
            <a:avLst/>
          </a:prstGeom>
        </p:spPr>
        <p:txBody>
          <a:bodyPr anchor="t"/>
          <a:lstStyle>
            <a:lvl1pPr algn="l" defTabSz="457200">
              <a:defRPr sz="3000">
                <a:solidFill>
                  <a:srgbClr val="222222"/>
                </a:solidFill>
                <a:latin typeface="Arial"/>
                <a:ea typeface="Arial"/>
                <a:cs typeface="Arial"/>
                <a:sym typeface="Arial"/>
              </a:defRPr>
            </a:lvl1pPr>
          </a:lstStyle>
          <a:p>
            <a:pPr/>
            <a:r>
              <a:t>スズの金属-半導体転移</a:t>
            </a:r>
          </a:p>
        </p:txBody>
      </p:sp>
      <p:sp>
        <p:nvSpPr>
          <p:cNvPr id="278" name="周期表(14属)"/>
          <p:cNvSpPr/>
          <p:nvPr/>
        </p:nvSpPr>
        <p:spPr>
          <a:xfrm>
            <a:off x="5163089" y="407904"/>
            <a:ext cx="2554766" cy="5308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latin typeface="+mn-lt"/>
                <a:ea typeface="+mn-ea"/>
                <a:cs typeface="+mn-cs"/>
                <a:sym typeface="ヒラギノ角ゴ ProN W3"/>
              </a:defRPr>
            </a:lvl1pPr>
          </a:lstStyle>
          <a:p>
            <a:pPr/>
            <a:r>
              <a:t>周期表(14属)</a:t>
            </a:r>
          </a:p>
        </p:txBody>
      </p:sp>
      <p:sp>
        <p:nvSpPr>
          <p:cNvPr id="279" name="三角形"/>
          <p:cNvSpPr/>
          <p:nvPr/>
        </p:nvSpPr>
        <p:spPr>
          <a:xfrm flipH="1">
            <a:off x="6083973" y="3051463"/>
            <a:ext cx="712998" cy="712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4">
              <a:hueOff val="-461056"/>
              <a:satOff val="4338"/>
              <a:lumOff val="-10225"/>
            </a:schemeClr>
          </a:solidFill>
          <a:ln w="12700">
            <a:miter lim="400000"/>
          </a:ln>
        </p:spPr>
        <p:txBody>
          <a:bodyPr lIns="0" tIns="0" rIns="0" bIns="0" anchor="ctr"/>
          <a:lstStyle/>
          <a:p>
            <a:pPr>
              <a:defRPr sz="2200">
                <a:solidFill>
                  <a:srgbClr val="FFFFFF"/>
                </a:solidFill>
                <a:latin typeface="+mn-lt"/>
                <a:ea typeface="+mn-ea"/>
                <a:cs typeface="+mn-cs"/>
                <a:sym typeface="ヒラギノ角ゴ ProN W3"/>
              </a:defRPr>
            </a:pPr>
          </a:p>
        </p:txBody>
      </p:sp>
      <p:sp>
        <p:nvSpPr>
          <p:cNvPr id="280" name="三角形"/>
          <p:cNvSpPr/>
          <p:nvPr/>
        </p:nvSpPr>
        <p:spPr>
          <a:xfrm flipH="1" rot="10800000">
            <a:off x="6083973" y="3051463"/>
            <a:ext cx="712998" cy="7129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1">
              <a:lumOff val="16847"/>
            </a:schemeClr>
          </a:solidFill>
          <a:ln w="12700">
            <a:miter lim="400000"/>
          </a:ln>
        </p:spPr>
        <p:txBody>
          <a:bodyPr lIns="0" tIns="0" rIns="0" bIns="0" anchor="ctr"/>
          <a:lstStyle/>
          <a:p>
            <a:pPr defTabSz="914400">
              <a:defRPr sz="2600">
                <a:solidFill>
                  <a:srgbClr val="FFFFFF"/>
                </a:solidFill>
                <a:latin typeface="+mn-lt"/>
                <a:ea typeface="+mn-ea"/>
                <a:cs typeface="+mn-cs"/>
                <a:sym typeface="ヒラギノ角ゴ ProN W3"/>
              </a:defRPr>
            </a:pPr>
          </a:p>
        </p:txBody>
      </p:sp>
      <p:sp>
        <p:nvSpPr>
          <p:cNvPr id="281" name="三角形"/>
          <p:cNvSpPr/>
          <p:nvPr/>
        </p:nvSpPr>
        <p:spPr>
          <a:xfrm flipH="1">
            <a:off x="6083973" y="928176"/>
            <a:ext cx="712998" cy="712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1">
              <a:lumOff val="16847"/>
            </a:schemeClr>
          </a:solidFill>
          <a:ln w="12700">
            <a:miter lim="400000"/>
          </a:ln>
        </p:spPr>
        <p:txBody>
          <a:bodyPr lIns="0" tIns="0" rIns="0" bIns="0" anchor="ctr"/>
          <a:lstStyle/>
          <a:p>
            <a:pPr defTabSz="914400">
              <a:defRPr sz="2600">
                <a:solidFill>
                  <a:srgbClr val="FFFFFF"/>
                </a:solidFill>
                <a:latin typeface="+mn-lt"/>
                <a:ea typeface="+mn-ea"/>
                <a:cs typeface="+mn-cs"/>
                <a:sym typeface="ヒラギノ角ゴ ProN W3"/>
              </a:defRPr>
            </a:pPr>
          </a:p>
        </p:txBody>
      </p:sp>
      <p:sp>
        <p:nvSpPr>
          <p:cNvPr id="282" name="三角形"/>
          <p:cNvSpPr/>
          <p:nvPr/>
        </p:nvSpPr>
        <p:spPr>
          <a:xfrm flipH="1" rot="10800000">
            <a:off x="6083973" y="928176"/>
            <a:ext cx="712998" cy="712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close/>
              </a:path>
            </a:pathLst>
          </a:custGeom>
          <a:solidFill>
            <a:schemeClr val="accent6">
              <a:satOff val="18029"/>
              <a:lumOff val="12067"/>
            </a:schemeClr>
          </a:solidFill>
          <a:ln w="12700">
            <a:miter lim="400000"/>
          </a:ln>
        </p:spPr>
        <p:txBody>
          <a:bodyPr lIns="0" tIns="0" rIns="0" bIns="0" anchor="ctr"/>
          <a:lstStyle/>
          <a:p>
            <a:pPr defTabSz="914400">
              <a:defRPr sz="2600">
                <a:solidFill>
                  <a:schemeClr val="accent6">
                    <a:satOff val="18029"/>
                    <a:lumOff val="12067"/>
                  </a:schemeClr>
                </a:solidFill>
                <a:latin typeface="+mn-lt"/>
                <a:ea typeface="+mn-ea"/>
                <a:cs typeface="+mn-cs"/>
                <a:sym typeface="ヒラギノ角ゴ ProN W3"/>
              </a:defRPr>
            </a:pPr>
          </a:p>
        </p:txBody>
      </p:sp>
      <p:sp>
        <p:nvSpPr>
          <p:cNvPr id="283" name="Si"/>
          <p:cNvSpPr/>
          <p:nvPr/>
        </p:nvSpPr>
        <p:spPr>
          <a:xfrm>
            <a:off x="6083973" y="1635241"/>
            <a:ext cx="712998" cy="712998"/>
          </a:xfrm>
          <a:prstGeom prst="rect">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atin typeface="+mn-lt"/>
                <a:ea typeface="+mn-ea"/>
                <a:cs typeface="+mn-cs"/>
                <a:sym typeface="ヒラギノ角ゴ ProN W3"/>
              </a:defRPr>
            </a:lvl1pPr>
          </a:lstStyle>
          <a:p>
            <a:pPr/>
            <a:r>
              <a:t>Si</a:t>
            </a:r>
          </a:p>
        </p:txBody>
      </p:sp>
      <p:sp>
        <p:nvSpPr>
          <p:cNvPr id="284" name="C"/>
          <p:cNvSpPr/>
          <p:nvPr/>
        </p:nvSpPr>
        <p:spPr>
          <a:xfrm>
            <a:off x="6083973" y="928176"/>
            <a:ext cx="712998" cy="7129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atin typeface="+mn-lt"/>
                <a:ea typeface="+mn-ea"/>
                <a:cs typeface="+mn-cs"/>
                <a:sym typeface="ヒラギノ角ゴ ProN W3"/>
              </a:defRPr>
            </a:lvl1pPr>
          </a:lstStyle>
          <a:p>
            <a:pPr/>
            <a:r>
              <a:t>C</a:t>
            </a:r>
          </a:p>
        </p:txBody>
      </p:sp>
      <p:sp>
        <p:nvSpPr>
          <p:cNvPr id="285" name="Ge"/>
          <p:cNvSpPr/>
          <p:nvPr/>
        </p:nvSpPr>
        <p:spPr>
          <a:xfrm>
            <a:off x="6083973" y="2344398"/>
            <a:ext cx="712998" cy="712997"/>
          </a:xfrm>
          <a:prstGeom prst="rect">
            <a:avLst/>
          </a:prstGeom>
          <a:solidFill>
            <a:schemeClr val="accent1">
              <a:lumOff val="16847"/>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atin typeface="+mn-lt"/>
                <a:ea typeface="+mn-ea"/>
                <a:cs typeface="+mn-cs"/>
                <a:sym typeface="ヒラギノ角ゴ ProN W3"/>
              </a:defRPr>
            </a:lvl1pPr>
          </a:lstStyle>
          <a:p>
            <a:pPr/>
            <a:r>
              <a:t>Ge</a:t>
            </a:r>
          </a:p>
        </p:txBody>
      </p:sp>
      <p:sp>
        <p:nvSpPr>
          <p:cNvPr id="286" name="Pb"/>
          <p:cNvSpPr/>
          <p:nvPr/>
        </p:nvSpPr>
        <p:spPr>
          <a:xfrm>
            <a:off x="6083973" y="3760620"/>
            <a:ext cx="712998" cy="712997"/>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200">
                <a:latin typeface="+mn-lt"/>
                <a:ea typeface="+mn-ea"/>
                <a:cs typeface="+mn-cs"/>
                <a:sym typeface="ヒラギノ角ゴ ProN W3"/>
              </a:defRPr>
            </a:lvl1pPr>
          </a:lstStyle>
          <a:p>
            <a:pPr/>
            <a:r>
              <a:t>Pb</a:t>
            </a:r>
          </a:p>
        </p:txBody>
      </p:sp>
      <p:sp>
        <p:nvSpPr>
          <p:cNvPr id="287" name="Sn"/>
          <p:cNvSpPr/>
          <p:nvPr/>
        </p:nvSpPr>
        <p:spPr>
          <a:xfrm>
            <a:off x="6083973" y="3051463"/>
            <a:ext cx="712998" cy="7129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600">
                <a:latin typeface="+mn-lt"/>
                <a:ea typeface="+mn-ea"/>
                <a:cs typeface="+mn-cs"/>
                <a:sym typeface="ヒラギノ角ゴ ProN W3"/>
              </a:defRPr>
            </a:lvl1pPr>
          </a:lstStyle>
          <a:p>
            <a:pPr/>
            <a:r>
              <a:t>Sn</a:t>
            </a:r>
          </a:p>
        </p:txBody>
      </p:sp>
      <p:sp>
        <p:nvSpPr>
          <p:cNvPr id="288" name="正方形"/>
          <p:cNvSpPr/>
          <p:nvPr/>
        </p:nvSpPr>
        <p:spPr>
          <a:xfrm>
            <a:off x="6083973" y="3051463"/>
            <a:ext cx="712998" cy="712998"/>
          </a:xfrm>
          <a:prstGeom prst="rect">
            <a:avLst/>
          </a:prstGeom>
          <a:ln w="50800">
            <a:solidFill>
              <a:srgbClr val="000000"/>
            </a:solidFill>
            <a:miter lim="400000"/>
          </a:ln>
        </p:spPr>
        <p:txBody>
          <a:bodyPr lIns="50800" tIns="50800" rIns="50800" bIns="50800" anchor="ctr"/>
          <a:lstStyle/>
          <a:p>
            <a:pPr>
              <a:defRPr sz="2600">
                <a:solidFill>
                  <a:srgbClr val="FFFFFF"/>
                </a:solidFill>
                <a:latin typeface="+mn-lt"/>
                <a:ea typeface="+mn-ea"/>
                <a:cs typeface="+mn-cs"/>
                <a:sym typeface="ヒラギノ角ゴ ProN W3"/>
              </a:defRPr>
            </a:pPr>
          </a:p>
        </p:txBody>
      </p:sp>
      <p:sp>
        <p:nvSpPr>
          <p:cNvPr id="289" name="面心立方構造"/>
          <p:cNvSpPr txBox="1"/>
          <p:nvPr/>
        </p:nvSpPr>
        <p:spPr>
          <a:xfrm>
            <a:off x="10015966" y="4006109"/>
            <a:ext cx="2270302" cy="704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sz="2000">
                <a:solidFill>
                  <a:srgbClr val="222222"/>
                </a:solidFill>
                <a:latin typeface="Arial"/>
                <a:ea typeface="Arial"/>
                <a:cs typeface="Arial"/>
                <a:sym typeface="Arial"/>
              </a:defRPr>
            </a:lvl1pPr>
          </a:lstStyle>
          <a:p>
            <a:pPr/>
            <a:r>
              <a:t>面心立方構造</a:t>
            </a:r>
          </a:p>
        </p:txBody>
      </p:sp>
      <p:pic>
        <p:nvPicPr>
          <p:cNvPr id="290" name="Sn-Alpha-Beta.jpg" descr="Sn-Alpha-Beta.jpg"/>
          <p:cNvPicPr>
            <a:picLocks noChangeAspect="1"/>
          </p:cNvPicPr>
          <p:nvPr/>
        </p:nvPicPr>
        <p:blipFill>
          <a:blip r:embed="rId3">
            <a:extLst/>
          </a:blip>
          <a:srcRect l="4588" t="13215" r="51601" b="17866"/>
          <a:stretch>
            <a:fillRect/>
          </a:stretch>
        </p:blipFill>
        <p:spPr>
          <a:xfrm rot="16200000">
            <a:off x="7873152" y="2316533"/>
            <a:ext cx="1674229" cy="1623099"/>
          </a:xfrm>
          <a:prstGeom prst="rect">
            <a:avLst/>
          </a:prstGeom>
          <a:ln w="12700">
            <a:miter lim="400000"/>
          </a:ln>
        </p:spPr>
      </p:pic>
      <p:pic>
        <p:nvPicPr>
          <p:cNvPr id="291" name="スクリーンショット 2019-02-07 6.07.29.png" descr="スクリーンショット 2019-02-07 6.07.29.png"/>
          <p:cNvPicPr>
            <a:picLocks noChangeAspect="1"/>
          </p:cNvPicPr>
          <p:nvPr/>
        </p:nvPicPr>
        <p:blipFill>
          <a:blip r:embed="rId4">
            <a:extLst/>
          </a:blip>
          <a:srcRect l="0" t="61376" r="0" b="0"/>
          <a:stretch>
            <a:fillRect/>
          </a:stretch>
        </p:blipFill>
        <p:spPr>
          <a:xfrm>
            <a:off x="9537331" y="2788207"/>
            <a:ext cx="2360697" cy="1054150"/>
          </a:xfrm>
          <a:prstGeom prst="rect">
            <a:avLst/>
          </a:prstGeom>
          <a:ln w="12700">
            <a:miter lim="400000"/>
          </a:ln>
        </p:spPr>
      </p:pic>
      <p:sp>
        <p:nvSpPr>
          <p:cNvPr id="292" name="金属光沢がある"/>
          <p:cNvSpPr txBox="1"/>
          <p:nvPr/>
        </p:nvSpPr>
        <p:spPr>
          <a:xfrm>
            <a:off x="7894711" y="4012098"/>
            <a:ext cx="2155032" cy="10924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sz="2000">
                <a:solidFill>
                  <a:srgbClr val="222222"/>
                </a:solidFill>
                <a:latin typeface="Arial"/>
                <a:ea typeface="Arial"/>
                <a:cs typeface="Arial"/>
                <a:sym typeface="Arial"/>
              </a:defRPr>
            </a:lvl1pPr>
          </a:lstStyle>
          <a:p>
            <a:pPr/>
            <a:r>
              <a:t>金属光沢がある</a:t>
            </a:r>
          </a:p>
        </p:txBody>
      </p:sp>
      <p:sp>
        <p:nvSpPr>
          <p:cNvPr id="293" name="半導体"/>
          <p:cNvSpPr txBox="1"/>
          <p:nvPr/>
        </p:nvSpPr>
        <p:spPr>
          <a:xfrm>
            <a:off x="3602416" y="1488359"/>
            <a:ext cx="1369573" cy="674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2900">
                <a:solidFill>
                  <a:srgbClr val="222222"/>
                </a:solidFill>
                <a:latin typeface="Arial"/>
                <a:ea typeface="Arial"/>
                <a:cs typeface="Arial"/>
                <a:sym typeface="Arial"/>
              </a:defRPr>
            </a:lvl1pPr>
          </a:lstStyle>
          <a:p>
            <a:pPr/>
            <a:r>
              <a:t>半導体</a:t>
            </a:r>
          </a:p>
        </p:txBody>
      </p:sp>
      <p:sp>
        <p:nvSpPr>
          <p:cNvPr id="294" name="超伝導を示す"/>
          <p:cNvSpPr txBox="1"/>
          <p:nvPr/>
        </p:nvSpPr>
        <p:spPr>
          <a:xfrm>
            <a:off x="9737638" y="1464341"/>
            <a:ext cx="2155033" cy="674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u="sng">
                <a:solidFill>
                  <a:srgbClr val="222222"/>
                </a:solidFill>
                <a:latin typeface="Arial"/>
                <a:ea typeface="Arial"/>
                <a:cs typeface="Arial"/>
                <a:sym typeface="Arial"/>
              </a:defRPr>
            </a:pPr>
            <a:r>
              <a:t>超伝導</a:t>
            </a:r>
            <a:r>
              <a:rPr b="0" u="none"/>
              <a:t>を示す</a:t>
            </a:r>
          </a:p>
        </p:txBody>
      </p:sp>
      <p:pic>
        <p:nvPicPr>
          <p:cNvPr id="295" name="スクリーンショット 2019-02-07 6.07.29.png" descr="スクリーンショット 2019-02-07 6.07.29.png"/>
          <p:cNvPicPr>
            <a:picLocks noChangeAspect="1"/>
          </p:cNvPicPr>
          <p:nvPr/>
        </p:nvPicPr>
        <p:blipFill>
          <a:blip r:embed="rId4">
            <a:extLst/>
          </a:blip>
          <a:srcRect l="20732" t="0" r="8773" b="39244"/>
          <a:stretch>
            <a:fillRect/>
          </a:stretch>
        </p:blipFill>
        <p:spPr>
          <a:xfrm>
            <a:off x="3190914" y="2099721"/>
            <a:ext cx="1599060" cy="1593322"/>
          </a:xfrm>
          <a:prstGeom prst="rect">
            <a:avLst/>
          </a:prstGeom>
          <a:ln w="12700">
            <a:miter lim="400000"/>
          </a:ln>
        </p:spPr>
      </p:pic>
      <p:sp>
        <p:nvSpPr>
          <p:cNvPr id="296" name="ダイアモンド構造"/>
          <p:cNvSpPr txBox="1"/>
          <p:nvPr/>
        </p:nvSpPr>
        <p:spPr>
          <a:xfrm>
            <a:off x="3504545" y="3644982"/>
            <a:ext cx="1737730" cy="6744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237743">
              <a:defRPr sz="1871">
                <a:solidFill>
                  <a:srgbClr val="222222"/>
                </a:solidFill>
                <a:latin typeface="Arial"/>
                <a:ea typeface="Arial"/>
                <a:cs typeface="Arial"/>
                <a:sym typeface="Arial"/>
              </a:defRPr>
            </a:lvl1pPr>
          </a:lstStyle>
          <a:p>
            <a:pPr/>
            <a:r>
              <a:t>ダイアモンド構造</a:t>
            </a:r>
          </a:p>
        </p:txBody>
      </p:sp>
      <p:pic>
        <p:nvPicPr>
          <p:cNvPr id="297" name="Sn-Alpha-Beta.jpg" descr="Sn-Alpha-Beta.jpg"/>
          <p:cNvPicPr>
            <a:picLocks noChangeAspect="1"/>
          </p:cNvPicPr>
          <p:nvPr/>
        </p:nvPicPr>
        <p:blipFill>
          <a:blip r:embed="rId3">
            <a:extLst/>
          </a:blip>
          <a:srcRect l="51764" t="13215" r="6374" b="17596"/>
          <a:stretch>
            <a:fillRect/>
          </a:stretch>
        </p:blipFill>
        <p:spPr>
          <a:xfrm rot="16200000">
            <a:off x="1527914" y="1865961"/>
            <a:ext cx="1593417" cy="1623045"/>
          </a:xfrm>
          <a:prstGeom prst="rect">
            <a:avLst/>
          </a:prstGeom>
          <a:ln w="12700">
            <a:miter lim="400000"/>
          </a:ln>
        </p:spPr>
      </p:pic>
      <p:sp>
        <p:nvSpPr>
          <p:cNvPr id="298" name="光沢のない…"/>
          <p:cNvSpPr txBox="1"/>
          <p:nvPr/>
        </p:nvSpPr>
        <p:spPr>
          <a:xfrm>
            <a:off x="1455846" y="3638632"/>
            <a:ext cx="1737729" cy="67448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37743">
              <a:defRPr sz="1871">
                <a:solidFill>
                  <a:srgbClr val="222222"/>
                </a:solidFill>
                <a:latin typeface="Arial"/>
                <a:ea typeface="Arial"/>
                <a:cs typeface="Arial"/>
                <a:sym typeface="Arial"/>
              </a:defRPr>
            </a:pPr>
            <a:r>
              <a:t>光沢のない</a:t>
            </a:r>
          </a:p>
          <a:p>
            <a:pPr algn="l" defTabSz="237743">
              <a:defRPr sz="1871">
                <a:solidFill>
                  <a:srgbClr val="222222"/>
                </a:solidFill>
                <a:latin typeface="Arial"/>
                <a:ea typeface="Arial"/>
                <a:cs typeface="Arial"/>
                <a:sym typeface="Arial"/>
              </a:defRPr>
            </a:pPr>
            <a:r>
              <a:t>くすんだ色</a:t>
            </a:r>
          </a:p>
        </p:txBody>
      </p:sp>
      <p:pic>
        <p:nvPicPr>
          <p:cNvPr id="299" name="四角形" descr="四角形"/>
          <p:cNvPicPr>
            <a:picLocks noChangeAspect="0"/>
          </p:cNvPicPr>
          <p:nvPr/>
        </p:nvPicPr>
        <p:blipFill>
          <a:blip r:embed="rId5">
            <a:extLst/>
          </a:blip>
          <a:stretch>
            <a:fillRect/>
          </a:stretch>
        </p:blipFill>
        <p:spPr>
          <a:xfrm>
            <a:off x="7713324" y="1196763"/>
            <a:ext cx="4235562" cy="3363405"/>
          </a:xfrm>
          <a:prstGeom prst="rect">
            <a:avLst/>
          </a:prstGeom>
        </p:spPr>
      </p:pic>
      <p:pic>
        <p:nvPicPr>
          <p:cNvPr id="301" name="四角形" descr="四角形"/>
          <p:cNvPicPr>
            <a:picLocks noChangeAspect="0"/>
          </p:cNvPicPr>
          <p:nvPr/>
        </p:nvPicPr>
        <p:blipFill>
          <a:blip r:embed="rId6">
            <a:extLst/>
          </a:blip>
          <a:stretch>
            <a:fillRect/>
          </a:stretch>
        </p:blipFill>
        <p:spPr>
          <a:xfrm>
            <a:off x="1281989" y="1251276"/>
            <a:ext cx="3877581" cy="3193560"/>
          </a:xfrm>
          <a:prstGeom prst="rect">
            <a:avLst/>
          </a:prstGeom>
        </p:spPr>
      </p:pic>
      <p:grpSp>
        <p:nvGrpSpPr>
          <p:cNvPr id="309" name="グループ"/>
          <p:cNvGrpSpPr/>
          <p:nvPr/>
        </p:nvGrpSpPr>
        <p:grpSpPr>
          <a:xfrm>
            <a:off x="5606621" y="1577882"/>
            <a:ext cx="394042" cy="2229639"/>
            <a:chOff x="-57150" y="-57149"/>
            <a:chExt cx="394040" cy="2229637"/>
          </a:xfrm>
        </p:grpSpPr>
        <p:pic>
          <p:nvPicPr>
            <p:cNvPr id="303" name="線" descr="線"/>
            <p:cNvPicPr>
              <a:picLocks noChangeAspect="0"/>
            </p:cNvPicPr>
            <p:nvPr/>
          </p:nvPicPr>
          <p:blipFill>
            <a:blip r:embed="rId7">
              <a:extLst/>
            </a:blip>
            <a:stretch>
              <a:fillRect/>
            </a:stretch>
          </p:blipFill>
          <p:spPr>
            <a:xfrm rot="16200000">
              <a:off x="-1108800" y="1000016"/>
              <a:ext cx="2228634" cy="114301"/>
            </a:xfrm>
            <a:prstGeom prst="rect">
              <a:avLst/>
            </a:prstGeom>
            <a:effectLst/>
          </p:spPr>
        </p:pic>
        <p:pic>
          <p:nvPicPr>
            <p:cNvPr id="305" name="線" descr="線"/>
            <p:cNvPicPr>
              <a:picLocks noChangeAspect="0"/>
            </p:cNvPicPr>
            <p:nvPr/>
          </p:nvPicPr>
          <p:blipFill>
            <a:blip r:embed="rId8">
              <a:extLst/>
            </a:blip>
            <a:stretch>
              <a:fillRect/>
            </a:stretch>
          </p:blipFill>
          <p:spPr>
            <a:xfrm>
              <a:off x="-57150" y="2058187"/>
              <a:ext cx="394041" cy="114301"/>
            </a:xfrm>
            <a:prstGeom prst="rect">
              <a:avLst/>
            </a:prstGeom>
            <a:effectLst/>
          </p:spPr>
        </p:pic>
        <p:pic>
          <p:nvPicPr>
            <p:cNvPr id="307" name="線" descr="線"/>
            <p:cNvPicPr>
              <a:picLocks noChangeAspect="0"/>
            </p:cNvPicPr>
            <p:nvPr/>
          </p:nvPicPr>
          <p:blipFill>
            <a:blip r:embed="rId8">
              <a:extLst/>
            </a:blip>
            <a:stretch>
              <a:fillRect/>
            </a:stretch>
          </p:blipFill>
          <p:spPr>
            <a:xfrm>
              <a:off x="-57150" y="-50010"/>
              <a:ext cx="394041" cy="114301"/>
            </a:xfrm>
            <a:prstGeom prst="rect">
              <a:avLst/>
            </a:prstGeom>
            <a:effectLst/>
          </p:spPr>
        </p:pic>
      </p:grpSp>
      <p:pic>
        <p:nvPicPr>
          <p:cNvPr id="310" name="線" descr="線"/>
          <p:cNvPicPr>
            <a:picLocks noChangeAspect="0"/>
          </p:cNvPicPr>
          <p:nvPr/>
        </p:nvPicPr>
        <p:blipFill>
          <a:blip r:embed="rId9">
            <a:extLst/>
          </a:blip>
          <a:stretch>
            <a:fillRect/>
          </a:stretch>
        </p:blipFill>
        <p:spPr>
          <a:xfrm rot="19778558">
            <a:off x="5001106" y="2790905"/>
            <a:ext cx="846286" cy="114301"/>
          </a:xfrm>
          <a:prstGeom prst="rect">
            <a:avLst/>
          </a:prstGeom>
        </p:spPr>
      </p:pic>
      <p:sp>
        <p:nvSpPr>
          <p:cNvPr id="312" name="金属"/>
          <p:cNvSpPr txBox="1"/>
          <p:nvPr/>
        </p:nvSpPr>
        <p:spPr>
          <a:xfrm>
            <a:off x="8035954" y="1464341"/>
            <a:ext cx="1369574" cy="6744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2900">
                <a:solidFill>
                  <a:srgbClr val="222222"/>
                </a:solidFill>
                <a:latin typeface="Arial"/>
                <a:ea typeface="Arial"/>
                <a:cs typeface="Arial"/>
                <a:sym typeface="Arial"/>
              </a:defRPr>
            </a:lvl1pPr>
          </a:lstStyle>
          <a:p>
            <a:pPr/>
            <a:r>
              <a:t>金属</a:t>
            </a:r>
          </a:p>
        </p:txBody>
      </p:sp>
      <p:grpSp>
        <p:nvGrpSpPr>
          <p:cNvPr id="319" name="グループ"/>
          <p:cNvGrpSpPr/>
          <p:nvPr/>
        </p:nvGrpSpPr>
        <p:grpSpPr>
          <a:xfrm flipH="1">
            <a:off x="6812624" y="3004521"/>
            <a:ext cx="394042" cy="1525116"/>
            <a:chOff x="-57150" y="-57149"/>
            <a:chExt cx="394040" cy="1525114"/>
          </a:xfrm>
        </p:grpSpPr>
        <p:pic>
          <p:nvPicPr>
            <p:cNvPr id="313" name="線" descr="線"/>
            <p:cNvPicPr>
              <a:picLocks noChangeAspect="0"/>
            </p:cNvPicPr>
            <p:nvPr/>
          </p:nvPicPr>
          <p:blipFill>
            <a:blip r:embed="rId10">
              <a:extLst/>
            </a:blip>
            <a:stretch>
              <a:fillRect/>
            </a:stretch>
          </p:blipFill>
          <p:spPr>
            <a:xfrm rot="16200000">
              <a:off x="-756706" y="647922"/>
              <a:ext cx="1524445" cy="114301"/>
            </a:xfrm>
            <a:prstGeom prst="rect">
              <a:avLst/>
            </a:prstGeom>
            <a:effectLst/>
          </p:spPr>
        </p:pic>
        <p:pic>
          <p:nvPicPr>
            <p:cNvPr id="315" name="線" descr="線"/>
            <p:cNvPicPr>
              <a:picLocks noChangeAspect="0"/>
            </p:cNvPicPr>
            <p:nvPr/>
          </p:nvPicPr>
          <p:blipFill>
            <a:blip r:embed="rId11">
              <a:extLst/>
            </a:blip>
            <a:stretch>
              <a:fillRect/>
            </a:stretch>
          </p:blipFill>
          <p:spPr>
            <a:xfrm>
              <a:off x="-57150" y="1353664"/>
              <a:ext cx="394041" cy="114301"/>
            </a:xfrm>
            <a:prstGeom prst="rect">
              <a:avLst/>
            </a:prstGeom>
            <a:effectLst/>
          </p:spPr>
        </p:pic>
        <p:pic>
          <p:nvPicPr>
            <p:cNvPr id="317" name="線" descr="線"/>
            <p:cNvPicPr>
              <a:picLocks noChangeAspect="0"/>
            </p:cNvPicPr>
            <p:nvPr/>
          </p:nvPicPr>
          <p:blipFill>
            <a:blip r:embed="rId11">
              <a:extLst/>
            </a:blip>
            <a:stretch>
              <a:fillRect/>
            </a:stretch>
          </p:blipFill>
          <p:spPr>
            <a:xfrm>
              <a:off x="-57150" y="-52388"/>
              <a:ext cx="394041" cy="114301"/>
            </a:xfrm>
            <a:prstGeom prst="rect">
              <a:avLst/>
            </a:prstGeom>
            <a:effectLst/>
          </p:spPr>
        </p:pic>
      </p:grpSp>
      <p:pic>
        <p:nvPicPr>
          <p:cNvPr id="320" name="線" descr="線"/>
          <p:cNvPicPr>
            <a:picLocks noChangeAspect="0"/>
          </p:cNvPicPr>
          <p:nvPr/>
        </p:nvPicPr>
        <p:blipFill>
          <a:blip r:embed="rId12">
            <a:extLst/>
          </a:blip>
          <a:stretch>
            <a:fillRect/>
          </a:stretch>
        </p:blipFill>
        <p:spPr>
          <a:xfrm rot="8100000">
            <a:off x="6929980" y="3376207"/>
            <a:ext cx="1014867" cy="114301"/>
          </a:xfrm>
          <a:prstGeom prst="rect">
            <a:avLst/>
          </a:prstGeom>
        </p:spPr>
      </p:pic>
      <p:sp>
        <p:nvSpPr>
          <p:cNvPr id="383" name="接続の線"/>
          <p:cNvSpPr/>
          <p:nvPr/>
        </p:nvSpPr>
        <p:spPr>
          <a:xfrm>
            <a:off x="4165136" y="8291152"/>
            <a:ext cx="778406" cy="440830"/>
          </a:xfrm>
          <a:custGeom>
            <a:avLst/>
            <a:gdLst/>
            <a:ahLst/>
            <a:cxnLst>
              <a:cxn ang="0">
                <a:pos x="wd2" y="hd2"/>
              </a:cxn>
              <a:cxn ang="5400000">
                <a:pos x="wd2" y="hd2"/>
              </a:cxn>
              <a:cxn ang="10800000">
                <a:pos x="wd2" y="hd2"/>
              </a:cxn>
              <a:cxn ang="16200000">
                <a:pos x="wd2" y="hd2"/>
              </a:cxn>
            </a:cxnLst>
            <a:rect l="0" t="0" r="r" b="b"/>
            <a:pathLst>
              <a:path w="21600" h="18711" fill="norm" stroke="1" extrusionOk="0">
                <a:moveTo>
                  <a:pt x="21600" y="17375"/>
                </a:moveTo>
                <a:cubicBezTo>
                  <a:pt x="13822" y="21600"/>
                  <a:pt x="6622" y="15808"/>
                  <a:pt x="0" y="0"/>
                </a:cubicBezTo>
              </a:path>
            </a:pathLst>
          </a:custGeom>
          <a:ln w="38100">
            <a:solidFill>
              <a:srgbClr val="0433FF"/>
            </a:solidFill>
            <a:miter lim="400000"/>
            <a:tailEnd type="triangle"/>
          </a:ln>
        </p:spPr>
        <p:txBody>
          <a:bodyPr/>
          <a:lstStyle/>
          <a:p>
            <a:pPr/>
          </a:p>
        </p:txBody>
      </p:sp>
      <p:sp>
        <p:nvSpPr>
          <p:cNvPr id="384" name="接続の線"/>
          <p:cNvSpPr/>
          <p:nvPr/>
        </p:nvSpPr>
        <p:spPr>
          <a:xfrm>
            <a:off x="5734610" y="7044245"/>
            <a:ext cx="441103" cy="5810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948" y="2"/>
                  <a:pt x="21148" y="7202"/>
                  <a:pt x="21600" y="21600"/>
                </a:cubicBezTo>
              </a:path>
            </a:pathLst>
          </a:custGeom>
          <a:ln w="38100">
            <a:solidFill>
              <a:srgbClr val="FF2600"/>
            </a:solidFill>
            <a:miter lim="400000"/>
            <a:tailEnd type="triangle"/>
          </a:ln>
        </p:spPr>
        <p:txBody>
          <a:bodyPr/>
          <a:lstStyle/>
          <a:p>
            <a:pPr/>
          </a:p>
        </p:txBody>
      </p:sp>
      <p:grpSp>
        <p:nvGrpSpPr>
          <p:cNvPr id="346" name="グループ"/>
          <p:cNvGrpSpPr/>
          <p:nvPr/>
        </p:nvGrpSpPr>
        <p:grpSpPr>
          <a:xfrm>
            <a:off x="374104" y="5365750"/>
            <a:ext cx="7016282" cy="4074815"/>
            <a:chOff x="0" y="-38099"/>
            <a:chExt cx="7016280" cy="4074814"/>
          </a:xfrm>
        </p:grpSpPr>
        <p:sp>
          <p:nvSpPr>
            <p:cNvPr id="324" name="13.2℃"/>
            <p:cNvSpPr txBox="1"/>
            <p:nvPr/>
          </p:nvSpPr>
          <p:spPr>
            <a:xfrm>
              <a:off x="4257630" y="3552063"/>
              <a:ext cx="1476644" cy="4846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latin typeface="+mn-lt"/>
                  <a:ea typeface="+mn-ea"/>
                  <a:cs typeface="+mn-cs"/>
                  <a:sym typeface="ヒラギノ角ゴ ProN W3"/>
                </a:defRPr>
              </a:lvl1pPr>
            </a:lstStyle>
            <a:p>
              <a:pPr/>
              <a:r>
                <a:t>13.2℃</a:t>
              </a:r>
            </a:p>
          </p:txBody>
        </p:sp>
        <p:sp>
          <p:nvSpPr>
            <p:cNvPr id="385" name="接続の線"/>
            <p:cNvSpPr/>
            <p:nvPr/>
          </p:nvSpPr>
          <p:spPr>
            <a:xfrm>
              <a:off x="519761" y="407720"/>
              <a:ext cx="2460460" cy="11081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335" y="9760"/>
                    <a:pt x="13535" y="16960"/>
                    <a:pt x="21600" y="21600"/>
                  </a:cubicBezTo>
                </a:path>
              </a:pathLst>
            </a:custGeom>
            <a:noFill/>
            <a:ln w="50800" cap="flat">
              <a:solidFill>
                <a:srgbClr val="000000"/>
              </a:solidFill>
              <a:prstDash val="solid"/>
              <a:miter lim="400000"/>
            </a:ln>
            <a:effectLst/>
          </p:spPr>
          <p:txBody>
            <a:bodyPr/>
            <a:lstStyle/>
            <a:p>
              <a:pPr/>
            </a:p>
          </p:txBody>
        </p:sp>
        <p:sp>
          <p:nvSpPr>
            <p:cNvPr id="326" name="線"/>
            <p:cNvSpPr/>
            <p:nvPr/>
          </p:nvSpPr>
          <p:spPr>
            <a:xfrm flipV="1">
              <a:off x="4995951" y="1190552"/>
              <a:ext cx="1" cy="2364496"/>
            </a:xfrm>
            <a:prstGeom prst="line">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327" name="四角形"/>
            <p:cNvSpPr/>
            <p:nvPr/>
          </p:nvSpPr>
          <p:spPr>
            <a:xfrm>
              <a:off x="5483690" y="1399883"/>
              <a:ext cx="258289" cy="2115339"/>
            </a:xfrm>
            <a:prstGeom prst="rect">
              <a:avLst/>
            </a:prstGeom>
            <a:solidFill>
              <a:schemeClr val="accent5">
                <a:hueOff val="-82419"/>
                <a:satOff val="-9513"/>
                <a:lumOff val="-16343"/>
                <a:alpha val="15762"/>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328" name="四角形"/>
            <p:cNvSpPr/>
            <p:nvPr/>
          </p:nvSpPr>
          <p:spPr>
            <a:xfrm>
              <a:off x="3011640" y="1410534"/>
              <a:ext cx="1369574" cy="2115339"/>
            </a:xfrm>
            <a:prstGeom prst="rect">
              <a:avLst/>
            </a:prstGeom>
            <a:solidFill>
              <a:srgbClr val="0433FF">
                <a:alpha val="15258"/>
              </a:srgb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329" name="線"/>
            <p:cNvSpPr/>
            <p:nvPr/>
          </p:nvSpPr>
          <p:spPr>
            <a:xfrm>
              <a:off x="390274" y="3529889"/>
              <a:ext cx="6302871"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330" name="温度"/>
            <p:cNvSpPr txBox="1"/>
            <p:nvPr/>
          </p:nvSpPr>
          <p:spPr>
            <a:xfrm>
              <a:off x="5628682" y="3575843"/>
              <a:ext cx="1253228" cy="4370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latin typeface="+mn-lt"/>
                  <a:ea typeface="+mn-ea"/>
                  <a:cs typeface="+mn-cs"/>
                  <a:sym typeface="ヒラギノ角ゴ ProN W3"/>
                </a:defRPr>
              </a:lvl1pPr>
            </a:lstStyle>
            <a:p>
              <a:pPr/>
              <a:r>
                <a:t>温度</a:t>
              </a:r>
            </a:p>
          </p:txBody>
        </p:sp>
        <p:sp>
          <p:nvSpPr>
            <p:cNvPr id="331" name="線"/>
            <p:cNvSpPr/>
            <p:nvPr/>
          </p:nvSpPr>
          <p:spPr>
            <a:xfrm flipV="1">
              <a:off x="497431" y="226058"/>
              <a:ext cx="1" cy="362646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386" name="接続の線"/>
            <p:cNvSpPr/>
            <p:nvPr/>
          </p:nvSpPr>
          <p:spPr>
            <a:xfrm>
              <a:off x="5420873" y="1797987"/>
              <a:ext cx="209666" cy="1041729"/>
            </a:xfrm>
            <a:custGeom>
              <a:avLst/>
              <a:gdLst/>
              <a:ahLst/>
              <a:cxnLst>
                <a:cxn ang="0">
                  <a:pos x="wd2" y="hd2"/>
                </a:cxn>
                <a:cxn ang="5400000">
                  <a:pos x="wd2" y="hd2"/>
                </a:cxn>
                <a:cxn ang="10800000">
                  <a:pos x="wd2" y="hd2"/>
                </a:cxn>
                <a:cxn ang="16200000">
                  <a:pos x="wd2" y="hd2"/>
                </a:cxn>
              </a:cxnLst>
              <a:rect l="0" t="0" r="r" b="b"/>
              <a:pathLst>
                <a:path w="20230" h="21144" fill="norm" stroke="1" extrusionOk="0">
                  <a:moveTo>
                    <a:pt x="0" y="23"/>
                  </a:moveTo>
                  <a:cubicBezTo>
                    <a:pt x="14934" y="-456"/>
                    <a:pt x="21600" y="6584"/>
                    <a:pt x="19997" y="21144"/>
                  </a:cubicBezTo>
                </a:path>
              </a:pathLst>
            </a:custGeom>
            <a:noFill/>
            <a:ln w="50800" cap="flat">
              <a:solidFill>
                <a:srgbClr val="000000"/>
              </a:solidFill>
              <a:prstDash val="solid"/>
              <a:miter lim="400000"/>
            </a:ln>
            <a:effectLst/>
          </p:spPr>
          <p:txBody>
            <a:bodyPr/>
            <a:lstStyle/>
            <a:p>
              <a:pPr/>
            </a:p>
          </p:txBody>
        </p:sp>
        <p:sp>
          <p:nvSpPr>
            <p:cNvPr id="333" name="線"/>
            <p:cNvSpPr/>
            <p:nvPr/>
          </p:nvSpPr>
          <p:spPr>
            <a:xfrm>
              <a:off x="2956395" y="1528660"/>
              <a:ext cx="2487528" cy="265010"/>
            </a:xfrm>
            <a:prstGeom prst="line">
              <a:avLst/>
            </a:prstGeom>
            <a:noFill/>
            <a:ln w="508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334" name="線"/>
            <p:cNvSpPr/>
            <p:nvPr/>
          </p:nvSpPr>
          <p:spPr>
            <a:xfrm flipV="1">
              <a:off x="4482099" y="2998946"/>
              <a:ext cx="2261470" cy="119446"/>
            </a:xfrm>
            <a:prstGeom prst="line">
              <a:avLst/>
            </a:prstGeom>
            <a:noFill/>
            <a:ln w="508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335" name="電気抵抗"/>
            <p:cNvSpPr txBox="1"/>
            <p:nvPr/>
          </p:nvSpPr>
          <p:spPr>
            <a:xfrm rot="16200000">
              <a:off x="-507656" y="915767"/>
              <a:ext cx="1410816" cy="3955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a:latin typeface="+mn-lt"/>
                  <a:ea typeface="+mn-ea"/>
                  <a:cs typeface="+mn-cs"/>
                  <a:sym typeface="ヒラギノ角ゴ ProN W3"/>
                </a:defRPr>
              </a:lvl1pPr>
            </a:lstStyle>
            <a:p>
              <a:pPr/>
              <a:r>
                <a:t>電気抵抗</a:t>
              </a:r>
            </a:p>
          </p:txBody>
        </p:sp>
        <p:sp>
          <p:nvSpPr>
            <p:cNvPr id="387" name="接続の線"/>
            <p:cNvSpPr/>
            <p:nvPr/>
          </p:nvSpPr>
          <p:spPr>
            <a:xfrm>
              <a:off x="5630871" y="2830462"/>
              <a:ext cx="158071" cy="215695"/>
            </a:xfrm>
            <a:custGeom>
              <a:avLst/>
              <a:gdLst/>
              <a:ahLst/>
              <a:cxnLst>
                <a:cxn ang="0">
                  <a:pos x="wd2" y="hd2"/>
                </a:cxn>
                <a:cxn ang="5400000">
                  <a:pos x="wd2" y="hd2"/>
                </a:cxn>
                <a:cxn ang="10800000">
                  <a:pos x="wd2" y="hd2"/>
                </a:cxn>
                <a:cxn ang="16200000">
                  <a:pos x="wd2" y="hd2"/>
                </a:cxn>
              </a:cxnLst>
              <a:rect l="0" t="0" r="r" b="b"/>
              <a:pathLst>
                <a:path w="21012" h="20090" fill="norm" stroke="1" extrusionOk="0">
                  <a:moveTo>
                    <a:pt x="39" y="0"/>
                  </a:moveTo>
                  <a:cubicBezTo>
                    <a:pt x="-588" y="15000"/>
                    <a:pt x="6403" y="21600"/>
                    <a:pt x="21012" y="19800"/>
                  </a:cubicBezTo>
                </a:path>
              </a:pathLst>
            </a:custGeom>
            <a:noFill/>
            <a:ln w="50800" cap="flat">
              <a:solidFill>
                <a:srgbClr val="000000"/>
              </a:solidFill>
              <a:prstDash val="solid"/>
              <a:miter lim="400000"/>
            </a:ln>
            <a:effectLst/>
          </p:spPr>
          <p:txBody>
            <a:bodyPr/>
            <a:lstStyle/>
            <a:p>
              <a:pPr/>
            </a:p>
          </p:txBody>
        </p:sp>
        <p:sp>
          <p:nvSpPr>
            <p:cNvPr id="388" name="接続の線"/>
            <p:cNvSpPr/>
            <p:nvPr/>
          </p:nvSpPr>
          <p:spPr>
            <a:xfrm>
              <a:off x="3144583" y="1535413"/>
              <a:ext cx="770723" cy="1109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6048" y="5"/>
                    <a:pt x="13248" y="7205"/>
                    <a:pt x="21600" y="21600"/>
                  </a:cubicBezTo>
                </a:path>
              </a:pathLst>
            </a:custGeom>
            <a:noFill/>
            <a:ln w="50800" cap="flat">
              <a:solidFill>
                <a:srgbClr val="000000"/>
              </a:solidFill>
              <a:prstDash val="solid"/>
              <a:miter lim="400000"/>
            </a:ln>
            <a:effectLst/>
          </p:spPr>
          <p:txBody>
            <a:bodyPr/>
            <a:lstStyle/>
            <a:p>
              <a:pPr/>
            </a:p>
          </p:txBody>
        </p:sp>
        <p:sp>
          <p:nvSpPr>
            <p:cNvPr id="389" name="接続の線"/>
            <p:cNvSpPr/>
            <p:nvPr/>
          </p:nvSpPr>
          <p:spPr>
            <a:xfrm>
              <a:off x="3914678" y="2641300"/>
              <a:ext cx="589656" cy="477270"/>
            </a:xfrm>
            <a:custGeom>
              <a:avLst/>
              <a:gdLst/>
              <a:ahLst/>
              <a:cxnLst>
                <a:cxn ang="0">
                  <a:pos x="wd2" y="hd2"/>
                </a:cxn>
                <a:cxn ang="5400000">
                  <a:pos x="wd2" y="hd2"/>
                </a:cxn>
                <a:cxn ang="10800000">
                  <a:pos x="wd2" y="hd2"/>
                </a:cxn>
                <a:cxn ang="16200000">
                  <a:pos x="wd2" y="hd2"/>
                </a:cxn>
              </a:cxnLst>
              <a:rect l="0" t="0" r="r" b="b"/>
              <a:pathLst>
                <a:path w="21600" h="20008" fill="norm" stroke="1" extrusionOk="0">
                  <a:moveTo>
                    <a:pt x="0" y="0"/>
                  </a:moveTo>
                  <a:cubicBezTo>
                    <a:pt x="5531" y="15039"/>
                    <a:pt x="12731" y="21600"/>
                    <a:pt x="21600" y="19682"/>
                  </a:cubicBezTo>
                </a:path>
              </a:pathLst>
            </a:custGeom>
            <a:noFill/>
            <a:ln w="50800" cap="flat">
              <a:solidFill>
                <a:srgbClr val="000000"/>
              </a:solidFill>
              <a:prstDash val="solid"/>
              <a:miter lim="400000"/>
            </a:ln>
            <a:effectLst/>
          </p:spPr>
          <p:txBody>
            <a:bodyPr/>
            <a:lstStyle/>
            <a:p>
              <a:pPr/>
            </a:p>
          </p:txBody>
        </p:sp>
        <p:grpSp>
          <p:nvGrpSpPr>
            <p:cNvPr id="341" name="半導体"/>
            <p:cNvGrpSpPr/>
            <p:nvPr/>
          </p:nvGrpSpPr>
          <p:grpSpPr>
            <a:xfrm>
              <a:off x="877072" y="-38100"/>
              <a:ext cx="1086130" cy="622300"/>
              <a:chOff x="0" y="0"/>
              <a:chExt cx="1086128" cy="622299"/>
            </a:xfrm>
          </p:grpSpPr>
          <p:sp>
            <p:nvSpPr>
              <p:cNvPr id="340" name="半導体"/>
              <p:cNvSpPr txBox="1"/>
              <p:nvPr/>
            </p:nvSpPr>
            <p:spPr>
              <a:xfrm>
                <a:off x="38099" y="38099"/>
                <a:ext cx="1009930" cy="546101"/>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b="1" sz="2000">
                    <a:solidFill>
                      <a:srgbClr val="222222"/>
                    </a:solidFill>
                    <a:latin typeface="Arial"/>
                    <a:ea typeface="Arial"/>
                    <a:cs typeface="Arial"/>
                    <a:sym typeface="Arial"/>
                  </a:defRPr>
                </a:lvl1pPr>
              </a:lstStyle>
              <a:p>
                <a:pPr/>
                <a:r>
                  <a:t>半導体</a:t>
                </a:r>
              </a:p>
            </p:txBody>
          </p:sp>
          <p:pic>
            <p:nvPicPr>
              <p:cNvPr id="339" name="半導体" descr="半導体"/>
              <p:cNvPicPr>
                <a:picLocks noChangeAspect="0"/>
              </p:cNvPicPr>
              <p:nvPr/>
            </p:nvPicPr>
            <p:blipFill>
              <a:blip r:embed="rId13">
                <a:extLst/>
              </a:blip>
              <a:stretch>
                <a:fillRect/>
              </a:stretch>
            </p:blipFill>
            <p:spPr>
              <a:xfrm>
                <a:off x="-1" y="-1"/>
                <a:ext cx="1086130" cy="622301"/>
              </a:xfrm>
              <a:prstGeom prst="rect">
                <a:avLst/>
              </a:prstGeom>
              <a:effectLst/>
            </p:spPr>
          </p:pic>
        </p:grpSp>
        <p:grpSp>
          <p:nvGrpSpPr>
            <p:cNvPr id="344" name="金属"/>
            <p:cNvGrpSpPr/>
            <p:nvPr/>
          </p:nvGrpSpPr>
          <p:grpSpPr>
            <a:xfrm>
              <a:off x="6216180" y="2306937"/>
              <a:ext cx="800101" cy="592932"/>
              <a:chOff x="0" y="0"/>
              <a:chExt cx="800100" cy="592931"/>
            </a:xfrm>
          </p:grpSpPr>
          <p:sp>
            <p:nvSpPr>
              <p:cNvPr id="343" name="金属"/>
              <p:cNvSpPr txBox="1"/>
              <p:nvPr/>
            </p:nvSpPr>
            <p:spPr>
              <a:xfrm>
                <a:off x="38100" y="38100"/>
                <a:ext cx="723900" cy="516732"/>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b="1" sz="2000">
                    <a:solidFill>
                      <a:srgbClr val="222222"/>
                    </a:solidFill>
                    <a:latin typeface="Arial"/>
                    <a:ea typeface="Arial"/>
                    <a:cs typeface="Arial"/>
                    <a:sym typeface="Arial"/>
                  </a:defRPr>
                </a:lvl1pPr>
              </a:lstStyle>
              <a:p>
                <a:pPr/>
                <a:r>
                  <a:t>金属</a:t>
                </a:r>
              </a:p>
            </p:txBody>
          </p:sp>
          <p:pic>
            <p:nvPicPr>
              <p:cNvPr id="342" name="金属" descr="金属"/>
              <p:cNvPicPr>
                <a:picLocks noChangeAspect="0"/>
              </p:cNvPicPr>
              <p:nvPr/>
            </p:nvPicPr>
            <p:blipFill>
              <a:blip r:embed="rId14">
                <a:extLst/>
              </a:blip>
              <a:stretch>
                <a:fillRect/>
              </a:stretch>
            </p:blipFill>
            <p:spPr>
              <a:xfrm>
                <a:off x="0" y="0"/>
                <a:ext cx="800100" cy="592932"/>
              </a:xfrm>
              <a:prstGeom prst="rect">
                <a:avLst/>
              </a:prstGeom>
              <a:effectLst/>
            </p:spPr>
          </p:pic>
        </p:grpSp>
        <p:sp>
          <p:nvSpPr>
            <p:cNvPr id="345" name="ゆっくりとした転移"/>
            <p:cNvSpPr txBox="1"/>
            <p:nvPr/>
          </p:nvSpPr>
          <p:spPr>
            <a:xfrm>
              <a:off x="2206501" y="871193"/>
              <a:ext cx="2670417" cy="48465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000" u="sng"/>
              </a:lvl1pPr>
            </a:lstStyle>
            <a:p>
              <a:pPr/>
              <a:r>
                <a:t>ゆっくりとした転移</a:t>
              </a:r>
            </a:p>
          </p:txBody>
        </p:sp>
      </p:grpSp>
      <p:sp>
        <p:nvSpPr>
          <p:cNvPr id="347" name="線"/>
          <p:cNvSpPr/>
          <p:nvPr/>
        </p:nvSpPr>
        <p:spPr>
          <a:xfrm flipV="1">
            <a:off x="712196" y="8513266"/>
            <a:ext cx="4233967" cy="177042"/>
          </a:xfrm>
          <a:prstGeom prst="line">
            <a:avLst/>
          </a:prstGeom>
          <a:ln w="381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390" name="接続の線"/>
          <p:cNvSpPr/>
          <p:nvPr/>
        </p:nvSpPr>
        <p:spPr>
          <a:xfrm>
            <a:off x="2646096" y="8709252"/>
            <a:ext cx="2297446" cy="1495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38100">
            <a:solidFill>
              <a:schemeClr val="accent3">
                <a:hueOff val="362282"/>
                <a:satOff val="31803"/>
                <a:lumOff val="-18242"/>
              </a:schemeClr>
            </a:solidFill>
            <a:miter lim="400000"/>
            <a:tailEnd type="triangle"/>
          </a:ln>
        </p:spPr>
        <p:txBody>
          <a:bodyPr/>
          <a:lstStyle/>
          <a:p>
            <a:pPr/>
          </a:p>
        </p:txBody>
      </p:sp>
      <p:sp>
        <p:nvSpPr>
          <p:cNvPr id="349" name="急冷"/>
          <p:cNvSpPr txBox="1"/>
          <p:nvPr/>
        </p:nvSpPr>
        <p:spPr>
          <a:xfrm>
            <a:off x="2559638" y="8979693"/>
            <a:ext cx="1253228" cy="4370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000"/>
            </a:lvl1pPr>
          </a:lstStyle>
          <a:p>
            <a:pPr/>
            <a:r>
              <a:t>急冷</a:t>
            </a:r>
          </a:p>
        </p:txBody>
      </p:sp>
      <p:grpSp>
        <p:nvGrpSpPr>
          <p:cNvPr id="352" name="準安定な金属…"/>
          <p:cNvGrpSpPr/>
          <p:nvPr/>
        </p:nvGrpSpPr>
        <p:grpSpPr>
          <a:xfrm>
            <a:off x="939428" y="7480688"/>
            <a:ext cx="1850032" cy="983518"/>
            <a:chOff x="0" y="0"/>
            <a:chExt cx="1850030" cy="983517"/>
          </a:xfrm>
        </p:grpSpPr>
        <p:sp>
          <p:nvSpPr>
            <p:cNvPr id="351" name="準安定な金属…"/>
            <p:cNvSpPr txBox="1"/>
            <p:nvPr/>
          </p:nvSpPr>
          <p:spPr>
            <a:xfrm>
              <a:off x="38100" y="38100"/>
              <a:ext cx="1773831" cy="907318"/>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457200">
                <a:defRPr b="1" sz="2000">
                  <a:solidFill>
                    <a:srgbClr val="222222"/>
                  </a:solidFill>
                  <a:latin typeface="Arial"/>
                  <a:ea typeface="Arial"/>
                  <a:cs typeface="Arial"/>
                  <a:sym typeface="Arial"/>
                </a:defRPr>
              </a:pPr>
              <a:r>
                <a:t>準安定な金属</a:t>
              </a:r>
            </a:p>
            <a:p>
              <a:pPr algn="l" defTabSz="457200">
                <a:defRPr b="1" sz="2000">
                  <a:solidFill>
                    <a:srgbClr val="222222"/>
                  </a:solidFill>
                  <a:latin typeface="Arial"/>
                  <a:ea typeface="Arial"/>
                  <a:cs typeface="Arial"/>
                  <a:sym typeface="Arial"/>
                </a:defRPr>
              </a:pPr>
              <a:r>
                <a:t>(超伝導体)</a:t>
              </a:r>
            </a:p>
          </p:txBody>
        </p:sp>
        <p:pic>
          <p:nvPicPr>
            <p:cNvPr id="350" name="準安定な金属…" descr="準安定な金属…"/>
            <p:cNvPicPr>
              <a:picLocks noChangeAspect="0"/>
            </p:cNvPicPr>
            <p:nvPr/>
          </p:nvPicPr>
          <p:blipFill>
            <a:blip r:embed="rId15">
              <a:extLst/>
            </a:blip>
            <a:stretch>
              <a:fillRect/>
            </a:stretch>
          </p:blipFill>
          <p:spPr>
            <a:xfrm>
              <a:off x="0" y="0"/>
              <a:ext cx="1850031" cy="983518"/>
            </a:xfrm>
            <a:prstGeom prst="rect">
              <a:avLst/>
            </a:prstGeom>
            <a:effectLst/>
          </p:spPr>
        </p:pic>
      </p:grpSp>
      <p:grpSp>
        <p:nvGrpSpPr>
          <p:cNvPr id="355" name="グループ"/>
          <p:cNvGrpSpPr/>
          <p:nvPr/>
        </p:nvGrpSpPr>
        <p:grpSpPr>
          <a:xfrm>
            <a:off x="9312195" y="6400393"/>
            <a:ext cx="1257729" cy="1310387"/>
            <a:chOff x="0" y="0"/>
            <a:chExt cx="1257727" cy="1310385"/>
          </a:xfrm>
        </p:grpSpPr>
        <p:sp>
          <p:nvSpPr>
            <p:cNvPr id="353" name="温度制御"/>
            <p:cNvSpPr txBox="1"/>
            <p:nvPr/>
          </p:nvSpPr>
          <p:spPr>
            <a:xfrm>
              <a:off x="78357" y="494841"/>
              <a:ext cx="1179371" cy="815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lvl="1" indent="0" algn="l" defTabSz="457200">
                <a:defRPr sz="2000">
                  <a:solidFill>
                    <a:srgbClr val="222222"/>
                  </a:solidFill>
                  <a:latin typeface="Arial"/>
                  <a:ea typeface="Arial"/>
                  <a:cs typeface="Arial"/>
                  <a:sym typeface="Arial"/>
                </a:defRPr>
              </a:pPr>
              <a:r>
                <a:t>温度制御</a:t>
              </a:r>
            </a:p>
          </p:txBody>
        </p:sp>
        <p:sp>
          <p:nvSpPr>
            <p:cNvPr id="391" name="接続の線"/>
            <p:cNvSpPr/>
            <p:nvPr/>
          </p:nvSpPr>
          <p:spPr>
            <a:xfrm>
              <a:off x="0" y="-1"/>
              <a:ext cx="1242114" cy="840826"/>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657" y="-5306"/>
                    <a:pt x="13857" y="-5400"/>
                    <a:pt x="21600" y="15918"/>
                  </a:cubicBezTo>
                </a:path>
              </a:pathLst>
            </a:custGeom>
            <a:noFill/>
            <a:ln w="50800" cap="flat">
              <a:solidFill>
                <a:srgbClr val="0433FF"/>
              </a:solidFill>
              <a:prstDash val="solid"/>
              <a:miter lim="400000"/>
              <a:headEnd type="triangle" w="med" len="med"/>
            </a:ln>
            <a:effectLst/>
          </p:spPr>
          <p:txBody>
            <a:bodyPr/>
            <a:lstStyle/>
            <a:p>
              <a:pPr/>
            </a:p>
          </p:txBody>
        </p:sp>
      </p:grpSp>
      <p:sp>
        <p:nvSpPr>
          <p:cNvPr id="392" name="接続の線"/>
          <p:cNvSpPr/>
          <p:nvPr/>
        </p:nvSpPr>
        <p:spPr>
          <a:xfrm>
            <a:off x="2765501" y="6995968"/>
            <a:ext cx="1156942" cy="1430870"/>
          </a:xfrm>
          <a:custGeom>
            <a:avLst/>
            <a:gdLst/>
            <a:ahLst/>
            <a:cxnLst>
              <a:cxn ang="0">
                <a:pos x="wd2" y="hd2"/>
              </a:cxn>
              <a:cxn ang="5400000">
                <a:pos x="wd2" y="hd2"/>
              </a:cxn>
              <a:cxn ang="10800000">
                <a:pos x="wd2" y="hd2"/>
              </a:cxn>
              <a:cxn ang="16200000">
                <a:pos x="wd2" y="hd2"/>
              </a:cxn>
            </a:cxnLst>
            <a:rect l="0" t="0" r="r" b="b"/>
            <a:pathLst>
              <a:path w="16274" h="21600" fill="norm" stroke="1" extrusionOk="0">
                <a:moveTo>
                  <a:pt x="0" y="0"/>
                </a:moveTo>
                <a:cubicBezTo>
                  <a:pt x="20238" y="11625"/>
                  <a:pt x="21600" y="18825"/>
                  <a:pt x="4087" y="21600"/>
                </a:cubicBezTo>
              </a:path>
            </a:pathLst>
          </a:custGeom>
          <a:ln w="38100">
            <a:solidFill>
              <a:srgbClr val="0433FF"/>
            </a:solidFill>
            <a:miter lim="400000"/>
            <a:headEnd type="triangle"/>
          </a:ln>
        </p:spPr>
        <p:txBody>
          <a:bodyPr/>
          <a:lstStyle/>
          <a:p>
            <a:pPr/>
          </a:p>
        </p:txBody>
      </p:sp>
      <p:grpSp>
        <p:nvGrpSpPr>
          <p:cNvPr id="367" name="グループ"/>
          <p:cNvGrpSpPr/>
          <p:nvPr/>
        </p:nvGrpSpPr>
        <p:grpSpPr>
          <a:xfrm>
            <a:off x="7727691" y="4999216"/>
            <a:ext cx="2571124" cy="3342831"/>
            <a:chOff x="0" y="0"/>
            <a:chExt cx="2571123" cy="3342830"/>
          </a:xfrm>
        </p:grpSpPr>
        <p:grpSp>
          <p:nvGrpSpPr>
            <p:cNvPr id="363" name="グループ"/>
            <p:cNvGrpSpPr/>
            <p:nvPr/>
          </p:nvGrpSpPr>
          <p:grpSpPr>
            <a:xfrm>
              <a:off x="0" y="0"/>
              <a:ext cx="2571124" cy="3321982"/>
              <a:chOff x="0" y="0"/>
              <a:chExt cx="2571123" cy="3321981"/>
            </a:xfrm>
          </p:grpSpPr>
          <p:sp>
            <p:nvSpPr>
              <p:cNvPr id="357" name="線"/>
              <p:cNvSpPr/>
              <p:nvPr/>
            </p:nvSpPr>
            <p:spPr>
              <a:xfrm flipV="1">
                <a:off x="417254" y="103125"/>
                <a:ext cx="1" cy="3218857"/>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358" name="温度"/>
              <p:cNvSpPr txBox="1"/>
              <p:nvPr/>
            </p:nvSpPr>
            <p:spPr>
              <a:xfrm rot="16200000">
                <a:off x="-313397" y="817788"/>
                <a:ext cx="1009867" cy="3830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defRPr sz="2200">
                    <a:latin typeface="+mn-lt"/>
                    <a:ea typeface="+mn-ea"/>
                    <a:cs typeface="+mn-cs"/>
                    <a:sym typeface="ヒラギノ角ゴ ProN W3"/>
                  </a:defRPr>
                </a:lvl1pPr>
              </a:lstStyle>
              <a:p>
                <a:pPr/>
                <a:r>
                  <a:t>温度</a:t>
                </a:r>
              </a:p>
            </p:txBody>
          </p:sp>
          <p:sp>
            <p:nvSpPr>
              <p:cNvPr id="359" name="スズ"/>
              <p:cNvSpPr txBox="1"/>
              <p:nvPr/>
            </p:nvSpPr>
            <p:spPr>
              <a:xfrm>
                <a:off x="751174" y="0"/>
                <a:ext cx="1179372" cy="6387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gn="l" defTabSz="457200">
                  <a:defRPr b="1" sz="2500">
                    <a:solidFill>
                      <a:srgbClr val="222222"/>
                    </a:solidFill>
                    <a:latin typeface="Arial"/>
                    <a:ea typeface="Arial"/>
                    <a:cs typeface="Arial"/>
                    <a:sym typeface="Arial"/>
                  </a:defRPr>
                </a:lvl1pPr>
              </a:lstStyle>
              <a:p>
                <a:pPr/>
                <a:r>
                  <a:t>スズ</a:t>
                </a:r>
              </a:p>
            </p:txBody>
          </p:sp>
          <p:grpSp>
            <p:nvGrpSpPr>
              <p:cNvPr id="362" name="グループ"/>
              <p:cNvGrpSpPr/>
              <p:nvPr/>
            </p:nvGrpSpPr>
            <p:grpSpPr>
              <a:xfrm>
                <a:off x="1572141" y="132471"/>
                <a:ext cx="998983" cy="610015"/>
                <a:chOff x="0" y="0"/>
                <a:chExt cx="998982" cy="610013"/>
              </a:xfrm>
            </p:grpSpPr>
            <p:sp>
              <p:nvSpPr>
                <p:cNvPr id="361" name="金属"/>
                <p:cNvSpPr txBox="1"/>
                <p:nvPr/>
              </p:nvSpPr>
              <p:spPr>
                <a:xfrm>
                  <a:off x="50799" y="50800"/>
                  <a:ext cx="897384" cy="508414"/>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457200">
                    <a:defRPr b="1" sz="2200">
                      <a:solidFill>
                        <a:srgbClr val="222222"/>
                      </a:solidFill>
                      <a:latin typeface="Arial"/>
                      <a:ea typeface="Arial"/>
                      <a:cs typeface="Arial"/>
                      <a:sym typeface="Arial"/>
                    </a:defRPr>
                  </a:lvl1pPr>
                </a:lstStyle>
                <a:p>
                  <a:pPr/>
                  <a:r>
                    <a:t>金属</a:t>
                  </a:r>
                </a:p>
              </p:txBody>
            </p:sp>
            <p:pic>
              <p:nvPicPr>
                <p:cNvPr id="360" name="金属" descr="金属"/>
                <p:cNvPicPr>
                  <a:picLocks noChangeAspect="0"/>
                </p:cNvPicPr>
                <p:nvPr/>
              </p:nvPicPr>
              <p:blipFill>
                <a:blip r:embed="rId16">
                  <a:extLst/>
                </a:blip>
                <a:stretch>
                  <a:fillRect/>
                </a:stretch>
              </p:blipFill>
              <p:spPr>
                <a:xfrm>
                  <a:off x="-1" y="0"/>
                  <a:ext cx="998984" cy="610014"/>
                </a:xfrm>
                <a:prstGeom prst="rect">
                  <a:avLst/>
                </a:prstGeom>
                <a:effectLst/>
              </p:spPr>
            </p:pic>
          </p:grpSp>
        </p:grpSp>
        <p:grpSp>
          <p:nvGrpSpPr>
            <p:cNvPr id="366" name="グループ"/>
            <p:cNvGrpSpPr/>
            <p:nvPr/>
          </p:nvGrpSpPr>
          <p:grpSpPr>
            <a:xfrm>
              <a:off x="715939" y="2602468"/>
              <a:ext cx="1331839" cy="740363"/>
              <a:chOff x="0" y="0"/>
              <a:chExt cx="1331838" cy="740361"/>
            </a:xfrm>
          </p:grpSpPr>
          <p:sp>
            <p:nvSpPr>
              <p:cNvPr id="365" name="半導体"/>
              <p:cNvSpPr txBox="1"/>
              <p:nvPr/>
            </p:nvSpPr>
            <p:spPr>
              <a:xfrm>
                <a:off x="50799" y="50800"/>
                <a:ext cx="1230240" cy="638762"/>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lvl1pPr defTabSz="457200">
                  <a:defRPr b="1" sz="2200">
                    <a:solidFill>
                      <a:srgbClr val="222222"/>
                    </a:solidFill>
                    <a:latin typeface="Arial"/>
                    <a:ea typeface="Arial"/>
                    <a:cs typeface="Arial"/>
                    <a:sym typeface="Arial"/>
                  </a:defRPr>
                </a:lvl1pPr>
              </a:lstStyle>
              <a:p>
                <a:pPr/>
                <a:r>
                  <a:t>半導体</a:t>
                </a:r>
              </a:p>
            </p:txBody>
          </p:sp>
          <p:pic>
            <p:nvPicPr>
              <p:cNvPr id="364" name="半導体" descr="半導体"/>
              <p:cNvPicPr>
                <a:picLocks noChangeAspect="0"/>
              </p:cNvPicPr>
              <p:nvPr/>
            </p:nvPicPr>
            <p:blipFill>
              <a:blip r:embed="rId17">
                <a:extLst/>
              </a:blip>
              <a:stretch>
                <a:fillRect/>
              </a:stretch>
            </p:blipFill>
            <p:spPr>
              <a:xfrm>
                <a:off x="-1" y="0"/>
                <a:ext cx="1331840" cy="740362"/>
              </a:xfrm>
              <a:prstGeom prst="rect">
                <a:avLst/>
              </a:prstGeom>
              <a:effectLst/>
            </p:spPr>
          </p:pic>
        </p:grpSp>
      </p:grpSp>
      <p:grpSp>
        <p:nvGrpSpPr>
          <p:cNvPr id="370" name="グループ"/>
          <p:cNvGrpSpPr/>
          <p:nvPr/>
        </p:nvGrpSpPr>
        <p:grpSpPr>
          <a:xfrm>
            <a:off x="8476411" y="5983572"/>
            <a:ext cx="1179371" cy="1364232"/>
            <a:chOff x="0" y="0"/>
            <a:chExt cx="1179370" cy="1364230"/>
          </a:xfrm>
        </p:grpSpPr>
        <p:sp>
          <p:nvSpPr>
            <p:cNvPr id="368" name="徐冷"/>
            <p:cNvSpPr txBox="1"/>
            <p:nvPr/>
          </p:nvSpPr>
          <p:spPr>
            <a:xfrm>
              <a:off x="0" y="80198"/>
              <a:ext cx="1179371" cy="737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lvl="1" indent="0" algn="l" defTabSz="457200">
                <a:defRPr sz="2000">
                  <a:solidFill>
                    <a:srgbClr val="222222"/>
                  </a:solidFill>
                  <a:latin typeface="Arial"/>
                  <a:ea typeface="Arial"/>
                  <a:cs typeface="Arial"/>
                  <a:sym typeface="Arial"/>
                </a:defRPr>
              </a:pPr>
              <a:r>
                <a:t>徐冷</a:t>
              </a:r>
            </a:p>
          </p:txBody>
        </p:sp>
        <p:sp>
          <p:nvSpPr>
            <p:cNvPr id="369" name="線"/>
            <p:cNvSpPr/>
            <p:nvPr/>
          </p:nvSpPr>
          <p:spPr>
            <a:xfrm flipH="1">
              <a:off x="281881" y="0"/>
              <a:ext cx="624110" cy="1364231"/>
            </a:xfrm>
            <a:prstGeom prst="line">
              <a:avLst/>
            </a:prstGeom>
            <a:noFill/>
            <a:ln w="50800" cap="flat">
              <a:solidFill>
                <a:srgbClr val="0433FF"/>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373" name="グループ"/>
          <p:cNvGrpSpPr/>
          <p:nvPr/>
        </p:nvGrpSpPr>
        <p:grpSpPr>
          <a:xfrm>
            <a:off x="9021670" y="5817357"/>
            <a:ext cx="2946171" cy="1458780"/>
            <a:chOff x="0" y="0"/>
            <a:chExt cx="2946170" cy="1458778"/>
          </a:xfrm>
        </p:grpSpPr>
        <p:sp>
          <p:nvSpPr>
            <p:cNvPr id="371" name="パルス加熱・"/>
            <p:cNvSpPr txBox="1"/>
            <p:nvPr/>
          </p:nvSpPr>
          <p:spPr>
            <a:xfrm>
              <a:off x="1349267" y="28311"/>
              <a:ext cx="1596904" cy="3797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lvl="1" indent="0" algn="l" defTabSz="457200">
                <a:defRPr sz="2000">
                  <a:solidFill>
                    <a:srgbClr val="222222"/>
                  </a:solidFill>
                  <a:latin typeface="Arial"/>
                  <a:ea typeface="Arial"/>
                  <a:cs typeface="Arial"/>
                  <a:sym typeface="Arial"/>
                </a:defRPr>
              </a:pPr>
              <a:r>
                <a:t>パルス加熱・</a:t>
              </a:r>
            </a:p>
          </p:txBody>
        </p:sp>
        <p:sp>
          <p:nvSpPr>
            <p:cNvPr id="372" name="線"/>
            <p:cNvSpPr/>
            <p:nvPr/>
          </p:nvSpPr>
          <p:spPr>
            <a:xfrm flipV="1">
              <a:off x="0" y="-1"/>
              <a:ext cx="622137" cy="1458780"/>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grpSp>
        <p:nvGrpSpPr>
          <p:cNvPr id="380" name="グループ"/>
          <p:cNvGrpSpPr/>
          <p:nvPr/>
        </p:nvGrpSpPr>
        <p:grpSpPr>
          <a:xfrm>
            <a:off x="10144627" y="5836157"/>
            <a:ext cx="2360614" cy="2572816"/>
            <a:chOff x="199368" y="119431"/>
            <a:chExt cx="2360612" cy="2572814"/>
          </a:xfrm>
        </p:grpSpPr>
        <p:grpSp>
          <p:nvGrpSpPr>
            <p:cNvPr id="376" name="グループ"/>
            <p:cNvGrpSpPr/>
            <p:nvPr/>
          </p:nvGrpSpPr>
          <p:grpSpPr>
            <a:xfrm>
              <a:off x="205497" y="1809488"/>
              <a:ext cx="1764261" cy="882759"/>
              <a:chOff x="0" y="0"/>
              <a:chExt cx="1764259" cy="882758"/>
            </a:xfrm>
          </p:grpSpPr>
          <p:sp>
            <p:nvSpPr>
              <p:cNvPr id="375" name="準安定な金属…"/>
              <p:cNvSpPr txBox="1"/>
              <p:nvPr/>
            </p:nvSpPr>
            <p:spPr>
              <a:xfrm>
                <a:off x="50800" y="50800"/>
                <a:ext cx="1662660" cy="781159"/>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normAutofit fontScale="100000" lnSpcReduction="0"/>
              </a:bodyPr>
              <a:lstStyle/>
              <a:p>
                <a:pPr defTabSz="352043">
                  <a:defRPr b="1" sz="1693">
                    <a:solidFill>
                      <a:srgbClr val="222222"/>
                    </a:solidFill>
                    <a:latin typeface="Arial"/>
                    <a:ea typeface="Arial"/>
                    <a:cs typeface="Arial"/>
                    <a:sym typeface="Arial"/>
                  </a:defRPr>
                </a:pPr>
                <a:r>
                  <a:t>準安定な金属</a:t>
                </a:r>
              </a:p>
              <a:p>
                <a:pPr defTabSz="352043">
                  <a:defRPr b="1" sz="1693">
                    <a:solidFill>
                      <a:srgbClr val="222222"/>
                    </a:solidFill>
                    <a:latin typeface="Arial"/>
                    <a:ea typeface="Arial"/>
                    <a:cs typeface="Arial"/>
                    <a:sym typeface="Arial"/>
                  </a:defRPr>
                </a:pPr>
                <a:r>
                  <a:t>(超伝導体)</a:t>
                </a:r>
              </a:p>
            </p:txBody>
          </p:sp>
          <p:pic>
            <p:nvPicPr>
              <p:cNvPr id="374" name="準安定な金属…" descr="準安定な金属…"/>
              <p:cNvPicPr>
                <a:picLocks noChangeAspect="0"/>
              </p:cNvPicPr>
              <p:nvPr/>
            </p:nvPicPr>
            <p:blipFill>
              <a:blip r:embed="rId18">
                <a:extLst/>
              </a:blip>
              <a:stretch>
                <a:fillRect/>
              </a:stretch>
            </p:blipFill>
            <p:spPr>
              <a:xfrm>
                <a:off x="0" y="-1"/>
                <a:ext cx="1764260" cy="882760"/>
              </a:xfrm>
              <a:prstGeom prst="rect">
                <a:avLst/>
              </a:prstGeom>
              <a:effectLst/>
            </p:spPr>
          </p:pic>
        </p:grpSp>
        <p:grpSp>
          <p:nvGrpSpPr>
            <p:cNvPr id="379" name="グループ"/>
            <p:cNvGrpSpPr/>
            <p:nvPr/>
          </p:nvGrpSpPr>
          <p:grpSpPr>
            <a:xfrm>
              <a:off x="199368" y="119431"/>
              <a:ext cx="2360614" cy="1566005"/>
              <a:chOff x="0" y="0"/>
              <a:chExt cx="2360612" cy="1566003"/>
            </a:xfrm>
          </p:grpSpPr>
          <p:sp>
            <p:nvSpPr>
              <p:cNvPr id="377" name="線"/>
              <p:cNvSpPr/>
              <p:nvPr/>
            </p:nvSpPr>
            <p:spPr>
              <a:xfrm>
                <a:off x="0" y="-1"/>
                <a:ext cx="732930" cy="1566005"/>
              </a:xfrm>
              <a:prstGeom prst="line">
                <a:avLst/>
              </a:prstGeom>
              <a:noFill/>
              <a:ln w="50800" cap="flat">
                <a:solidFill>
                  <a:schemeClr val="accent3">
                    <a:hueOff val="362282"/>
                    <a:satOff val="31803"/>
                    <a:lumOff val="-18242"/>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378" name="急冷"/>
              <p:cNvSpPr txBox="1"/>
              <p:nvPr/>
            </p:nvSpPr>
            <p:spPr>
              <a:xfrm>
                <a:off x="436659" y="421208"/>
                <a:ext cx="1923954" cy="7951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lvl="1" indent="0" algn="l" defTabSz="457200">
                  <a:defRPr sz="2000">
                    <a:solidFill>
                      <a:srgbClr val="222222"/>
                    </a:solidFill>
                    <a:latin typeface="Arial"/>
                    <a:ea typeface="Arial"/>
                    <a:cs typeface="Arial"/>
                    <a:sym typeface="Arial"/>
                  </a:defRPr>
                </a:pPr>
                <a:r>
                  <a:t>急冷</a:t>
                </a:r>
              </a:p>
            </p:txBody>
          </p:sp>
        </p:grpSp>
      </p:grpSp>
      <p:sp>
        <p:nvSpPr>
          <p:cNvPr id="381" name="パルス加熱・急冷を用いて…"/>
          <p:cNvSpPr txBox="1"/>
          <p:nvPr/>
        </p:nvSpPr>
        <p:spPr>
          <a:xfrm>
            <a:off x="8035217" y="8610114"/>
            <a:ext cx="4686301" cy="8712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u="sng">
                <a:solidFill>
                  <a:srgbClr val="222222"/>
                </a:solidFill>
                <a:latin typeface="Arial"/>
                <a:ea typeface="Arial"/>
                <a:cs typeface="Arial"/>
                <a:sym typeface="Arial"/>
              </a:defRPr>
            </a:pPr>
            <a:r>
              <a:t>パルス加熱・急冷を用いて</a:t>
            </a:r>
          </a:p>
          <a:p>
            <a:pPr algn="l" defTabSz="457200">
              <a:defRPr b="1" u="sng">
                <a:solidFill>
                  <a:srgbClr val="222222"/>
                </a:solidFill>
                <a:latin typeface="Arial"/>
                <a:ea typeface="Arial"/>
                <a:cs typeface="Arial"/>
                <a:sym typeface="Arial"/>
              </a:defRPr>
            </a:pPr>
            <a:r>
              <a:t>半導体を超伝導スズに変換できる</a:t>
            </a:r>
          </a:p>
        </p:txBody>
      </p:sp>
      <p:sp>
        <p:nvSpPr>
          <p:cNvPr id="382" name="スズ"/>
          <p:cNvSpPr txBox="1"/>
          <p:nvPr/>
        </p:nvSpPr>
        <p:spPr>
          <a:xfrm>
            <a:off x="578595" y="275621"/>
            <a:ext cx="1599011" cy="8712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sz="4800">
                <a:solidFill>
                  <a:srgbClr val="222222"/>
                </a:solidFill>
                <a:latin typeface="Arial"/>
                <a:ea typeface="Arial"/>
                <a:cs typeface="Arial"/>
                <a:sym typeface="Arial"/>
              </a:defRPr>
            </a:lvl1pPr>
          </a:lstStyle>
          <a:p>
            <a:pPr/>
            <a:r>
              <a:t>スズ</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4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1" presetID="22" grpId="4" fill="hold">
                                  <p:stCondLst>
                                    <p:cond delay="0"/>
                                  </p:stCondLst>
                                  <p:iterate type="el" backwards="0">
                                    <p:tmAbs val="0"/>
                                  </p:iterate>
                                  <p:childTnLst>
                                    <p:set>
                                      <p:cBhvr>
                                        <p:cTn id="16" fill="hold"/>
                                        <p:tgtEl>
                                          <p:spTgt spid="370"/>
                                        </p:tgtEl>
                                        <p:attrNameLst>
                                          <p:attrName>style.visibility</p:attrName>
                                        </p:attrNameLst>
                                      </p:cBhvr>
                                      <p:to>
                                        <p:strVal val="visible"/>
                                      </p:to>
                                    </p:set>
                                    <p:animEffect filter="wipe(up)" transition="in">
                                      <p:cBhvr>
                                        <p:cTn id="17" dur="500"/>
                                        <p:tgtEl>
                                          <p:spTgt spid="370"/>
                                        </p:tgtEl>
                                      </p:cBhvr>
                                    </p:animEffect>
                                  </p:childTnLst>
                                </p:cTn>
                              </p:par>
                            </p:childTnLst>
                          </p:cTn>
                        </p:par>
                        <p:par>
                          <p:cTn id="18" fill="hold">
                            <p:stCondLst>
                              <p:cond delay="500"/>
                            </p:stCondLst>
                            <p:childTnLst>
                              <p:par>
                                <p:cTn id="19" presetClass="entr" nodeType="afterEffect" presetSubtype="2" presetID="22" grpId="5" fill="hold">
                                  <p:stCondLst>
                                    <p:cond delay="0"/>
                                  </p:stCondLst>
                                  <p:iterate type="el" backwards="0">
                                    <p:tmAbs val="0"/>
                                  </p:iterate>
                                  <p:childTnLst>
                                    <p:set>
                                      <p:cBhvr>
                                        <p:cTn id="20" fill="hold"/>
                                        <p:tgtEl>
                                          <p:spTgt spid="383"/>
                                        </p:tgtEl>
                                        <p:attrNameLst>
                                          <p:attrName>style.visibility</p:attrName>
                                        </p:attrNameLst>
                                      </p:cBhvr>
                                      <p:to>
                                        <p:strVal val="visible"/>
                                      </p:to>
                                    </p:set>
                                    <p:animEffect filter="wipe(right)" transition="in">
                                      <p:cBhvr>
                                        <p:cTn id="21" dur="500"/>
                                        <p:tgtEl>
                                          <p:spTgt spid="383"/>
                                        </p:tgtEl>
                                      </p:cBhvr>
                                    </p:animEffect>
                                  </p:childTnLst>
                                </p:cTn>
                              </p:par>
                            </p:childTnLst>
                          </p:cTn>
                        </p:par>
                      </p:childTnLst>
                    </p:cTn>
                  </p:par>
                  <p:par>
                    <p:cTn id="22" fill="hold">
                      <p:stCondLst>
                        <p:cond delay="indefinite"/>
                      </p:stCondLst>
                      <p:childTnLst>
                        <p:par>
                          <p:cTn id="23" fill="hold">
                            <p:stCondLst>
                              <p:cond delay="0"/>
                            </p:stCondLst>
                            <p:childTnLst>
                              <p:par>
                                <p:cTn id="24" presetClass="exit" nodeType="clickEffect" presetSubtype="0" presetID="1" grpId="6" fill="hold">
                                  <p:stCondLst>
                                    <p:cond delay="0"/>
                                  </p:stCondLst>
                                  <p:iterate type="el" backwards="0">
                                    <p:tmAbs val="0"/>
                                  </p:iterate>
                                  <p:childTnLst>
                                    <p:set>
                                      <p:cBhvr>
                                        <p:cTn id="25" fill="hold">
                                          <p:stCondLst>
                                            <p:cond delay="0"/>
                                          </p:stCondLst>
                                        </p:cTn>
                                        <p:tgtEl>
                                          <p:spTgt spid="383"/>
                                        </p:tgtEl>
                                        <p:attrNameLst>
                                          <p:attrName>style.visibility</p:attrName>
                                        </p:attrNameLst>
                                      </p:cBhvr>
                                      <p:to>
                                        <p:strVal val="hidden"/>
                                      </p:to>
                                    </p:set>
                                  </p:childTnLst>
                                </p:cTn>
                              </p:par>
                            </p:childTnLst>
                          </p:cTn>
                        </p:par>
                        <p:par>
                          <p:cTn id="26" fill="hold">
                            <p:stCondLst>
                              <p:cond delay="0"/>
                            </p:stCondLst>
                            <p:childTnLst>
                              <p:par>
                                <p:cTn id="27" presetClass="entr" nodeType="afterEffect" presetSubtype="2" presetID="22" grpId="7" fill="hold">
                                  <p:stCondLst>
                                    <p:cond delay="0"/>
                                  </p:stCondLst>
                                  <p:iterate type="el" backwards="0">
                                    <p:tmAbs val="0"/>
                                  </p:iterate>
                                  <p:childTnLst>
                                    <p:set>
                                      <p:cBhvr>
                                        <p:cTn id="28" fill="hold"/>
                                        <p:tgtEl>
                                          <p:spTgt spid="347"/>
                                        </p:tgtEl>
                                        <p:attrNameLst>
                                          <p:attrName>style.visibility</p:attrName>
                                        </p:attrNameLst>
                                      </p:cBhvr>
                                      <p:to>
                                        <p:strVal val="visible"/>
                                      </p:to>
                                    </p:set>
                                    <p:animEffect filter="wipe(right)" transition="in">
                                      <p:cBhvr>
                                        <p:cTn id="29" dur="500"/>
                                        <p:tgtEl>
                                          <p:spTgt spid="347"/>
                                        </p:tgtEl>
                                      </p:cBhvr>
                                    </p:animEffect>
                                  </p:childTnLst>
                                </p:cTn>
                              </p:par>
                            </p:childTnLst>
                          </p:cTn>
                        </p:par>
                        <p:par>
                          <p:cTn id="30" fill="hold">
                            <p:stCondLst>
                              <p:cond delay="500"/>
                            </p:stCondLst>
                            <p:childTnLst>
                              <p:par>
                                <p:cTn id="31" presetClass="entr" nodeType="afterEffect" presetSubtype="2" presetID="22" grpId="8" fill="hold">
                                  <p:stCondLst>
                                    <p:cond delay="0"/>
                                  </p:stCondLst>
                                  <p:iterate type="el" backwards="0">
                                    <p:tmAbs val="0"/>
                                  </p:iterate>
                                  <p:childTnLst>
                                    <p:set>
                                      <p:cBhvr>
                                        <p:cTn id="32" fill="hold"/>
                                        <p:tgtEl>
                                          <p:spTgt spid="390"/>
                                        </p:tgtEl>
                                        <p:attrNameLst>
                                          <p:attrName>style.visibility</p:attrName>
                                        </p:attrNameLst>
                                      </p:cBhvr>
                                      <p:to>
                                        <p:strVal val="visible"/>
                                      </p:to>
                                    </p:set>
                                    <p:animEffect filter="wipe(right)" transition="in">
                                      <p:cBhvr>
                                        <p:cTn id="33" dur="500"/>
                                        <p:tgtEl>
                                          <p:spTgt spid="390"/>
                                        </p:tgtEl>
                                      </p:cBhvr>
                                    </p:animEffect>
                                  </p:childTnLst>
                                </p:cTn>
                              </p:par>
                            </p:childTnLst>
                          </p:cTn>
                        </p:par>
                        <p:par>
                          <p:cTn id="34" fill="hold">
                            <p:stCondLst>
                              <p:cond delay="1000"/>
                            </p:stCondLst>
                            <p:childTnLst>
                              <p:par>
                                <p:cTn id="35" presetClass="entr" nodeType="afterEffect" presetSubtype="0" presetID="1" grpId="9" fill="hold">
                                  <p:stCondLst>
                                    <p:cond delay="0"/>
                                  </p:stCondLst>
                                  <p:iterate type="el" backwards="0">
                                    <p:tmAbs val="0"/>
                                  </p:iterate>
                                  <p:childTnLst>
                                    <p:set>
                                      <p:cBhvr>
                                        <p:cTn id="36" fill="hold"/>
                                        <p:tgtEl>
                                          <p:spTgt spid="352"/>
                                        </p:tgtEl>
                                        <p:attrNameLst>
                                          <p:attrName>style.visibility</p:attrName>
                                        </p:attrNameLst>
                                      </p:cBhvr>
                                      <p:to>
                                        <p:strVal val="visible"/>
                                      </p:to>
                                    </p:set>
                                  </p:childTnLst>
                                </p:cTn>
                              </p:par>
                            </p:childTnLst>
                          </p:cTn>
                        </p:par>
                        <p:par>
                          <p:cTn id="37" fill="hold">
                            <p:stCondLst>
                              <p:cond delay="1000"/>
                            </p:stCondLst>
                            <p:childTnLst>
                              <p:par>
                                <p:cTn id="38" presetClass="entr" nodeType="afterEffect" presetSubtype="0" presetID="1" grpId="10" fill="hold">
                                  <p:stCondLst>
                                    <p:cond delay="0"/>
                                  </p:stCondLst>
                                  <p:iterate type="el" backwards="0">
                                    <p:tmAbs val="0"/>
                                  </p:iterate>
                                  <p:childTnLst>
                                    <p:set>
                                      <p:cBhvr>
                                        <p:cTn id="39" fill="hold"/>
                                        <p:tgtEl>
                                          <p:spTgt spid="349"/>
                                        </p:tgtEl>
                                        <p:attrNameLst>
                                          <p:attrName>style.visibility</p:attrName>
                                        </p:attrNameLst>
                                      </p:cBhvr>
                                      <p:to>
                                        <p:strVal val="visible"/>
                                      </p:to>
                                    </p:set>
                                  </p:childTnLst>
                                </p:cTn>
                              </p:par>
                            </p:childTnLst>
                          </p:cTn>
                        </p:par>
                        <p:par>
                          <p:cTn id="40" fill="hold">
                            <p:stCondLst>
                              <p:cond delay="1000"/>
                            </p:stCondLst>
                            <p:childTnLst>
                              <p:par>
                                <p:cTn id="41" presetClass="entr" nodeType="afterEffect" presetSubtype="1" presetID="22" grpId="11" fill="hold">
                                  <p:stCondLst>
                                    <p:cond delay="0"/>
                                  </p:stCondLst>
                                  <p:iterate type="el" backwards="0">
                                    <p:tmAbs val="0"/>
                                  </p:iterate>
                                  <p:childTnLst>
                                    <p:set>
                                      <p:cBhvr>
                                        <p:cTn id="42" fill="hold"/>
                                        <p:tgtEl>
                                          <p:spTgt spid="380"/>
                                        </p:tgtEl>
                                        <p:attrNameLst>
                                          <p:attrName>style.visibility</p:attrName>
                                        </p:attrNameLst>
                                      </p:cBhvr>
                                      <p:to>
                                        <p:strVal val="visible"/>
                                      </p:to>
                                    </p:set>
                                    <p:animEffect filter="wipe(up)" transition="in">
                                      <p:cBhvr>
                                        <p:cTn id="43" dur="500"/>
                                        <p:tgtEl>
                                          <p:spTgt spid="380"/>
                                        </p:tgtEl>
                                      </p:cBhvr>
                                    </p:animEffect>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8" presetID="22" grpId="12" fill="hold">
                                  <p:stCondLst>
                                    <p:cond delay="0"/>
                                  </p:stCondLst>
                                  <p:iterate type="el" backwards="0">
                                    <p:tmAbs val="0"/>
                                  </p:iterate>
                                  <p:childTnLst>
                                    <p:set>
                                      <p:cBhvr>
                                        <p:cTn id="47" fill="hold"/>
                                        <p:tgtEl>
                                          <p:spTgt spid="384"/>
                                        </p:tgtEl>
                                        <p:attrNameLst>
                                          <p:attrName>style.visibility</p:attrName>
                                        </p:attrNameLst>
                                      </p:cBhvr>
                                      <p:to>
                                        <p:strVal val="visible"/>
                                      </p:to>
                                    </p:set>
                                    <p:animEffect filter="wipe(left)" transition="in">
                                      <p:cBhvr>
                                        <p:cTn id="48" dur="500"/>
                                        <p:tgtEl>
                                          <p:spTgt spid="384"/>
                                        </p:tgtEl>
                                      </p:cBhvr>
                                    </p:animEffect>
                                  </p:childTnLst>
                                </p:cTn>
                              </p:par>
                            </p:childTnLst>
                          </p:cTn>
                        </p:par>
                        <p:par>
                          <p:cTn id="49" fill="hold">
                            <p:stCondLst>
                              <p:cond delay="500"/>
                            </p:stCondLst>
                            <p:childTnLst>
                              <p:par>
                                <p:cTn id="50" presetClass="entr" nodeType="afterEffect" presetSubtype="4" presetID="22" grpId="13" fill="hold">
                                  <p:stCondLst>
                                    <p:cond delay="0"/>
                                  </p:stCondLst>
                                  <p:iterate type="el" backwards="0">
                                    <p:tmAbs val="0"/>
                                  </p:iterate>
                                  <p:childTnLst>
                                    <p:set>
                                      <p:cBhvr>
                                        <p:cTn id="51" fill="hold"/>
                                        <p:tgtEl>
                                          <p:spTgt spid="373"/>
                                        </p:tgtEl>
                                        <p:attrNameLst>
                                          <p:attrName>style.visibility</p:attrName>
                                        </p:attrNameLst>
                                      </p:cBhvr>
                                      <p:to>
                                        <p:strVal val="visible"/>
                                      </p:to>
                                    </p:set>
                                    <p:animEffect filter="wipe(down)" transition="in">
                                      <p:cBhvr>
                                        <p:cTn id="52" dur="500"/>
                                        <p:tgtEl>
                                          <p:spTgt spid="373"/>
                                        </p:tgtEl>
                                      </p:cBhvr>
                                    </p:animEffec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4" fill="hold">
                                  <p:stCondLst>
                                    <p:cond delay="0"/>
                                  </p:stCondLst>
                                  <p:iterate type="el" backwards="0">
                                    <p:tmAbs val="0"/>
                                  </p:iterate>
                                  <p:childTnLst>
                                    <p:set>
                                      <p:cBhvr>
                                        <p:cTn id="56" fill="hold"/>
                                        <p:tgtEl>
                                          <p:spTgt spid="38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2" presetID="22" grpId="15" fill="hold">
                                  <p:stCondLst>
                                    <p:cond delay="0"/>
                                  </p:stCondLst>
                                  <p:iterate type="el" backwards="0">
                                    <p:tmAbs val="0"/>
                                  </p:iterate>
                                  <p:childTnLst>
                                    <p:set>
                                      <p:cBhvr>
                                        <p:cTn id="60" fill="hold"/>
                                        <p:tgtEl>
                                          <p:spTgt spid="355"/>
                                        </p:tgtEl>
                                        <p:attrNameLst>
                                          <p:attrName>style.visibility</p:attrName>
                                        </p:attrNameLst>
                                      </p:cBhvr>
                                      <p:to>
                                        <p:strVal val="visible"/>
                                      </p:to>
                                    </p:set>
                                    <p:animEffect filter="wipe(right)" transition="in">
                                      <p:cBhvr>
                                        <p:cTn id="61" dur="500"/>
                                        <p:tgtEl>
                                          <p:spTgt spid="355"/>
                                        </p:tgtEl>
                                      </p:cBhvr>
                                    </p:animEffect>
                                  </p:childTnLst>
                                </p:cTn>
                              </p:par>
                            </p:childTnLst>
                          </p:cTn>
                        </p:par>
                        <p:par>
                          <p:cTn id="62" fill="hold">
                            <p:stCondLst>
                              <p:cond delay="500"/>
                            </p:stCondLst>
                            <p:childTnLst>
                              <p:par>
                                <p:cTn id="63" presetClass="entr" nodeType="afterEffect" presetSubtype="4" presetID="22" grpId="16" fill="hold">
                                  <p:stCondLst>
                                    <p:cond delay="0"/>
                                  </p:stCondLst>
                                  <p:iterate type="el" backwards="0">
                                    <p:tmAbs val="0"/>
                                  </p:iterate>
                                  <p:childTnLst>
                                    <p:set>
                                      <p:cBhvr>
                                        <p:cTn id="64" fill="hold"/>
                                        <p:tgtEl>
                                          <p:spTgt spid="392"/>
                                        </p:tgtEl>
                                        <p:attrNameLst>
                                          <p:attrName>style.visibility</p:attrName>
                                        </p:attrNameLst>
                                      </p:cBhvr>
                                      <p:to>
                                        <p:strVal val="visible"/>
                                      </p:to>
                                    </p:set>
                                    <p:animEffect filter="wipe(down)" transition="in">
                                      <p:cBhvr>
                                        <p:cTn id="65" dur="5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0" grpId="4"/>
      <p:bldP build="whole" bldLvl="1" animBg="1" rev="0" advAuto="0" spid="352" grpId="9"/>
      <p:bldP build="whole" bldLvl="1" animBg="1" rev="0" advAuto="0" spid="380" grpId="11"/>
      <p:bldP build="whole" bldLvl="1" animBg="1" rev="0" advAuto="0" spid="347" grpId="7"/>
      <p:bldP build="whole" bldLvl="1" animBg="1" rev="0" advAuto="0" spid="277" grpId="1"/>
      <p:bldP build="whole" bldLvl="1" animBg="1" rev="0" advAuto="0" spid="349" grpId="10"/>
      <p:bldP build="whole" bldLvl="1" animBg="1" rev="0" advAuto="0" spid="367" grpId="3"/>
      <p:bldP build="whole" bldLvl="1" animBg="1" rev="0" advAuto="0" spid="373" grpId="13"/>
      <p:bldP build="whole" bldLvl="1" animBg="1" rev="0" advAuto="0" spid="381" grpId="14"/>
      <p:bldP build="whole" bldLvl="1" animBg="1" rev="0" advAuto="0" spid="384" grpId="12"/>
      <p:bldP build="whole" bldLvl="1" animBg="1" rev="0" advAuto="0" spid="355" grpId="15"/>
      <p:bldP build="whole" bldLvl="1" animBg="1" rev="0" advAuto="0" spid="392" grpId="16"/>
      <p:bldP build="whole" bldLvl="1" animBg="1" rev="0" advAuto="0" spid="390" grpId="8"/>
      <p:bldP build="whole" bldLvl="1" animBg="1" rev="0" advAuto="0" spid="346" grpId="2"/>
      <p:bldP build="whole" bldLvl="1" animBg="1" rev="0" advAuto="0" spid="383" grpId="5"/>
      <p:bldP build="whole" bldLvl="1" animBg="1" rev="0" advAuto="0" spid="383" grpId="6"/>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9" name="スクリーンショット 2019-02-07 10.27.32.png" descr="スクリーンショット 2019-02-07 10.27.32.png"/>
          <p:cNvPicPr>
            <a:picLocks noChangeAspect="1"/>
          </p:cNvPicPr>
          <p:nvPr/>
        </p:nvPicPr>
        <p:blipFill>
          <a:blip r:embed="rId2">
            <a:extLst/>
          </a:blip>
          <a:stretch>
            <a:fillRect/>
          </a:stretch>
        </p:blipFill>
        <p:spPr>
          <a:xfrm>
            <a:off x="2521468" y="2705087"/>
            <a:ext cx="7961864" cy="6305563"/>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81" name="190113_after_pulse5-3.jpg" descr="190113_after_pulse5-3.jpg"/>
          <p:cNvPicPr>
            <a:picLocks noChangeAspect="1"/>
          </p:cNvPicPr>
          <p:nvPr/>
        </p:nvPicPr>
        <p:blipFill>
          <a:blip r:embed="rId2">
            <a:extLst/>
          </a:blip>
          <a:stretch>
            <a:fillRect/>
          </a:stretch>
        </p:blipFill>
        <p:spPr>
          <a:xfrm>
            <a:off x="5133514" y="3259699"/>
            <a:ext cx="2821905" cy="1587322"/>
          </a:xfrm>
          <a:prstGeom prst="rect">
            <a:avLst/>
          </a:prstGeom>
          <a:ln w="12700">
            <a:miter lim="400000"/>
          </a:ln>
        </p:spPr>
      </p:pic>
      <p:pic>
        <p:nvPicPr>
          <p:cNvPr id="1682" name="190113_after_pulse6.jpg" descr="190113_after_pulse6.jpg"/>
          <p:cNvPicPr>
            <a:picLocks noChangeAspect="1"/>
          </p:cNvPicPr>
          <p:nvPr/>
        </p:nvPicPr>
        <p:blipFill>
          <a:blip r:embed="rId3">
            <a:extLst/>
          </a:blip>
          <a:stretch>
            <a:fillRect/>
          </a:stretch>
        </p:blipFill>
        <p:spPr>
          <a:xfrm>
            <a:off x="8157832" y="3259699"/>
            <a:ext cx="2821905" cy="1587322"/>
          </a:xfrm>
          <a:prstGeom prst="rect">
            <a:avLst/>
          </a:prstGeom>
          <a:ln w="12700">
            <a:miter lim="400000"/>
          </a:ln>
        </p:spPr>
      </p:pic>
      <p:pic>
        <p:nvPicPr>
          <p:cNvPr id="1683" name="190113_before_pulse5.jpg" descr="190113_before_pulse5.jpg"/>
          <p:cNvPicPr>
            <a:picLocks noChangeAspect="1"/>
          </p:cNvPicPr>
          <p:nvPr/>
        </p:nvPicPr>
        <p:blipFill>
          <a:blip r:embed="rId4">
            <a:extLst/>
          </a:blip>
          <a:stretch>
            <a:fillRect/>
          </a:stretch>
        </p:blipFill>
        <p:spPr>
          <a:xfrm>
            <a:off x="2109197" y="3259699"/>
            <a:ext cx="2821905" cy="1587322"/>
          </a:xfrm>
          <a:prstGeom prst="rect">
            <a:avLst/>
          </a:prstGeom>
          <a:ln w="12700">
            <a:miter lim="400000"/>
          </a:ln>
        </p:spPr>
      </p:pic>
      <p:pic>
        <p:nvPicPr>
          <p:cNvPr id="1684" name="イメージ" descr="イメージ"/>
          <p:cNvPicPr>
            <a:picLocks noChangeAspect="1"/>
          </p:cNvPicPr>
          <p:nvPr/>
        </p:nvPicPr>
        <p:blipFill>
          <a:blip r:embed="rId5">
            <a:extLst/>
          </a:blip>
          <a:srcRect l="3813" t="28400" r="52627" b="48540"/>
          <a:stretch>
            <a:fillRect/>
          </a:stretch>
        </p:blipFill>
        <p:spPr>
          <a:xfrm>
            <a:off x="6418493" y="5416108"/>
            <a:ext cx="3699784" cy="1958501"/>
          </a:xfrm>
          <a:prstGeom prst="rect">
            <a:avLst/>
          </a:prstGeom>
          <a:ln w="12700">
            <a:miter lim="400000"/>
          </a:ln>
        </p:spPr>
      </p:pic>
      <p:pic>
        <p:nvPicPr>
          <p:cNvPr id="1685" name="イメージ" descr="イメージ"/>
          <p:cNvPicPr>
            <a:picLocks noChangeAspect="1"/>
          </p:cNvPicPr>
          <p:nvPr/>
        </p:nvPicPr>
        <p:blipFill>
          <a:blip r:embed="rId5">
            <a:extLst/>
          </a:blip>
          <a:srcRect l="52298" t="3891" r="4141" b="73050"/>
          <a:stretch>
            <a:fillRect/>
          </a:stretch>
        </p:blipFill>
        <p:spPr>
          <a:xfrm>
            <a:off x="2749297" y="5393989"/>
            <a:ext cx="3699882" cy="1958501"/>
          </a:xfrm>
          <a:prstGeom prst="rect">
            <a:avLst/>
          </a:prstGeom>
          <a:ln w="12700">
            <a:miter lim="400000"/>
          </a:ln>
        </p:spPr>
      </p:pic>
      <p:pic>
        <p:nvPicPr>
          <p:cNvPr id="1686" name="イメージ" descr="イメージ"/>
          <p:cNvPicPr>
            <a:picLocks noChangeAspect="1"/>
          </p:cNvPicPr>
          <p:nvPr/>
        </p:nvPicPr>
        <p:blipFill>
          <a:blip r:embed="rId5">
            <a:extLst/>
          </a:blip>
          <a:srcRect l="52477" t="52443" r="3962" b="24498"/>
          <a:stretch>
            <a:fillRect/>
          </a:stretch>
        </p:blipFill>
        <p:spPr>
          <a:xfrm>
            <a:off x="2761997" y="7011096"/>
            <a:ext cx="3699882" cy="1958500"/>
          </a:xfrm>
          <a:prstGeom prst="rect">
            <a:avLst/>
          </a:prstGeom>
          <a:ln w="12700">
            <a:miter lim="400000"/>
          </a:ln>
        </p:spPr>
      </p:pic>
      <p:pic>
        <p:nvPicPr>
          <p:cNvPr id="1687" name="イメージ" descr="イメージ"/>
          <p:cNvPicPr>
            <a:picLocks noChangeAspect="1"/>
          </p:cNvPicPr>
          <p:nvPr/>
        </p:nvPicPr>
        <p:blipFill>
          <a:blip r:embed="rId5">
            <a:extLst/>
          </a:blip>
          <a:srcRect l="3992" t="76773" r="52448" b="168"/>
          <a:stretch>
            <a:fillRect/>
          </a:stretch>
        </p:blipFill>
        <p:spPr>
          <a:xfrm>
            <a:off x="6431193" y="7011095"/>
            <a:ext cx="3699784" cy="1958501"/>
          </a:xfrm>
          <a:prstGeom prst="rect">
            <a:avLst/>
          </a:prstGeom>
          <a:ln w="12700">
            <a:miter lim="400000"/>
          </a:ln>
        </p:spPr>
      </p:pic>
      <p:sp>
        <p:nvSpPr>
          <p:cNvPr id="1688" name="Time (s)"/>
          <p:cNvSpPr txBox="1"/>
          <p:nvPr/>
        </p:nvSpPr>
        <p:spPr>
          <a:xfrm>
            <a:off x="4115092" y="8948850"/>
            <a:ext cx="993877" cy="3460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atin typeface="+mn-lt"/>
                <a:ea typeface="+mn-ea"/>
                <a:cs typeface="+mn-cs"/>
                <a:sym typeface="ヒラギノ角ゴ ProN W3"/>
              </a:defRPr>
            </a:lvl1pPr>
          </a:lstStyle>
          <a:p>
            <a:pPr/>
            <a:r>
              <a:t>Time (s)</a:t>
            </a:r>
          </a:p>
        </p:txBody>
      </p:sp>
      <p:sp>
        <p:nvSpPr>
          <p:cNvPr id="1689" name="Time (s)"/>
          <p:cNvSpPr txBox="1"/>
          <p:nvPr/>
        </p:nvSpPr>
        <p:spPr>
          <a:xfrm>
            <a:off x="7679391" y="8919677"/>
            <a:ext cx="1177874" cy="3460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atin typeface="+mn-lt"/>
                <a:ea typeface="+mn-ea"/>
                <a:cs typeface="+mn-cs"/>
                <a:sym typeface="ヒラギノ角ゴ ProN W3"/>
              </a:defRPr>
            </a:lvl1pPr>
          </a:lstStyle>
          <a:p>
            <a:pPr/>
            <a:r>
              <a:t>Time (s)</a:t>
            </a:r>
          </a:p>
        </p:txBody>
      </p:sp>
      <p:sp>
        <p:nvSpPr>
          <p:cNvPr id="1690" name="Resistance (mΩ)"/>
          <p:cNvSpPr txBox="1"/>
          <p:nvPr/>
        </p:nvSpPr>
        <p:spPr>
          <a:xfrm rot="16200000">
            <a:off x="1258746" y="5962502"/>
            <a:ext cx="1958579" cy="3743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700">
                <a:latin typeface="+mn-lt"/>
                <a:ea typeface="+mn-ea"/>
                <a:cs typeface="+mn-cs"/>
                <a:sym typeface="ヒラギノ角ゴ ProN W3"/>
              </a:defRPr>
            </a:lvl1pPr>
          </a:lstStyle>
          <a:p>
            <a:pPr/>
            <a:r>
              <a:t>Resistance (mΩ)</a:t>
            </a:r>
          </a:p>
        </p:txBody>
      </p:sp>
      <p:sp>
        <p:nvSpPr>
          <p:cNvPr id="1691" name="0"/>
          <p:cNvSpPr txBox="1"/>
          <p:nvPr/>
        </p:nvSpPr>
        <p:spPr>
          <a:xfrm rot="16200000">
            <a:off x="2518663" y="6703491"/>
            <a:ext cx="239448" cy="2877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atin typeface="+mn-lt"/>
                <a:ea typeface="+mn-ea"/>
                <a:cs typeface="+mn-cs"/>
                <a:sym typeface="ヒラギノ角ゴ ProN W3"/>
              </a:defRPr>
            </a:lvl1pPr>
          </a:lstStyle>
          <a:p>
            <a:pPr/>
            <a:r>
              <a:t>0</a:t>
            </a:r>
          </a:p>
        </p:txBody>
      </p:sp>
      <p:sp>
        <p:nvSpPr>
          <p:cNvPr id="1692" name="10"/>
          <p:cNvSpPr txBox="1"/>
          <p:nvPr/>
        </p:nvSpPr>
        <p:spPr>
          <a:xfrm rot="16200000">
            <a:off x="2403906" y="5687545"/>
            <a:ext cx="468961" cy="2877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atin typeface="+mn-lt"/>
                <a:ea typeface="+mn-ea"/>
                <a:cs typeface="+mn-cs"/>
                <a:sym typeface="ヒラギノ角ゴ ProN W3"/>
              </a:defRPr>
            </a:lvl1pPr>
          </a:lstStyle>
          <a:p>
            <a:pPr/>
            <a:r>
              <a:t>10</a:t>
            </a:r>
          </a:p>
        </p:txBody>
      </p:sp>
      <p:sp>
        <p:nvSpPr>
          <p:cNvPr id="1693" name="Current (A)"/>
          <p:cNvSpPr txBox="1"/>
          <p:nvPr/>
        </p:nvSpPr>
        <p:spPr>
          <a:xfrm rot="16200000">
            <a:off x="1571259" y="7803191"/>
            <a:ext cx="1333554" cy="3743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atin typeface="+mn-lt"/>
                <a:ea typeface="+mn-ea"/>
                <a:cs typeface="+mn-cs"/>
                <a:sym typeface="ヒラギノ角ゴ ProN W3"/>
              </a:defRPr>
            </a:lvl1pPr>
          </a:lstStyle>
          <a:p>
            <a:pPr/>
            <a:r>
              <a:t>Current (A)</a:t>
            </a:r>
          </a:p>
        </p:txBody>
      </p:sp>
      <p:sp>
        <p:nvSpPr>
          <p:cNvPr id="1694" name="0"/>
          <p:cNvSpPr txBox="1"/>
          <p:nvPr/>
        </p:nvSpPr>
        <p:spPr>
          <a:xfrm rot="16200000">
            <a:off x="2480563" y="8426946"/>
            <a:ext cx="239448" cy="2877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atin typeface="+mn-lt"/>
                <a:ea typeface="+mn-ea"/>
                <a:cs typeface="+mn-cs"/>
                <a:sym typeface="ヒラギノ角ゴ ProN W3"/>
              </a:defRPr>
            </a:lvl1pPr>
          </a:lstStyle>
          <a:p>
            <a:pPr/>
            <a:r>
              <a:t>0</a:t>
            </a:r>
          </a:p>
        </p:txBody>
      </p:sp>
      <p:sp>
        <p:nvSpPr>
          <p:cNvPr id="1695" name="1"/>
          <p:cNvSpPr txBox="1"/>
          <p:nvPr/>
        </p:nvSpPr>
        <p:spPr>
          <a:xfrm rot="16200000">
            <a:off x="2518663" y="7063353"/>
            <a:ext cx="239448" cy="2877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1500">
                <a:latin typeface="+mn-lt"/>
                <a:ea typeface="+mn-ea"/>
                <a:cs typeface="+mn-cs"/>
                <a:sym typeface="ヒラギノ角ゴ ProN W3"/>
              </a:defRPr>
            </a:lvl1pPr>
          </a:lstStyle>
          <a:p>
            <a:pPr/>
            <a:r>
              <a:t>1</a:t>
            </a:r>
          </a:p>
        </p:txBody>
      </p:sp>
      <p:sp>
        <p:nvSpPr>
          <p:cNvPr id="1696" name="線"/>
          <p:cNvSpPr/>
          <p:nvPr/>
        </p:nvSpPr>
        <p:spPr>
          <a:xfrm>
            <a:off x="2590067" y="5098715"/>
            <a:ext cx="665597" cy="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697" name="線"/>
          <p:cNvSpPr/>
          <p:nvPr/>
        </p:nvSpPr>
        <p:spPr>
          <a:xfrm>
            <a:off x="3255030" y="5092500"/>
            <a:ext cx="1" cy="159977"/>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1701" name="グループ"/>
          <p:cNvGrpSpPr/>
          <p:nvPr/>
        </p:nvGrpSpPr>
        <p:grpSpPr>
          <a:xfrm>
            <a:off x="6211668" y="5092500"/>
            <a:ext cx="665597" cy="159977"/>
            <a:chOff x="0" y="0"/>
            <a:chExt cx="665596" cy="159975"/>
          </a:xfrm>
        </p:grpSpPr>
        <p:sp>
          <p:nvSpPr>
            <p:cNvPr id="1698" name="線"/>
            <p:cNvSpPr/>
            <p:nvPr/>
          </p:nvSpPr>
          <p:spPr>
            <a:xfrm>
              <a:off x="0" y="6214"/>
              <a:ext cx="665597" cy="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699" name="線"/>
            <p:cNvSpPr/>
            <p:nvPr/>
          </p:nvSpPr>
          <p:spPr>
            <a:xfrm flipH="1">
              <a:off x="665052" y="0"/>
              <a:ext cx="1" cy="159976"/>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00" name="線"/>
            <p:cNvSpPr/>
            <p:nvPr/>
          </p:nvSpPr>
          <p:spPr>
            <a:xfrm flipH="1">
              <a:off x="3048" y="0"/>
              <a:ext cx="1" cy="159976"/>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702" name="線"/>
          <p:cNvSpPr/>
          <p:nvPr/>
        </p:nvSpPr>
        <p:spPr>
          <a:xfrm flipV="1">
            <a:off x="2999804" y="4842550"/>
            <a:ext cx="1" cy="25400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03" name="線"/>
          <p:cNvSpPr/>
          <p:nvPr/>
        </p:nvSpPr>
        <p:spPr>
          <a:xfrm flipV="1">
            <a:off x="6544466" y="4842550"/>
            <a:ext cx="1" cy="25400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04" name="線"/>
          <p:cNvSpPr/>
          <p:nvPr/>
        </p:nvSpPr>
        <p:spPr>
          <a:xfrm>
            <a:off x="7485197" y="5094266"/>
            <a:ext cx="2581765" cy="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05" name="線"/>
          <p:cNvSpPr/>
          <p:nvPr/>
        </p:nvSpPr>
        <p:spPr>
          <a:xfrm>
            <a:off x="7497023" y="5088051"/>
            <a:ext cx="1" cy="159977"/>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06" name="線"/>
          <p:cNvSpPr/>
          <p:nvPr/>
        </p:nvSpPr>
        <p:spPr>
          <a:xfrm flipV="1">
            <a:off x="9468995" y="4838100"/>
            <a:ext cx="1" cy="25400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07" name="#5"/>
          <p:cNvSpPr txBox="1"/>
          <p:nvPr/>
        </p:nvSpPr>
        <p:spPr>
          <a:xfrm>
            <a:off x="4400404" y="9327882"/>
            <a:ext cx="423253" cy="323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vl1pPr>
          </a:lstStyle>
          <a:p>
            <a:pPr/>
            <a:r>
              <a:t>#5</a:t>
            </a:r>
          </a:p>
        </p:txBody>
      </p:sp>
      <p:sp>
        <p:nvSpPr>
          <p:cNvPr id="1708" name="#6"/>
          <p:cNvSpPr txBox="1"/>
          <p:nvPr/>
        </p:nvSpPr>
        <p:spPr>
          <a:xfrm>
            <a:off x="8056701" y="9327882"/>
            <a:ext cx="423254" cy="323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vl1pPr>
          </a:lstStyle>
          <a:p>
            <a:pPr/>
            <a:r>
              <a:t>#6</a:t>
            </a:r>
          </a:p>
        </p:txBody>
      </p:sp>
      <p:sp>
        <p:nvSpPr>
          <p:cNvPr id="1709" name="四角形"/>
          <p:cNvSpPr/>
          <p:nvPr/>
        </p:nvSpPr>
        <p:spPr>
          <a:xfrm>
            <a:off x="3265942" y="5425327"/>
            <a:ext cx="610015" cy="3216417"/>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10" name="四角形"/>
          <p:cNvSpPr/>
          <p:nvPr/>
        </p:nvSpPr>
        <p:spPr>
          <a:xfrm>
            <a:off x="4408942" y="5425327"/>
            <a:ext cx="610015" cy="3216417"/>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11" name="四角形"/>
          <p:cNvSpPr/>
          <p:nvPr/>
        </p:nvSpPr>
        <p:spPr>
          <a:xfrm>
            <a:off x="5551942" y="5425327"/>
            <a:ext cx="610015" cy="3216417"/>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12" name="四角形"/>
          <p:cNvSpPr/>
          <p:nvPr/>
        </p:nvSpPr>
        <p:spPr>
          <a:xfrm>
            <a:off x="6926469" y="5414501"/>
            <a:ext cx="610014" cy="3216416"/>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13" name="四角形"/>
          <p:cNvSpPr/>
          <p:nvPr/>
        </p:nvSpPr>
        <p:spPr>
          <a:xfrm>
            <a:off x="8069469" y="5414501"/>
            <a:ext cx="610014" cy="3216416"/>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14" name="四角形"/>
          <p:cNvSpPr/>
          <p:nvPr/>
        </p:nvSpPr>
        <p:spPr>
          <a:xfrm>
            <a:off x="9212469" y="5414501"/>
            <a:ext cx="610014" cy="3216416"/>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15" name="顕微鏡写真"/>
          <p:cNvSpPr txBox="1"/>
          <p:nvPr/>
        </p:nvSpPr>
        <p:spPr>
          <a:xfrm>
            <a:off x="2054186" y="2925988"/>
            <a:ext cx="1193801" cy="323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mn-lt"/>
                <a:ea typeface="+mn-ea"/>
                <a:cs typeface="+mn-cs"/>
                <a:sym typeface="ヒラギノ角ゴ ProN W3"/>
              </a:defRPr>
            </a:lvl1pPr>
          </a:lstStyle>
          <a:p>
            <a:pPr/>
            <a:r>
              <a:t>顕微鏡写真</a:t>
            </a:r>
          </a:p>
        </p:txBody>
      </p:sp>
      <p:sp>
        <p:nvSpPr>
          <p:cNvPr id="1716" name="四角形"/>
          <p:cNvSpPr/>
          <p:nvPr/>
        </p:nvSpPr>
        <p:spPr>
          <a:xfrm>
            <a:off x="2118074" y="2247728"/>
            <a:ext cx="828279" cy="397747"/>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17" name="三角形"/>
          <p:cNvSpPr/>
          <p:nvPr/>
        </p:nvSpPr>
        <p:spPr>
          <a:xfrm>
            <a:off x="2112719" y="1081192"/>
            <a:ext cx="838989" cy="12077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p>
        </p:txBody>
      </p:sp>
      <p:sp>
        <p:nvSpPr>
          <p:cNvPr id="1718" name="四角形"/>
          <p:cNvSpPr/>
          <p:nvPr/>
        </p:nvSpPr>
        <p:spPr>
          <a:xfrm>
            <a:off x="2935949" y="1094206"/>
            <a:ext cx="1168401" cy="1587322"/>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19" name="三角形"/>
          <p:cNvSpPr/>
          <p:nvPr/>
        </p:nvSpPr>
        <p:spPr>
          <a:xfrm>
            <a:off x="4096880" y="1797917"/>
            <a:ext cx="838990" cy="8797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p>
        </p:txBody>
      </p:sp>
      <p:sp>
        <p:nvSpPr>
          <p:cNvPr id="1720" name="四角形"/>
          <p:cNvSpPr/>
          <p:nvPr/>
        </p:nvSpPr>
        <p:spPr>
          <a:xfrm>
            <a:off x="4102236" y="1093572"/>
            <a:ext cx="828278" cy="713749"/>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21" name="楕円"/>
          <p:cNvSpPr/>
          <p:nvPr/>
        </p:nvSpPr>
        <p:spPr>
          <a:xfrm rot="6480000">
            <a:off x="4429955" y="1784910"/>
            <a:ext cx="335625" cy="303984"/>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22" name="楕円"/>
          <p:cNvSpPr/>
          <p:nvPr/>
        </p:nvSpPr>
        <p:spPr>
          <a:xfrm rot="5460000">
            <a:off x="4717198" y="1129409"/>
            <a:ext cx="272275" cy="175349"/>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23" name="模式図"/>
          <p:cNvSpPr txBox="1"/>
          <p:nvPr/>
        </p:nvSpPr>
        <p:spPr>
          <a:xfrm>
            <a:off x="2058938" y="517774"/>
            <a:ext cx="762001" cy="323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atin typeface="+mn-lt"/>
                <a:ea typeface="+mn-ea"/>
                <a:cs typeface="+mn-cs"/>
                <a:sym typeface="ヒラギノ角ゴ ProN W3"/>
              </a:defRPr>
            </a:lvl1pPr>
          </a:lstStyle>
          <a:p>
            <a:pPr/>
            <a:r>
              <a:t>模式図</a:t>
            </a:r>
          </a:p>
        </p:txBody>
      </p:sp>
      <p:sp>
        <p:nvSpPr>
          <p:cNvPr id="1724" name="銀ペースト"/>
          <p:cNvSpPr txBox="1"/>
          <p:nvPr/>
        </p:nvSpPr>
        <p:spPr>
          <a:xfrm>
            <a:off x="3843957" y="425699"/>
            <a:ext cx="854965" cy="25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atin typeface="+mn-lt"/>
                <a:ea typeface="+mn-ea"/>
                <a:cs typeface="+mn-cs"/>
                <a:sym typeface="ヒラギノ角ゴ ProN W3"/>
              </a:defRPr>
            </a:lvl1pPr>
          </a:lstStyle>
          <a:p>
            <a:pPr/>
            <a:r>
              <a:t>銀ペースト</a:t>
            </a:r>
          </a:p>
        </p:txBody>
      </p:sp>
      <p:sp>
        <p:nvSpPr>
          <p:cNvPr id="1725" name="線"/>
          <p:cNvSpPr/>
          <p:nvPr/>
        </p:nvSpPr>
        <p:spPr>
          <a:xfrm flipH="1" flipV="1">
            <a:off x="4348505" y="946372"/>
            <a:ext cx="281658" cy="1003934"/>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26" name="銀ペースト&amp;…"/>
          <p:cNvSpPr txBox="1"/>
          <p:nvPr/>
        </p:nvSpPr>
        <p:spPr>
          <a:xfrm>
            <a:off x="771619" y="2243089"/>
            <a:ext cx="1306069"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1200">
                <a:latin typeface="+mn-lt"/>
                <a:ea typeface="+mn-ea"/>
                <a:cs typeface="+mn-cs"/>
                <a:sym typeface="ヒラギノ角ゴ ProN W3"/>
              </a:defRPr>
            </a:pPr>
            <a:r>
              <a:t>銀ペースト&amp;</a:t>
            </a:r>
          </a:p>
          <a:p>
            <a:pPr algn="l">
              <a:defRPr sz="1200">
                <a:latin typeface="+mn-lt"/>
                <a:ea typeface="+mn-ea"/>
                <a:cs typeface="+mn-cs"/>
                <a:sym typeface="ヒラギノ角ゴ ProN W3"/>
              </a:defRPr>
            </a:pPr>
            <a:r>
              <a:t>カーボンペースト</a:t>
            </a:r>
          </a:p>
        </p:txBody>
      </p:sp>
      <p:sp>
        <p:nvSpPr>
          <p:cNvPr id="1727" name="線"/>
          <p:cNvSpPr/>
          <p:nvPr/>
        </p:nvSpPr>
        <p:spPr>
          <a:xfrm flipH="1">
            <a:off x="1829356" y="2394916"/>
            <a:ext cx="374389" cy="1"/>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28" name="線"/>
          <p:cNvSpPr/>
          <p:nvPr/>
        </p:nvSpPr>
        <p:spPr>
          <a:xfrm flipH="1" flipV="1">
            <a:off x="4339898" y="939911"/>
            <a:ext cx="518865" cy="248395"/>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29" name="楕円"/>
          <p:cNvSpPr/>
          <p:nvPr/>
        </p:nvSpPr>
        <p:spPr>
          <a:xfrm rot="18480000">
            <a:off x="3224201" y="986772"/>
            <a:ext cx="566377" cy="186326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30" name="αスズ"/>
          <p:cNvSpPr txBox="1"/>
          <p:nvPr/>
        </p:nvSpPr>
        <p:spPr>
          <a:xfrm>
            <a:off x="3682598" y="1311813"/>
            <a:ext cx="609601" cy="273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solidFill>
                  <a:srgbClr val="FFFFFF"/>
                </a:solidFill>
              </a:defRPr>
            </a:lvl1pPr>
          </a:lstStyle>
          <a:p>
            <a:pPr/>
            <a:r>
              <a:t>αスズ</a:t>
            </a:r>
          </a:p>
        </p:txBody>
      </p:sp>
      <p:sp>
        <p:nvSpPr>
          <p:cNvPr id="1731" name="楕円"/>
          <p:cNvSpPr/>
          <p:nvPr/>
        </p:nvSpPr>
        <p:spPr>
          <a:xfrm rot="18480000">
            <a:off x="2307383" y="1901052"/>
            <a:ext cx="741554" cy="1166675"/>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1737" name="グループ"/>
          <p:cNvGrpSpPr/>
          <p:nvPr/>
        </p:nvGrpSpPr>
        <p:grpSpPr>
          <a:xfrm>
            <a:off x="2083907" y="2176120"/>
            <a:ext cx="496692" cy="540963"/>
            <a:chOff x="0" y="0"/>
            <a:chExt cx="496690" cy="540961"/>
          </a:xfrm>
        </p:grpSpPr>
        <p:sp>
          <p:nvSpPr>
            <p:cNvPr id="1732" name="楕円"/>
            <p:cNvSpPr/>
            <p:nvPr/>
          </p:nvSpPr>
          <p:spPr>
            <a:xfrm rot="5040000">
              <a:off x="-112781" y="185528"/>
              <a:ext cx="503547"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33" name="楕円"/>
            <p:cNvSpPr/>
            <p:nvPr/>
          </p:nvSpPr>
          <p:spPr>
            <a:xfrm rot="5040000">
              <a:off x="-119449" y="209073"/>
              <a:ext cx="427684"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34" name="楕円"/>
            <p:cNvSpPr/>
            <p:nvPr/>
          </p:nvSpPr>
          <p:spPr>
            <a:xfrm rot="5040000">
              <a:off x="12783" y="334900"/>
              <a:ext cx="188620" cy="170160"/>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35" name="楕円"/>
            <p:cNvSpPr/>
            <p:nvPr/>
          </p:nvSpPr>
          <p:spPr>
            <a:xfrm rot="6480000">
              <a:off x="190226" y="216978"/>
              <a:ext cx="230010" cy="327892"/>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36" name="楕円"/>
            <p:cNvSpPr/>
            <p:nvPr/>
          </p:nvSpPr>
          <p:spPr>
            <a:xfrm rot="5400000">
              <a:off x="197865" y="297941"/>
              <a:ext cx="66649" cy="340463"/>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738" name="四角形"/>
          <p:cNvSpPr/>
          <p:nvPr/>
        </p:nvSpPr>
        <p:spPr>
          <a:xfrm>
            <a:off x="2202744" y="2686943"/>
            <a:ext cx="1270001" cy="265644"/>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39" name="βスズ"/>
          <p:cNvSpPr txBox="1"/>
          <p:nvPr/>
        </p:nvSpPr>
        <p:spPr>
          <a:xfrm>
            <a:off x="3240532" y="1778245"/>
            <a:ext cx="609601" cy="273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solidFill>
                  <a:srgbClr val="FFFFFF"/>
                </a:solidFill>
              </a:defRPr>
            </a:lvl1pPr>
          </a:lstStyle>
          <a:p>
            <a:pPr/>
            <a:r>
              <a:t>βスズ</a:t>
            </a:r>
          </a:p>
        </p:txBody>
      </p:sp>
      <p:sp>
        <p:nvSpPr>
          <p:cNvPr id="1740" name="βスズ"/>
          <p:cNvSpPr txBox="1"/>
          <p:nvPr/>
        </p:nvSpPr>
        <p:spPr>
          <a:xfrm>
            <a:off x="2373359" y="2185366"/>
            <a:ext cx="609601" cy="273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solidFill>
                  <a:srgbClr val="FFFFFF"/>
                </a:solidFill>
              </a:defRPr>
            </a:lvl1pPr>
          </a:lstStyle>
          <a:p>
            <a:pPr/>
            <a:r>
              <a:t>βスズ</a:t>
            </a:r>
          </a:p>
        </p:txBody>
      </p:sp>
      <p:sp>
        <p:nvSpPr>
          <p:cNvPr id="1741" name="四角形"/>
          <p:cNvSpPr/>
          <p:nvPr/>
        </p:nvSpPr>
        <p:spPr>
          <a:xfrm>
            <a:off x="2110449" y="1094117"/>
            <a:ext cx="2819401" cy="1587501"/>
          </a:xfrm>
          <a:prstGeom prst="rect">
            <a:avLst/>
          </a:prstGeom>
          <a:ln w="127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42" name="四角形"/>
          <p:cNvSpPr/>
          <p:nvPr/>
        </p:nvSpPr>
        <p:spPr>
          <a:xfrm>
            <a:off x="5133406" y="2247728"/>
            <a:ext cx="828279" cy="397747"/>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43" name="三角形"/>
          <p:cNvSpPr/>
          <p:nvPr/>
        </p:nvSpPr>
        <p:spPr>
          <a:xfrm>
            <a:off x="5128051" y="1081192"/>
            <a:ext cx="838989" cy="12077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p>
        </p:txBody>
      </p:sp>
      <p:sp>
        <p:nvSpPr>
          <p:cNvPr id="1744" name="四角形"/>
          <p:cNvSpPr/>
          <p:nvPr/>
        </p:nvSpPr>
        <p:spPr>
          <a:xfrm>
            <a:off x="5951281" y="1094206"/>
            <a:ext cx="1168401" cy="1587322"/>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45" name="三角形"/>
          <p:cNvSpPr/>
          <p:nvPr/>
        </p:nvSpPr>
        <p:spPr>
          <a:xfrm>
            <a:off x="7112213" y="1797917"/>
            <a:ext cx="838989" cy="8797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p>
        </p:txBody>
      </p:sp>
      <p:sp>
        <p:nvSpPr>
          <p:cNvPr id="1746" name="四角形"/>
          <p:cNvSpPr/>
          <p:nvPr/>
        </p:nvSpPr>
        <p:spPr>
          <a:xfrm>
            <a:off x="7117567" y="1093572"/>
            <a:ext cx="828279" cy="713749"/>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47" name="楕円"/>
          <p:cNvSpPr/>
          <p:nvPr/>
        </p:nvSpPr>
        <p:spPr>
          <a:xfrm rot="6480000">
            <a:off x="7445288" y="1784910"/>
            <a:ext cx="335624" cy="303984"/>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48" name="楕円"/>
          <p:cNvSpPr/>
          <p:nvPr/>
        </p:nvSpPr>
        <p:spPr>
          <a:xfrm rot="18480000">
            <a:off x="6239533" y="986772"/>
            <a:ext cx="566377" cy="186326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49" name="楕円"/>
          <p:cNvSpPr/>
          <p:nvPr/>
        </p:nvSpPr>
        <p:spPr>
          <a:xfrm rot="18480000">
            <a:off x="5499229" y="2262960"/>
            <a:ext cx="741554" cy="718675"/>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1755" name="グループ"/>
          <p:cNvGrpSpPr/>
          <p:nvPr/>
        </p:nvGrpSpPr>
        <p:grpSpPr>
          <a:xfrm>
            <a:off x="5099239" y="2176120"/>
            <a:ext cx="496692" cy="540963"/>
            <a:chOff x="0" y="0"/>
            <a:chExt cx="496690" cy="540961"/>
          </a:xfrm>
        </p:grpSpPr>
        <p:sp>
          <p:nvSpPr>
            <p:cNvPr id="1750" name="楕円"/>
            <p:cNvSpPr/>
            <p:nvPr/>
          </p:nvSpPr>
          <p:spPr>
            <a:xfrm rot="5040000">
              <a:off x="-112781" y="185528"/>
              <a:ext cx="503547"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51" name="楕円"/>
            <p:cNvSpPr/>
            <p:nvPr/>
          </p:nvSpPr>
          <p:spPr>
            <a:xfrm rot="5040000">
              <a:off x="-119449" y="209073"/>
              <a:ext cx="427684"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52" name="楕円"/>
            <p:cNvSpPr/>
            <p:nvPr/>
          </p:nvSpPr>
          <p:spPr>
            <a:xfrm rot="5040000">
              <a:off x="12783" y="334900"/>
              <a:ext cx="188620" cy="170160"/>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53" name="楕円"/>
            <p:cNvSpPr/>
            <p:nvPr/>
          </p:nvSpPr>
          <p:spPr>
            <a:xfrm rot="6480000">
              <a:off x="190226" y="216978"/>
              <a:ext cx="230010" cy="327892"/>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54" name="楕円"/>
            <p:cNvSpPr/>
            <p:nvPr/>
          </p:nvSpPr>
          <p:spPr>
            <a:xfrm rot="5400000">
              <a:off x="197865" y="297941"/>
              <a:ext cx="66649" cy="340463"/>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756" name="βスズ"/>
          <p:cNvSpPr txBox="1"/>
          <p:nvPr/>
        </p:nvSpPr>
        <p:spPr>
          <a:xfrm>
            <a:off x="6166390" y="1774910"/>
            <a:ext cx="609601" cy="2730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solidFill>
                  <a:srgbClr val="FFFFFF"/>
                </a:solidFill>
              </a:defRPr>
            </a:lvl1pPr>
          </a:lstStyle>
          <a:p>
            <a:pPr/>
            <a:r>
              <a:t>βスズ</a:t>
            </a:r>
          </a:p>
        </p:txBody>
      </p:sp>
      <p:sp>
        <p:nvSpPr>
          <p:cNvPr id="1757" name="楕円"/>
          <p:cNvSpPr/>
          <p:nvPr/>
        </p:nvSpPr>
        <p:spPr>
          <a:xfrm rot="18480000">
            <a:off x="5561492" y="1397987"/>
            <a:ext cx="566377" cy="428780"/>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58" name="楕円"/>
          <p:cNvSpPr/>
          <p:nvPr/>
        </p:nvSpPr>
        <p:spPr>
          <a:xfrm rot="19440000">
            <a:off x="6003538" y="2228820"/>
            <a:ext cx="1149932" cy="406817"/>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59" name="四角形"/>
          <p:cNvSpPr/>
          <p:nvPr/>
        </p:nvSpPr>
        <p:spPr>
          <a:xfrm>
            <a:off x="5218076" y="2686943"/>
            <a:ext cx="1973439" cy="344229"/>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60" name="楕円"/>
          <p:cNvSpPr/>
          <p:nvPr/>
        </p:nvSpPr>
        <p:spPr>
          <a:xfrm rot="19440000">
            <a:off x="6058251" y="2228678"/>
            <a:ext cx="533722" cy="40264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61" name="楕円"/>
          <p:cNvSpPr/>
          <p:nvPr/>
        </p:nvSpPr>
        <p:spPr>
          <a:xfrm rot="18000000">
            <a:off x="7379187" y="841578"/>
            <a:ext cx="609216" cy="950196"/>
          </a:xfrm>
          <a:prstGeom prst="ellipse">
            <a:avLst/>
          </a:prstGeom>
          <a:solidFill>
            <a:srgbClr val="919272"/>
          </a:solidFill>
          <a:ln w="12700">
            <a:miter lim="400000"/>
          </a:ln>
        </p:spPr>
        <p:txBody>
          <a:bodyPr lIns="50800" tIns="50800" rIns="50800" bIns="50800" anchor="ctr"/>
          <a:lstStyle/>
          <a:p>
            <a:pPr>
              <a:defRPr sz="2100">
                <a:solidFill>
                  <a:srgbClr val="FFFFFF"/>
                </a:solidFill>
                <a:latin typeface="+mn-lt"/>
                <a:ea typeface="+mn-ea"/>
                <a:cs typeface="+mn-cs"/>
                <a:sym typeface="ヒラギノ角ゴ ProN W3"/>
              </a:defRPr>
            </a:pPr>
          </a:p>
        </p:txBody>
      </p:sp>
      <p:sp>
        <p:nvSpPr>
          <p:cNvPr id="1762" name="楕円"/>
          <p:cNvSpPr/>
          <p:nvPr/>
        </p:nvSpPr>
        <p:spPr>
          <a:xfrm rot="5460000">
            <a:off x="7732530" y="1129409"/>
            <a:ext cx="272275" cy="175349"/>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63" name="四角形"/>
          <p:cNvSpPr/>
          <p:nvPr/>
        </p:nvSpPr>
        <p:spPr>
          <a:xfrm>
            <a:off x="6029298" y="487831"/>
            <a:ext cx="1973439" cy="344229"/>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64" name="四角形"/>
          <p:cNvSpPr/>
          <p:nvPr/>
        </p:nvSpPr>
        <p:spPr>
          <a:xfrm>
            <a:off x="7941657" y="1085586"/>
            <a:ext cx="197007" cy="713749"/>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65" name="αスズ"/>
          <p:cNvSpPr txBox="1"/>
          <p:nvPr/>
        </p:nvSpPr>
        <p:spPr>
          <a:xfrm>
            <a:off x="6978404" y="1538984"/>
            <a:ext cx="609601" cy="273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solidFill>
                  <a:srgbClr val="FFFFFF"/>
                </a:solidFill>
              </a:defRPr>
            </a:lvl1pPr>
          </a:lstStyle>
          <a:p>
            <a:pPr/>
            <a:r>
              <a:t>αスズ</a:t>
            </a:r>
          </a:p>
        </p:txBody>
      </p:sp>
      <p:sp>
        <p:nvSpPr>
          <p:cNvPr id="1766" name="四角形"/>
          <p:cNvSpPr/>
          <p:nvPr/>
        </p:nvSpPr>
        <p:spPr>
          <a:xfrm>
            <a:off x="8150949" y="2249093"/>
            <a:ext cx="828279" cy="397747"/>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67" name="三角形"/>
          <p:cNvSpPr/>
          <p:nvPr/>
        </p:nvSpPr>
        <p:spPr>
          <a:xfrm>
            <a:off x="8145594" y="1082557"/>
            <a:ext cx="838989" cy="12077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1600"/>
                </a:lnTo>
                <a:lnTo>
                  <a:pt x="0" y="2160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p>
        </p:txBody>
      </p:sp>
      <p:sp>
        <p:nvSpPr>
          <p:cNvPr id="1768" name="四角形"/>
          <p:cNvSpPr/>
          <p:nvPr/>
        </p:nvSpPr>
        <p:spPr>
          <a:xfrm>
            <a:off x="8968824" y="1095571"/>
            <a:ext cx="1168401" cy="1587322"/>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69" name="三角形"/>
          <p:cNvSpPr/>
          <p:nvPr/>
        </p:nvSpPr>
        <p:spPr>
          <a:xfrm>
            <a:off x="10129756" y="1799282"/>
            <a:ext cx="838989" cy="8797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p>
        </p:txBody>
      </p:sp>
      <p:sp>
        <p:nvSpPr>
          <p:cNvPr id="1770" name="四角形"/>
          <p:cNvSpPr/>
          <p:nvPr/>
        </p:nvSpPr>
        <p:spPr>
          <a:xfrm>
            <a:off x="10135110" y="1094938"/>
            <a:ext cx="828279" cy="713748"/>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71" name="楕円"/>
          <p:cNvSpPr/>
          <p:nvPr/>
        </p:nvSpPr>
        <p:spPr>
          <a:xfrm rot="18480000">
            <a:off x="9222253" y="916740"/>
            <a:ext cx="747586" cy="186326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72" name="楕円"/>
          <p:cNvSpPr/>
          <p:nvPr/>
        </p:nvSpPr>
        <p:spPr>
          <a:xfrm rot="18480000">
            <a:off x="8453128" y="1999393"/>
            <a:ext cx="931516" cy="961037"/>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1778" name="グループ"/>
          <p:cNvGrpSpPr/>
          <p:nvPr/>
        </p:nvGrpSpPr>
        <p:grpSpPr>
          <a:xfrm>
            <a:off x="8116782" y="2177485"/>
            <a:ext cx="496692" cy="540963"/>
            <a:chOff x="0" y="0"/>
            <a:chExt cx="496690" cy="540961"/>
          </a:xfrm>
        </p:grpSpPr>
        <p:sp>
          <p:nvSpPr>
            <p:cNvPr id="1773" name="楕円"/>
            <p:cNvSpPr/>
            <p:nvPr/>
          </p:nvSpPr>
          <p:spPr>
            <a:xfrm rot="5040000">
              <a:off x="-112781" y="185528"/>
              <a:ext cx="503547"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74" name="楕円"/>
            <p:cNvSpPr/>
            <p:nvPr/>
          </p:nvSpPr>
          <p:spPr>
            <a:xfrm rot="5040000">
              <a:off x="-119449" y="209073"/>
              <a:ext cx="427684"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75" name="楕円"/>
            <p:cNvSpPr/>
            <p:nvPr/>
          </p:nvSpPr>
          <p:spPr>
            <a:xfrm rot="5040000">
              <a:off x="12783" y="334900"/>
              <a:ext cx="188620" cy="170160"/>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76" name="楕円"/>
            <p:cNvSpPr/>
            <p:nvPr/>
          </p:nvSpPr>
          <p:spPr>
            <a:xfrm rot="6480000">
              <a:off x="190226" y="216978"/>
              <a:ext cx="230010" cy="327892"/>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1777" name="楕円"/>
            <p:cNvSpPr/>
            <p:nvPr/>
          </p:nvSpPr>
          <p:spPr>
            <a:xfrm rot="5400000">
              <a:off x="197865" y="297941"/>
              <a:ext cx="66649" cy="340463"/>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grpSp>
      <p:sp>
        <p:nvSpPr>
          <p:cNvPr id="1779" name="楕円"/>
          <p:cNvSpPr/>
          <p:nvPr/>
        </p:nvSpPr>
        <p:spPr>
          <a:xfrm rot="18480000">
            <a:off x="8535250" y="1474856"/>
            <a:ext cx="772149" cy="849558"/>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80" name="楕円"/>
          <p:cNvSpPr/>
          <p:nvPr/>
        </p:nvSpPr>
        <p:spPr>
          <a:xfrm rot="19440000">
            <a:off x="9088221" y="2093884"/>
            <a:ext cx="1502285" cy="74975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81" name="四角形"/>
          <p:cNvSpPr/>
          <p:nvPr/>
        </p:nvSpPr>
        <p:spPr>
          <a:xfrm>
            <a:off x="8235619" y="2688309"/>
            <a:ext cx="1973440" cy="344229"/>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82" name="楕円"/>
          <p:cNvSpPr/>
          <p:nvPr/>
        </p:nvSpPr>
        <p:spPr>
          <a:xfrm rot="19440000">
            <a:off x="9075794" y="2230043"/>
            <a:ext cx="533722" cy="40264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83" name="楕円"/>
          <p:cNvSpPr/>
          <p:nvPr/>
        </p:nvSpPr>
        <p:spPr>
          <a:xfrm rot="18000000">
            <a:off x="10082159" y="591936"/>
            <a:ext cx="827275" cy="1466663"/>
          </a:xfrm>
          <a:prstGeom prst="ellipse">
            <a:avLst/>
          </a:prstGeom>
          <a:solidFill>
            <a:srgbClr val="919272"/>
          </a:solidFill>
          <a:ln w="12700">
            <a:miter lim="400000"/>
          </a:ln>
        </p:spPr>
        <p:txBody>
          <a:bodyPr lIns="50800" tIns="50800" rIns="50800" bIns="50800" anchor="ctr"/>
          <a:lstStyle/>
          <a:p>
            <a:pPr>
              <a:defRPr sz="2100">
                <a:solidFill>
                  <a:srgbClr val="FFFFFF"/>
                </a:solidFill>
                <a:latin typeface="+mn-lt"/>
                <a:ea typeface="+mn-ea"/>
                <a:cs typeface="+mn-cs"/>
                <a:sym typeface="ヒラギノ角ゴ ProN W3"/>
              </a:defRPr>
            </a:pPr>
          </a:p>
        </p:txBody>
      </p:sp>
      <p:sp>
        <p:nvSpPr>
          <p:cNvPr id="1784" name="楕円"/>
          <p:cNvSpPr/>
          <p:nvPr/>
        </p:nvSpPr>
        <p:spPr>
          <a:xfrm rot="5460000">
            <a:off x="10750073" y="1130774"/>
            <a:ext cx="272275" cy="175350"/>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85" name="βスズ"/>
          <p:cNvSpPr txBox="1"/>
          <p:nvPr/>
        </p:nvSpPr>
        <p:spPr>
          <a:xfrm>
            <a:off x="9007544" y="1751342"/>
            <a:ext cx="609601" cy="273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solidFill>
                  <a:srgbClr val="FFFFFF"/>
                </a:solidFill>
              </a:defRPr>
            </a:lvl1pPr>
          </a:lstStyle>
          <a:p>
            <a:pPr/>
            <a:r>
              <a:t>βスズ</a:t>
            </a:r>
          </a:p>
        </p:txBody>
      </p:sp>
      <p:sp>
        <p:nvSpPr>
          <p:cNvPr id="1786" name="楕円"/>
          <p:cNvSpPr/>
          <p:nvPr/>
        </p:nvSpPr>
        <p:spPr>
          <a:xfrm rot="17760000">
            <a:off x="8333857" y="1425949"/>
            <a:ext cx="936867" cy="161380"/>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87" name="楕円"/>
          <p:cNvSpPr/>
          <p:nvPr/>
        </p:nvSpPr>
        <p:spPr>
          <a:xfrm rot="60000">
            <a:off x="8765804" y="1020437"/>
            <a:ext cx="1113037" cy="1082993"/>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88" name="楕円"/>
          <p:cNvSpPr/>
          <p:nvPr/>
        </p:nvSpPr>
        <p:spPr>
          <a:xfrm rot="19440000">
            <a:off x="9855892" y="1300633"/>
            <a:ext cx="231999" cy="749752"/>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89" name="楕円"/>
          <p:cNvSpPr/>
          <p:nvPr/>
        </p:nvSpPr>
        <p:spPr>
          <a:xfrm rot="19680000">
            <a:off x="10193260" y="925621"/>
            <a:ext cx="703582" cy="1299140"/>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90" name="四角形"/>
          <p:cNvSpPr/>
          <p:nvPr/>
        </p:nvSpPr>
        <p:spPr>
          <a:xfrm>
            <a:off x="9046841" y="489197"/>
            <a:ext cx="1973440" cy="344229"/>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91" name="楕円"/>
          <p:cNvSpPr/>
          <p:nvPr/>
        </p:nvSpPr>
        <p:spPr>
          <a:xfrm rot="6480000">
            <a:off x="10462831" y="1786275"/>
            <a:ext cx="335624" cy="303985"/>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92" name="四角形"/>
          <p:cNvSpPr/>
          <p:nvPr/>
        </p:nvSpPr>
        <p:spPr>
          <a:xfrm rot="2580000">
            <a:off x="10911015" y="1348344"/>
            <a:ext cx="374389" cy="1177116"/>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93" name="四角形"/>
          <p:cNvSpPr/>
          <p:nvPr/>
        </p:nvSpPr>
        <p:spPr>
          <a:xfrm>
            <a:off x="10959200" y="1086951"/>
            <a:ext cx="374388" cy="1177116"/>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94" name="βスズ"/>
          <p:cNvSpPr txBox="1"/>
          <p:nvPr/>
        </p:nvSpPr>
        <p:spPr>
          <a:xfrm>
            <a:off x="8959099" y="1548530"/>
            <a:ext cx="609601" cy="273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solidFill>
                  <a:srgbClr val="FFFFFF"/>
                </a:solidFill>
              </a:defRPr>
            </a:lvl1pPr>
          </a:lstStyle>
          <a:p>
            <a:pPr/>
            <a:r>
              <a:t>βスズ</a:t>
            </a:r>
          </a:p>
        </p:txBody>
      </p:sp>
      <p:sp>
        <p:nvSpPr>
          <p:cNvPr id="1795" name="楕円"/>
          <p:cNvSpPr/>
          <p:nvPr/>
        </p:nvSpPr>
        <p:spPr>
          <a:xfrm rot="19440000">
            <a:off x="7147293" y="2072096"/>
            <a:ext cx="369673" cy="302560"/>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96" name="四角形"/>
          <p:cNvSpPr/>
          <p:nvPr/>
        </p:nvSpPr>
        <p:spPr>
          <a:xfrm rot="2580000">
            <a:off x="7535075" y="1743034"/>
            <a:ext cx="374389" cy="1177117"/>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97" name="四角形"/>
          <p:cNvSpPr/>
          <p:nvPr/>
        </p:nvSpPr>
        <p:spPr>
          <a:xfrm>
            <a:off x="5125781" y="1094117"/>
            <a:ext cx="2819401" cy="1587501"/>
          </a:xfrm>
          <a:prstGeom prst="rect">
            <a:avLst/>
          </a:prstGeom>
          <a:ln w="127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98" name="四角形"/>
          <p:cNvSpPr/>
          <p:nvPr/>
        </p:nvSpPr>
        <p:spPr>
          <a:xfrm>
            <a:off x="8143324" y="1095482"/>
            <a:ext cx="2819401" cy="1587501"/>
          </a:xfrm>
          <a:prstGeom prst="rect">
            <a:avLst/>
          </a:prstGeom>
          <a:ln w="127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1799" name="共存状態の生成2"/>
          <p:cNvSpPr txBox="1"/>
          <p:nvPr/>
        </p:nvSpPr>
        <p:spPr>
          <a:xfrm>
            <a:off x="618519" y="142638"/>
            <a:ext cx="4720532" cy="7801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共存状態の生成2</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6" name="本研究の流れ"/>
          <p:cNvSpPr txBox="1"/>
          <p:nvPr/>
        </p:nvSpPr>
        <p:spPr>
          <a:xfrm>
            <a:off x="964357" y="741146"/>
            <a:ext cx="10464801" cy="105413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sz="4800">
                <a:solidFill>
                  <a:srgbClr val="222222"/>
                </a:solidFill>
                <a:latin typeface="Arial"/>
                <a:ea typeface="Arial"/>
                <a:cs typeface="Arial"/>
                <a:sym typeface="Arial"/>
              </a:defRPr>
            </a:lvl1pPr>
          </a:lstStyle>
          <a:p>
            <a:pPr/>
            <a:r>
              <a:t>本研究の流れ</a:t>
            </a:r>
          </a:p>
        </p:txBody>
      </p:sp>
      <p:grpSp>
        <p:nvGrpSpPr>
          <p:cNvPr id="420" name="Group 30"/>
          <p:cNvGrpSpPr/>
          <p:nvPr/>
        </p:nvGrpSpPr>
        <p:grpSpPr>
          <a:xfrm>
            <a:off x="-38677" y="3041672"/>
            <a:ext cx="7157218" cy="6722257"/>
            <a:chOff x="0" y="0"/>
            <a:chExt cx="7157217" cy="6722255"/>
          </a:xfrm>
        </p:grpSpPr>
        <p:sp>
          <p:nvSpPr>
            <p:cNvPr id="397" name="Freeform 5"/>
            <p:cNvSpPr/>
            <p:nvPr/>
          </p:nvSpPr>
          <p:spPr>
            <a:xfrm>
              <a:off x="0" y="-1"/>
              <a:ext cx="7157218" cy="67221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94" y="21521"/>
                  </a:moveTo>
                  <a:cubicBezTo>
                    <a:pt x="20683" y="15779"/>
                    <a:pt x="16652" y="11415"/>
                    <a:pt x="11591" y="11117"/>
                  </a:cubicBezTo>
                  <a:cubicBezTo>
                    <a:pt x="10566" y="11058"/>
                    <a:pt x="9509" y="11167"/>
                    <a:pt x="8478" y="11147"/>
                  </a:cubicBezTo>
                  <a:cubicBezTo>
                    <a:pt x="7478" y="11137"/>
                    <a:pt x="5435" y="11296"/>
                    <a:pt x="4720" y="10364"/>
                  </a:cubicBezTo>
                  <a:cubicBezTo>
                    <a:pt x="4593" y="10195"/>
                    <a:pt x="4511" y="9977"/>
                    <a:pt x="4479" y="9749"/>
                  </a:cubicBezTo>
                  <a:cubicBezTo>
                    <a:pt x="4454" y="9521"/>
                    <a:pt x="4479" y="9273"/>
                    <a:pt x="4568" y="9055"/>
                  </a:cubicBezTo>
                  <a:cubicBezTo>
                    <a:pt x="4625" y="8916"/>
                    <a:pt x="4720" y="8777"/>
                    <a:pt x="4840" y="8658"/>
                  </a:cubicBezTo>
                  <a:cubicBezTo>
                    <a:pt x="4960" y="8529"/>
                    <a:pt x="5106" y="8410"/>
                    <a:pt x="5270" y="8301"/>
                  </a:cubicBezTo>
                  <a:cubicBezTo>
                    <a:pt x="5909" y="7864"/>
                    <a:pt x="6801" y="7577"/>
                    <a:pt x="7276" y="7388"/>
                  </a:cubicBezTo>
                  <a:cubicBezTo>
                    <a:pt x="8276" y="7002"/>
                    <a:pt x="9307" y="6397"/>
                    <a:pt x="9623" y="5117"/>
                  </a:cubicBezTo>
                  <a:cubicBezTo>
                    <a:pt x="9794" y="4443"/>
                    <a:pt x="9743" y="3739"/>
                    <a:pt x="9452" y="3174"/>
                  </a:cubicBezTo>
                  <a:cubicBezTo>
                    <a:pt x="8889" y="2073"/>
                    <a:pt x="7858" y="1617"/>
                    <a:pt x="7023" y="1279"/>
                  </a:cubicBezTo>
                  <a:cubicBezTo>
                    <a:pt x="5960" y="853"/>
                    <a:pt x="4865" y="615"/>
                    <a:pt x="3777" y="426"/>
                  </a:cubicBezTo>
                  <a:cubicBezTo>
                    <a:pt x="2518" y="208"/>
                    <a:pt x="1265" y="60"/>
                    <a:pt x="0" y="0"/>
                  </a:cubicBezTo>
                  <a:cubicBezTo>
                    <a:pt x="0" y="2073"/>
                    <a:pt x="0" y="2073"/>
                    <a:pt x="0" y="2073"/>
                  </a:cubicBezTo>
                  <a:cubicBezTo>
                    <a:pt x="462" y="2142"/>
                    <a:pt x="848" y="2132"/>
                    <a:pt x="1310" y="2182"/>
                  </a:cubicBezTo>
                  <a:cubicBezTo>
                    <a:pt x="1455" y="2192"/>
                    <a:pt x="1696" y="2221"/>
                    <a:pt x="1847" y="2241"/>
                  </a:cubicBezTo>
                  <a:cubicBezTo>
                    <a:pt x="2524" y="2281"/>
                    <a:pt x="2917" y="2340"/>
                    <a:pt x="3587" y="2390"/>
                  </a:cubicBezTo>
                  <a:cubicBezTo>
                    <a:pt x="3701" y="2410"/>
                    <a:pt x="4176" y="2450"/>
                    <a:pt x="4328" y="2469"/>
                  </a:cubicBezTo>
                  <a:cubicBezTo>
                    <a:pt x="5087" y="2569"/>
                    <a:pt x="6245" y="2826"/>
                    <a:pt x="6409" y="3907"/>
                  </a:cubicBezTo>
                  <a:cubicBezTo>
                    <a:pt x="6498" y="4463"/>
                    <a:pt x="6232" y="4840"/>
                    <a:pt x="5720" y="5187"/>
                  </a:cubicBezTo>
                  <a:cubicBezTo>
                    <a:pt x="5549" y="5306"/>
                    <a:pt x="5365" y="5405"/>
                    <a:pt x="5169" y="5494"/>
                  </a:cubicBezTo>
                  <a:cubicBezTo>
                    <a:pt x="3638" y="6238"/>
                    <a:pt x="1854" y="6486"/>
                    <a:pt x="740" y="8509"/>
                  </a:cubicBezTo>
                  <a:cubicBezTo>
                    <a:pt x="639" y="8698"/>
                    <a:pt x="544" y="8896"/>
                    <a:pt x="456" y="9124"/>
                  </a:cubicBezTo>
                  <a:cubicBezTo>
                    <a:pt x="386" y="9342"/>
                    <a:pt x="335" y="9570"/>
                    <a:pt x="297" y="9818"/>
                  </a:cubicBezTo>
                  <a:cubicBezTo>
                    <a:pt x="234" y="10225"/>
                    <a:pt x="240" y="10661"/>
                    <a:pt x="329" y="11117"/>
                  </a:cubicBezTo>
                  <a:cubicBezTo>
                    <a:pt x="829" y="13636"/>
                    <a:pt x="3543" y="14370"/>
                    <a:pt x="5372" y="14727"/>
                  </a:cubicBezTo>
                  <a:cubicBezTo>
                    <a:pt x="6966" y="15035"/>
                    <a:pt x="8611" y="14995"/>
                    <a:pt x="10205" y="15283"/>
                  </a:cubicBezTo>
                  <a:cubicBezTo>
                    <a:pt x="11920" y="15590"/>
                    <a:pt x="13198" y="16860"/>
                    <a:pt x="13565" y="18327"/>
                  </a:cubicBezTo>
                  <a:cubicBezTo>
                    <a:pt x="13824" y="19369"/>
                    <a:pt x="13742" y="20529"/>
                    <a:pt x="13445" y="21600"/>
                  </a:cubicBezTo>
                  <a:cubicBezTo>
                    <a:pt x="21600" y="21600"/>
                    <a:pt x="21600" y="21600"/>
                    <a:pt x="21600" y="21600"/>
                  </a:cubicBezTo>
                  <a:cubicBezTo>
                    <a:pt x="21600" y="21580"/>
                    <a:pt x="21594" y="21550"/>
                    <a:pt x="21594" y="21521"/>
                  </a:cubicBezTo>
                  <a:close/>
                </a:path>
              </a:pathLst>
            </a:custGeom>
            <a:solidFill>
              <a:srgbClr val="404040"/>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398" name="Freeform 6"/>
            <p:cNvSpPr/>
            <p:nvPr/>
          </p:nvSpPr>
          <p:spPr>
            <a:xfrm>
              <a:off x="0" y="98561"/>
              <a:ext cx="7070638" cy="66236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549" y="21298"/>
                  </a:moveTo>
                  <a:cubicBezTo>
                    <a:pt x="21536" y="21228"/>
                    <a:pt x="21523" y="21157"/>
                    <a:pt x="21510" y="21087"/>
                  </a:cubicBezTo>
                  <a:cubicBezTo>
                    <a:pt x="21485" y="20966"/>
                    <a:pt x="21459" y="20835"/>
                    <a:pt x="21434" y="20714"/>
                  </a:cubicBezTo>
                  <a:cubicBezTo>
                    <a:pt x="21389" y="20543"/>
                    <a:pt x="21350" y="20362"/>
                    <a:pt x="21305" y="20191"/>
                  </a:cubicBezTo>
                  <a:cubicBezTo>
                    <a:pt x="21267" y="20060"/>
                    <a:pt x="21229" y="19929"/>
                    <a:pt x="21190" y="19798"/>
                  </a:cubicBezTo>
                  <a:cubicBezTo>
                    <a:pt x="21184" y="19768"/>
                    <a:pt x="21177" y="19738"/>
                    <a:pt x="21171" y="19718"/>
                  </a:cubicBezTo>
                  <a:cubicBezTo>
                    <a:pt x="21126" y="19567"/>
                    <a:pt x="21075" y="19426"/>
                    <a:pt x="21030" y="19275"/>
                  </a:cubicBezTo>
                  <a:cubicBezTo>
                    <a:pt x="20979" y="19144"/>
                    <a:pt x="20934" y="19003"/>
                    <a:pt x="20883" y="18872"/>
                  </a:cubicBezTo>
                  <a:cubicBezTo>
                    <a:pt x="20844" y="18772"/>
                    <a:pt x="20812" y="18671"/>
                    <a:pt x="20774" y="18580"/>
                  </a:cubicBezTo>
                  <a:cubicBezTo>
                    <a:pt x="20761" y="18550"/>
                    <a:pt x="20748" y="18520"/>
                    <a:pt x="20735" y="18490"/>
                  </a:cubicBezTo>
                  <a:cubicBezTo>
                    <a:pt x="20710" y="18419"/>
                    <a:pt x="20678" y="18359"/>
                    <a:pt x="20652" y="18289"/>
                  </a:cubicBezTo>
                  <a:cubicBezTo>
                    <a:pt x="20627" y="18238"/>
                    <a:pt x="20607" y="18188"/>
                    <a:pt x="20582" y="18127"/>
                  </a:cubicBezTo>
                  <a:cubicBezTo>
                    <a:pt x="20563" y="18087"/>
                    <a:pt x="20543" y="18047"/>
                    <a:pt x="20524" y="18007"/>
                  </a:cubicBezTo>
                  <a:cubicBezTo>
                    <a:pt x="20492" y="17936"/>
                    <a:pt x="20460" y="17866"/>
                    <a:pt x="20428" y="17795"/>
                  </a:cubicBezTo>
                  <a:cubicBezTo>
                    <a:pt x="20415" y="17775"/>
                    <a:pt x="20402" y="17745"/>
                    <a:pt x="20396" y="17725"/>
                  </a:cubicBezTo>
                  <a:cubicBezTo>
                    <a:pt x="20351" y="17644"/>
                    <a:pt x="20313" y="17554"/>
                    <a:pt x="20268" y="17473"/>
                  </a:cubicBezTo>
                  <a:cubicBezTo>
                    <a:pt x="20268" y="17463"/>
                    <a:pt x="20262" y="17463"/>
                    <a:pt x="20262" y="17453"/>
                  </a:cubicBezTo>
                  <a:cubicBezTo>
                    <a:pt x="20210" y="17352"/>
                    <a:pt x="20159" y="17262"/>
                    <a:pt x="20108" y="17171"/>
                  </a:cubicBezTo>
                  <a:cubicBezTo>
                    <a:pt x="20057" y="17071"/>
                    <a:pt x="19999" y="16970"/>
                    <a:pt x="19948" y="16879"/>
                  </a:cubicBezTo>
                  <a:cubicBezTo>
                    <a:pt x="19890" y="16779"/>
                    <a:pt x="19839" y="16688"/>
                    <a:pt x="19781" y="16598"/>
                  </a:cubicBezTo>
                  <a:cubicBezTo>
                    <a:pt x="19743" y="16537"/>
                    <a:pt x="19711" y="16487"/>
                    <a:pt x="19672" y="16426"/>
                  </a:cubicBezTo>
                  <a:cubicBezTo>
                    <a:pt x="19666" y="16416"/>
                    <a:pt x="19660" y="16406"/>
                    <a:pt x="19660" y="16406"/>
                  </a:cubicBezTo>
                  <a:cubicBezTo>
                    <a:pt x="19653" y="16396"/>
                    <a:pt x="19647" y="16386"/>
                    <a:pt x="19647" y="16386"/>
                  </a:cubicBezTo>
                  <a:cubicBezTo>
                    <a:pt x="19628" y="16356"/>
                    <a:pt x="19608" y="16326"/>
                    <a:pt x="19589" y="16296"/>
                  </a:cubicBezTo>
                  <a:cubicBezTo>
                    <a:pt x="19532" y="16205"/>
                    <a:pt x="19474" y="16125"/>
                    <a:pt x="19423" y="16044"/>
                  </a:cubicBezTo>
                  <a:cubicBezTo>
                    <a:pt x="19365" y="15963"/>
                    <a:pt x="19307" y="15883"/>
                    <a:pt x="19250" y="15802"/>
                  </a:cubicBezTo>
                  <a:cubicBezTo>
                    <a:pt x="19192" y="15722"/>
                    <a:pt x="19135" y="15641"/>
                    <a:pt x="19077" y="15571"/>
                  </a:cubicBezTo>
                  <a:cubicBezTo>
                    <a:pt x="19051" y="15531"/>
                    <a:pt x="19026" y="15490"/>
                    <a:pt x="18994" y="15450"/>
                  </a:cubicBezTo>
                  <a:cubicBezTo>
                    <a:pt x="18968" y="15420"/>
                    <a:pt x="18936" y="15380"/>
                    <a:pt x="18904" y="15339"/>
                  </a:cubicBezTo>
                  <a:cubicBezTo>
                    <a:pt x="18846" y="15269"/>
                    <a:pt x="18789" y="15199"/>
                    <a:pt x="18731" y="15128"/>
                  </a:cubicBezTo>
                  <a:cubicBezTo>
                    <a:pt x="18673" y="15058"/>
                    <a:pt x="18616" y="14987"/>
                    <a:pt x="18558" y="14927"/>
                  </a:cubicBezTo>
                  <a:cubicBezTo>
                    <a:pt x="18501" y="14856"/>
                    <a:pt x="18443" y="14786"/>
                    <a:pt x="18379" y="14725"/>
                  </a:cubicBezTo>
                  <a:cubicBezTo>
                    <a:pt x="18353" y="14695"/>
                    <a:pt x="18321" y="14655"/>
                    <a:pt x="18289" y="14625"/>
                  </a:cubicBezTo>
                  <a:cubicBezTo>
                    <a:pt x="18264" y="14595"/>
                    <a:pt x="18232" y="14564"/>
                    <a:pt x="18206" y="14534"/>
                  </a:cubicBezTo>
                  <a:cubicBezTo>
                    <a:pt x="18142" y="14474"/>
                    <a:pt x="18084" y="14413"/>
                    <a:pt x="18027" y="14353"/>
                  </a:cubicBezTo>
                  <a:cubicBezTo>
                    <a:pt x="17963" y="14293"/>
                    <a:pt x="17905" y="14232"/>
                    <a:pt x="17847" y="14172"/>
                  </a:cubicBezTo>
                  <a:cubicBezTo>
                    <a:pt x="17783" y="14111"/>
                    <a:pt x="17726" y="14061"/>
                    <a:pt x="17662" y="14001"/>
                  </a:cubicBezTo>
                  <a:cubicBezTo>
                    <a:pt x="17623" y="13971"/>
                    <a:pt x="17585" y="13930"/>
                    <a:pt x="17546" y="13890"/>
                  </a:cubicBezTo>
                  <a:cubicBezTo>
                    <a:pt x="17527" y="13870"/>
                    <a:pt x="17502" y="13860"/>
                    <a:pt x="17482" y="13840"/>
                  </a:cubicBezTo>
                  <a:cubicBezTo>
                    <a:pt x="17425" y="13789"/>
                    <a:pt x="17361" y="13729"/>
                    <a:pt x="17303" y="13679"/>
                  </a:cubicBezTo>
                  <a:cubicBezTo>
                    <a:pt x="17239" y="13628"/>
                    <a:pt x="17175" y="13578"/>
                    <a:pt x="17117" y="13528"/>
                  </a:cubicBezTo>
                  <a:cubicBezTo>
                    <a:pt x="17053" y="13477"/>
                    <a:pt x="16996" y="13427"/>
                    <a:pt x="16932" y="13387"/>
                  </a:cubicBezTo>
                  <a:cubicBezTo>
                    <a:pt x="16874" y="13336"/>
                    <a:pt x="16810" y="13286"/>
                    <a:pt x="16746" y="13246"/>
                  </a:cubicBezTo>
                  <a:cubicBezTo>
                    <a:pt x="16688" y="13196"/>
                    <a:pt x="16624" y="13155"/>
                    <a:pt x="16560" y="13105"/>
                  </a:cubicBezTo>
                  <a:cubicBezTo>
                    <a:pt x="16496" y="13065"/>
                    <a:pt x="16439" y="13024"/>
                    <a:pt x="16375" y="12984"/>
                  </a:cubicBezTo>
                  <a:cubicBezTo>
                    <a:pt x="16310" y="12934"/>
                    <a:pt x="16246" y="12894"/>
                    <a:pt x="16189" y="12853"/>
                  </a:cubicBezTo>
                  <a:cubicBezTo>
                    <a:pt x="16125" y="12813"/>
                    <a:pt x="16061" y="12773"/>
                    <a:pt x="15997" y="12743"/>
                  </a:cubicBezTo>
                  <a:cubicBezTo>
                    <a:pt x="15984" y="12733"/>
                    <a:pt x="15971" y="12722"/>
                    <a:pt x="15958" y="12712"/>
                  </a:cubicBezTo>
                  <a:cubicBezTo>
                    <a:pt x="15907" y="12682"/>
                    <a:pt x="15856" y="12652"/>
                    <a:pt x="15811" y="12622"/>
                  </a:cubicBezTo>
                  <a:cubicBezTo>
                    <a:pt x="15747" y="12592"/>
                    <a:pt x="15683" y="12551"/>
                    <a:pt x="15619" y="12521"/>
                  </a:cubicBezTo>
                  <a:cubicBezTo>
                    <a:pt x="15555" y="12481"/>
                    <a:pt x="15491" y="12451"/>
                    <a:pt x="15427" y="12410"/>
                  </a:cubicBezTo>
                  <a:cubicBezTo>
                    <a:pt x="15363" y="12380"/>
                    <a:pt x="15299" y="12350"/>
                    <a:pt x="15235" y="12310"/>
                  </a:cubicBezTo>
                  <a:cubicBezTo>
                    <a:pt x="15171" y="12280"/>
                    <a:pt x="15107" y="12249"/>
                    <a:pt x="15043" y="12219"/>
                  </a:cubicBezTo>
                  <a:cubicBezTo>
                    <a:pt x="14978" y="12189"/>
                    <a:pt x="14914" y="12159"/>
                    <a:pt x="14850" y="12129"/>
                  </a:cubicBezTo>
                  <a:cubicBezTo>
                    <a:pt x="14786" y="12098"/>
                    <a:pt x="14722" y="12078"/>
                    <a:pt x="14658" y="12048"/>
                  </a:cubicBezTo>
                  <a:cubicBezTo>
                    <a:pt x="14594" y="12018"/>
                    <a:pt x="14530" y="11988"/>
                    <a:pt x="14466" y="11968"/>
                  </a:cubicBezTo>
                  <a:cubicBezTo>
                    <a:pt x="14402" y="11937"/>
                    <a:pt x="14344" y="11917"/>
                    <a:pt x="14280" y="11897"/>
                  </a:cubicBezTo>
                  <a:cubicBezTo>
                    <a:pt x="14280" y="11897"/>
                    <a:pt x="14274" y="11887"/>
                    <a:pt x="14268" y="11887"/>
                  </a:cubicBezTo>
                  <a:cubicBezTo>
                    <a:pt x="14204" y="11867"/>
                    <a:pt x="14140" y="11837"/>
                    <a:pt x="14076" y="11817"/>
                  </a:cubicBezTo>
                  <a:cubicBezTo>
                    <a:pt x="14012" y="11796"/>
                    <a:pt x="13941" y="11776"/>
                    <a:pt x="13877" y="11756"/>
                  </a:cubicBezTo>
                  <a:cubicBezTo>
                    <a:pt x="13813" y="11726"/>
                    <a:pt x="13749" y="11706"/>
                    <a:pt x="13679" y="11686"/>
                  </a:cubicBezTo>
                  <a:cubicBezTo>
                    <a:pt x="13614" y="11666"/>
                    <a:pt x="13550" y="11645"/>
                    <a:pt x="13486" y="11635"/>
                  </a:cubicBezTo>
                  <a:cubicBezTo>
                    <a:pt x="13416" y="11615"/>
                    <a:pt x="13352" y="11595"/>
                    <a:pt x="13288" y="11575"/>
                  </a:cubicBezTo>
                  <a:cubicBezTo>
                    <a:pt x="13217" y="11565"/>
                    <a:pt x="13153" y="11545"/>
                    <a:pt x="13089" y="11525"/>
                  </a:cubicBezTo>
                  <a:cubicBezTo>
                    <a:pt x="13019" y="11515"/>
                    <a:pt x="12955" y="11495"/>
                    <a:pt x="12884" y="11484"/>
                  </a:cubicBezTo>
                  <a:cubicBezTo>
                    <a:pt x="12820" y="11464"/>
                    <a:pt x="12756" y="11454"/>
                    <a:pt x="12686" y="11444"/>
                  </a:cubicBezTo>
                  <a:cubicBezTo>
                    <a:pt x="12641" y="11434"/>
                    <a:pt x="12603" y="11424"/>
                    <a:pt x="12558" y="11414"/>
                  </a:cubicBezTo>
                  <a:cubicBezTo>
                    <a:pt x="12532" y="11414"/>
                    <a:pt x="12507" y="11414"/>
                    <a:pt x="12487" y="11404"/>
                  </a:cubicBezTo>
                  <a:cubicBezTo>
                    <a:pt x="12417" y="11394"/>
                    <a:pt x="12353" y="11384"/>
                    <a:pt x="12282" y="11374"/>
                  </a:cubicBezTo>
                  <a:cubicBezTo>
                    <a:pt x="12218" y="11364"/>
                    <a:pt x="12148" y="11354"/>
                    <a:pt x="12084" y="11344"/>
                  </a:cubicBezTo>
                  <a:cubicBezTo>
                    <a:pt x="12014" y="11333"/>
                    <a:pt x="11949" y="11323"/>
                    <a:pt x="11879" y="11323"/>
                  </a:cubicBezTo>
                  <a:cubicBezTo>
                    <a:pt x="11815" y="11313"/>
                    <a:pt x="11751" y="11303"/>
                    <a:pt x="11681" y="11303"/>
                  </a:cubicBezTo>
                  <a:cubicBezTo>
                    <a:pt x="11681" y="11303"/>
                    <a:pt x="11681" y="11303"/>
                    <a:pt x="11674" y="11303"/>
                  </a:cubicBezTo>
                  <a:cubicBezTo>
                    <a:pt x="11610" y="11293"/>
                    <a:pt x="11540" y="11293"/>
                    <a:pt x="11476" y="11283"/>
                  </a:cubicBezTo>
                  <a:cubicBezTo>
                    <a:pt x="11405" y="11283"/>
                    <a:pt x="11335" y="11283"/>
                    <a:pt x="11271" y="11273"/>
                  </a:cubicBezTo>
                  <a:cubicBezTo>
                    <a:pt x="11200" y="11273"/>
                    <a:pt x="11130" y="11273"/>
                    <a:pt x="11059" y="11273"/>
                  </a:cubicBezTo>
                  <a:cubicBezTo>
                    <a:pt x="10995" y="11273"/>
                    <a:pt x="10925" y="11273"/>
                    <a:pt x="10854" y="11273"/>
                  </a:cubicBezTo>
                  <a:cubicBezTo>
                    <a:pt x="10842" y="11273"/>
                    <a:pt x="10822" y="11273"/>
                    <a:pt x="10803" y="11273"/>
                  </a:cubicBezTo>
                  <a:cubicBezTo>
                    <a:pt x="10650" y="11273"/>
                    <a:pt x="10650" y="11273"/>
                    <a:pt x="10650" y="11273"/>
                  </a:cubicBezTo>
                  <a:cubicBezTo>
                    <a:pt x="10445" y="11283"/>
                    <a:pt x="10445" y="11283"/>
                    <a:pt x="10445" y="11283"/>
                  </a:cubicBezTo>
                  <a:cubicBezTo>
                    <a:pt x="10233" y="11283"/>
                    <a:pt x="10233" y="11283"/>
                    <a:pt x="10233" y="11283"/>
                  </a:cubicBezTo>
                  <a:cubicBezTo>
                    <a:pt x="10028" y="11293"/>
                    <a:pt x="10028" y="11293"/>
                    <a:pt x="10028" y="11293"/>
                  </a:cubicBezTo>
                  <a:cubicBezTo>
                    <a:pt x="9823" y="11303"/>
                    <a:pt x="9823" y="11303"/>
                    <a:pt x="9823" y="11303"/>
                  </a:cubicBezTo>
                  <a:cubicBezTo>
                    <a:pt x="9612" y="11303"/>
                    <a:pt x="9612" y="11303"/>
                    <a:pt x="9612" y="11303"/>
                  </a:cubicBezTo>
                  <a:cubicBezTo>
                    <a:pt x="9407" y="11313"/>
                    <a:pt x="9407" y="11313"/>
                    <a:pt x="9407" y="11313"/>
                  </a:cubicBezTo>
                  <a:cubicBezTo>
                    <a:pt x="9202" y="11323"/>
                    <a:pt x="9202" y="11323"/>
                    <a:pt x="9202" y="11323"/>
                  </a:cubicBezTo>
                  <a:cubicBezTo>
                    <a:pt x="9055" y="11323"/>
                    <a:pt x="9055" y="11323"/>
                    <a:pt x="9055" y="11323"/>
                  </a:cubicBezTo>
                  <a:cubicBezTo>
                    <a:pt x="8991" y="11323"/>
                    <a:pt x="8991" y="11323"/>
                    <a:pt x="8991" y="11323"/>
                  </a:cubicBezTo>
                  <a:cubicBezTo>
                    <a:pt x="8837" y="11333"/>
                    <a:pt x="8837" y="11333"/>
                    <a:pt x="8837" y="11333"/>
                  </a:cubicBezTo>
                  <a:cubicBezTo>
                    <a:pt x="8786" y="11333"/>
                    <a:pt x="8786" y="11333"/>
                    <a:pt x="8786" y="11333"/>
                  </a:cubicBezTo>
                  <a:cubicBezTo>
                    <a:pt x="8728" y="11333"/>
                    <a:pt x="8728" y="11333"/>
                    <a:pt x="8728" y="11333"/>
                  </a:cubicBezTo>
                  <a:cubicBezTo>
                    <a:pt x="8703" y="11333"/>
                    <a:pt x="8703" y="11333"/>
                    <a:pt x="8703" y="11333"/>
                  </a:cubicBezTo>
                  <a:cubicBezTo>
                    <a:pt x="8690" y="11333"/>
                    <a:pt x="8690" y="11333"/>
                    <a:pt x="8690" y="11333"/>
                  </a:cubicBezTo>
                  <a:cubicBezTo>
                    <a:pt x="8671" y="11333"/>
                    <a:pt x="8671" y="11333"/>
                    <a:pt x="8671" y="11333"/>
                  </a:cubicBezTo>
                  <a:cubicBezTo>
                    <a:pt x="8620" y="11333"/>
                    <a:pt x="8620" y="11333"/>
                    <a:pt x="8620" y="11333"/>
                  </a:cubicBezTo>
                  <a:cubicBezTo>
                    <a:pt x="8607" y="11333"/>
                    <a:pt x="8594" y="11333"/>
                    <a:pt x="8581" y="11333"/>
                  </a:cubicBezTo>
                  <a:cubicBezTo>
                    <a:pt x="8511" y="11333"/>
                    <a:pt x="8440" y="11333"/>
                    <a:pt x="8370" y="11333"/>
                  </a:cubicBezTo>
                  <a:cubicBezTo>
                    <a:pt x="8306" y="11333"/>
                    <a:pt x="8242" y="11333"/>
                    <a:pt x="8178" y="11333"/>
                  </a:cubicBezTo>
                  <a:cubicBezTo>
                    <a:pt x="8178" y="11333"/>
                    <a:pt x="8171" y="11333"/>
                    <a:pt x="8165" y="11333"/>
                  </a:cubicBezTo>
                  <a:cubicBezTo>
                    <a:pt x="8094" y="11333"/>
                    <a:pt x="8030" y="11333"/>
                    <a:pt x="7960" y="11333"/>
                  </a:cubicBezTo>
                  <a:cubicBezTo>
                    <a:pt x="7889" y="11333"/>
                    <a:pt x="7819" y="11333"/>
                    <a:pt x="7755" y="11333"/>
                  </a:cubicBezTo>
                  <a:cubicBezTo>
                    <a:pt x="7685" y="11333"/>
                    <a:pt x="7614" y="11333"/>
                    <a:pt x="7544" y="11333"/>
                  </a:cubicBezTo>
                  <a:cubicBezTo>
                    <a:pt x="7480" y="11333"/>
                    <a:pt x="7409" y="11333"/>
                    <a:pt x="7339" y="11333"/>
                  </a:cubicBezTo>
                  <a:cubicBezTo>
                    <a:pt x="7332" y="11333"/>
                    <a:pt x="7320" y="11333"/>
                    <a:pt x="7307" y="11333"/>
                  </a:cubicBezTo>
                  <a:cubicBezTo>
                    <a:pt x="7249" y="11333"/>
                    <a:pt x="7191" y="11333"/>
                    <a:pt x="7134" y="11323"/>
                  </a:cubicBezTo>
                  <a:cubicBezTo>
                    <a:pt x="7070" y="11323"/>
                    <a:pt x="6999" y="11323"/>
                    <a:pt x="6929" y="11323"/>
                  </a:cubicBezTo>
                  <a:cubicBezTo>
                    <a:pt x="6865" y="11313"/>
                    <a:pt x="6794" y="11313"/>
                    <a:pt x="6724" y="11303"/>
                  </a:cubicBezTo>
                  <a:cubicBezTo>
                    <a:pt x="6660" y="11303"/>
                    <a:pt x="6590" y="11293"/>
                    <a:pt x="6525" y="11293"/>
                  </a:cubicBezTo>
                  <a:cubicBezTo>
                    <a:pt x="6493" y="11283"/>
                    <a:pt x="6461" y="11283"/>
                    <a:pt x="6436" y="11283"/>
                  </a:cubicBezTo>
                  <a:cubicBezTo>
                    <a:pt x="6397" y="11273"/>
                    <a:pt x="6359" y="11273"/>
                    <a:pt x="6321" y="11263"/>
                  </a:cubicBezTo>
                  <a:cubicBezTo>
                    <a:pt x="6250" y="11253"/>
                    <a:pt x="6186" y="11243"/>
                    <a:pt x="6116" y="11233"/>
                  </a:cubicBezTo>
                  <a:cubicBezTo>
                    <a:pt x="6052" y="11223"/>
                    <a:pt x="5981" y="11213"/>
                    <a:pt x="5917" y="11203"/>
                  </a:cubicBezTo>
                  <a:cubicBezTo>
                    <a:pt x="5853" y="11182"/>
                    <a:pt x="5783" y="11172"/>
                    <a:pt x="5719" y="11152"/>
                  </a:cubicBezTo>
                  <a:cubicBezTo>
                    <a:pt x="5667" y="11142"/>
                    <a:pt x="5623" y="11122"/>
                    <a:pt x="5571" y="11112"/>
                  </a:cubicBezTo>
                  <a:cubicBezTo>
                    <a:pt x="5552" y="11102"/>
                    <a:pt x="5539" y="11102"/>
                    <a:pt x="5520" y="11092"/>
                  </a:cubicBezTo>
                  <a:cubicBezTo>
                    <a:pt x="5456" y="11072"/>
                    <a:pt x="5392" y="11042"/>
                    <a:pt x="5328" y="11021"/>
                  </a:cubicBezTo>
                  <a:cubicBezTo>
                    <a:pt x="5270" y="10991"/>
                    <a:pt x="5213" y="10971"/>
                    <a:pt x="5155" y="10941"/>
                  </a:cubicBezTo>
                  <a:cubicBezTo>
                    <a:pt x="5149" y="10941"/>
                    <a:pt x="5142" y="10931"/>
                    <a:pt x="5136" y="10931"/>
                  </a:cubicBezTo>
                  <a:cubicBezTo>
                    <a:pt x="5072" y="10891"/>
                    <a:pt x="5008" y="10860"/>
                    <a:pt x="4944" y="10820"/>
                  </a:cubicBezTo>
                  <a:cubicBezTo>
                    <a:pt x="4880" y="10770"/>
                    <a:pt x="4816" y="10730"/>
                    <a:pt x="4758" y="10669"/>
                  </a:cubicBezTo>
                  <a:cubicBezTo>
                    <a:pt x="4758" y="10669"/>
                    <a:pt x="4758" y="10669"/>
                    <a:pt x="4758" y="10669"/>
                  </a:cubicBezTo>
                  <a:cubicBezTo>
                    <a:pt x="4745" y="10659"/>
                    <a:pt x="4726" y="10649"/>
                    <a:pt x="4713" y="10629"/>
                  </a:cubicBezTo>
                  <a:cubicBezTo>
                    <a:pt x="4700" y="10619"/>
                    <a:pt x="4681" y="10599"/>
                    <a:pt x="4668" y="10589"/>
                  </a:cubicBezTo>
                  <a:cubicBezTo>
                    <a:pt x="4624" y="10538"/>
                    <a:pt x="4624" y="10538"/>
                    <a:pt x="4624" y="10538"/>
                  </a:cubicBezTo>
                  <a:cubicBezTo>
                    <a:pt x="4611" y="10518"/>
                    <a:pt x="4598" y="10498"/>
                    <a:pt x="4579" y="10488"/>
                  </a:cubicBezTo>
                  <a:cubicBezTo>
                    <a:pt x="4579" y="10488"/>
                    <a:pt x="4579" y="10488"/>
                    <a:pt x="4579" y="10488"/>
                  </a:cubicBezTo>
                  <a:cubicBezTo>
                    <a:pt x="4560" y="10458"/>
                    <a:pt x="4560" y="10458"/>
                    <a:pt x="4560" y="10458"/>
                  </a:cubicBezTo>
                  <a:cubicBezTo>
                    <a:pt x="4540" y="10428"/>
                    <a:pt x="4540" y="10428"/>
                    <a:pt x="4540" y="10428"/>
                  </a:cubicBezTo>
                  <a:cubicBezTo>
                    <a:pt x="4508" y="10387"/>
                    <a:pt x="4508" y="10387"/>
                    <a:pt x="4508" y="10387"/>
                  </a:cubicBezTo>
                  <a:cubicBezTo>
                    <a:pt x="4502" y="10377"/>
                    <a:pt x="4495" y="10367"/>
                    <a:pt x="4489" y="10357"/>
                  </a:cubicBezTo>
                  <a:cubicBezTo>
                    <a:pt x="4483" y="10337"/>
                    <a:pt x="4470" y="10317"/>
                    <a:pt x="4457" y="10297"/>
                  </a:cubicBezTo>
                  <a:cubicBezTo>
                    <a:pt x="4451" y="10287"/>
                    <a:pt x="4444" y="10267"/>
                    <a:pt x="4438" y="10256"/>
                  </a:cubicBezTo>
                  <a:cubicBezTo>
                    <a:pt x="4380" y="10136"/>
                    <a:pt x="4329" y="9995"/>
                    <a:pt x="4297" y="9844"/>
                  </a:cubicBezTo>
                  <a:cubicBezTo>
                    <a:pt x="4291" y="9793"/>
                    <a:pt x="4278" y="9753"/>
                    <a:pt x="4271" y="9703"/>
                  </a:cubicBezTo>
                  <a:cubicBezTo>
                    <a:pt x="4239" y="9492"/>
                    <a:pt x="4246" y="9260"/>
                    <a:pt x="4284" y="9049"/>
                  </a:cubicBezTo>
                  <a:cubicBezTo>
                    <a:pt x="4297" y="8998"/>
                    <a:pt x="4310" y="8948"/>
                    <a:pt x="4323" y="8898"/>
                  </a:cubicBezTo>
                  <a:cubicBezTo>
                    <a:pt x="4329" y="8878"/>
                    <a:pt x="4335" y="8847"/>
                    <a:pt x="4342" y="8827"/>
                  </a:cubicBezTo>
                  <a:cubicBezTo>
                    <a:pt x="4374" y="8747"/>
                    <a:pt x="4374" y="8747"/>
                    <a:pt x="4374" y="8747"/>
                  </a:cubicBezTo>
                  <a:cubicBezTo>
                    <a:pt x="4406" y="8656"/>
                    <a:pt x="4451" y="8576"/>
                    <a:pt x="4502" y="8495"/>
                  </a:cubicBezTo>
                  <a:cubicBezTo>
                    <a:pt x="4502" y="8495"/>
                    <a:pt x="4502" y="8495"/>
                    <a:pt x="4502" y="8495"/>
                  </a:cubicBezTo>
                  <a:cubicBezTo>
                    <a:pt x="4553" y="8415"/>
                    <a:pt x="4604" y="8344"/>
                    <a:pt x="4662" y="8274"/>
                  </a:cubicBezTo>
                  <a:cubicBezTo>
                    <a:pt x="4694" y="8243"/>
                    <a:pt x="4720" y="8213"/>
                    <a:pt x="4752" y="8183"/>
                  </a:cubicBezTo>
                  <a:cubicBezTo>
                    <a:pt x="4784" y="8153"/>
                    <a:pt x="4816" y="8123"/>
                    <a:pt x="4841" y="8092"/>
                  </a:cubicBezTo>
                  <a:cubicBezTo>
                    <a:pt x="4892" y="8052"/>
                    <a:pt x="4944" y="8012"/>
                    <a:pt x="4989" y="7972"/>
                  </a:cubicBezTo>
                  <a:cubicBezTo>
                    <a:pt x="5065" y="7911"/>
                    <a:pt x="5142" y="7851"/>
                    <a:pt x="5219" y="7801"/>
                  </a:cubicBezTo>
                  <a:cubicBezTo>
                    <a:pt x="5225" y="7801"/>
                    <a:pt x="5232" y="7801"/>
                    <a:pt x="5232" y="7790"/>
                  </a:cubicBezTo>
                  <a:cubicBezTo>
                    <a:pt x="5302" y="7750"/>
                    <a:pt x="5379" y="7700"/>
                    <a:pt x="5450" y="7660"/>
                  </a:cubicBezTo>
                  <a:cubicBezTo>
                    <a:pt x="5526" y="7619"/>
                    <a:pt x="5597" y="7579"/>
                    <a:pt x="5674" y="7539"/>
                  </a:cubicBezTo>
                  <a:cubicBezTo>
                    <a:pt x="5751" y="7499"/>
                    <a:pt x="5821" y="7458"/>
                    <a:pt x="5898" y="7428"/>
                  </a:cubicBezTo>
                  <a:cubicBezTo>
                    <a:pt x="5949" y="7398"/>
                    <a:pt x="6007" y="7378"/>
                    <a:pt x="6058" y="7348"/>
                  </a:cubicBezTo>
                  <a:cubicBezTo>
                    <a:pt x="6077" y="7348"/>
                    <a:pt x="6096" y="7338"/>
                    <a:pt x="6116" y="7327"/>
                  </a:cubicBezTo>
                  <a:cubicBezTo>
                    <a:pt x="6192" y="7297"/>
                    <a:pt x="6263" y="7257"/>
                    <a:pt x="6340" y="7227"/>
                  </a:cubicBezTo>
                  <a:cubicBezTo>
                    <a:pt x="6410" y="7197"/>
                    <a:pt x="6487" y="7166"/>
                    <a:pt x="6557" y="7146"/>
                  </a:cubicBezTo>
                  <a:cubicBezTo>
                    <a:pt x="6634" y="7116"/>
                    <a:pt x="6705" y="7086"/>
                    <a:pt x="6775" y="7056"/>
                  </a:cubicBezTo>
                  <a:cubicBezTo>
                    <a:pt x="6820" y="7036"/>
                    <a:pt x="6858" y="7026"/>
                    <a:pt x="6903" y="7005"/>
                  </a:cubicBezTo>
                  <a:cubicBezTo>
                    <a:pt x="6935" y="6995"/>
                    <a:pt x="6967" y="6985"/>
                    <a:pt x="6999" y="6975"/>
                  </a:cubicBezTo>
                  <a:cubicBezTo>
                    <a:pt x="7070" y="6945"/>
                    <a:pt x="7140" y="6915"/>
                    <a:pt x="7217" y="6885"/>
                  </a:cubicBezTo>
                  <a:cubicBezTo>
                    <a:pt x="7255" y="6875"/>
                    <a:pt x="7288" y="6864"/>
                    <a:pt x="7326" y="6844"/>
                  </a:cubicBezTo>
                  <a:cubicBezTo>
                    <a:pt x="7364" y="6834"/>
                    <a:pt x="7396" y="6814"/>
                    <a:pt x="7435" y="6804"/>
                  </a:cubicBezTo>
                  <a:cubicBezTo>
                    <a:pt x="7512" y="6774"/>
                    <a:pt x="7582" y="6734"/>
                    <a:pt x="7659" y="6703"/>
                  </a:cubicBezTo>
                  <a:cubicBezTo>
                    <a:pt x="7685" y="6693"/>
                    <a:pt x="7717" y="6673"/>
                    <a:pt x="7749" y="6663"/>
                  </a:cubicBezTo>
                  <a:cubicBezTo>
                    <a:pt x="7793" y="6643"/>
                    <a:pt x="7838" y="6623"/>
                    <a:pt x="7877" y="6593"/>
                  </a:cubicBezTo>
                  <a:cubicBezTo>
                    <a:pt x="7954" y="6563"/>
                    <a:pt x="8030" y="6522"/>
                    <a:pt x="8101" y="6472"/>
                  </a:cubicBezTo>
                  <a:cubicBezTo>
                    <a:pt x="8178" y="6432"/>
                    <a:pt x="8254" y="6381"/>
                    <a:pt x="8331" y="6331"/>
                  </a:cubicBezTo>
                  <a:cubicBezTo>
                    <a:pt x="8408" y="6281"/>
                    <a:pt x="8485" y="6230"/>
                    <a:pt x="8562" y="6170"/>
                  </a:cubicBezTo>
                  <a:cubicBezTo>
                    <a:pt x="8562" y="6160"/>
                    <a:pt x="8568" y="6160"/>
                    <a:pt x="8568" y="6160"/>
                  </a:cubicBezTo>
                  <a:cubicBezTo>
                    <a:pt x="8645" y="6100"/>
                    <a:pt x="8722" y="6029"/>
                    <a:pt x="8799" y="5959"/>
                  </a:cubicBezTo>
                  <a:cubicBezTo>
                    <a:pt x="8850" y="5908"/>
                    <a:pt x="8901" y="5858"/>
                    <a:pt x="8946" y="5798"/>
                  </a:cubicBezTo>
                  <a:cubicBezTo>
                    <a:pt x="8985" y="5757"/>
                    <a:pt x="9017" y="5717"/>
                    <a:pt x="9049" y="5677"/>
                  </a:cubicBezTo>
                  <a:cubicBezTo>
                    <a:pt x="9132" y="5576"/>
                    <a:pt x="9202" y="5455"/>
                    <a:pt x="9273" y="5325"/>
                  </a:cubicBezTo>
                  <a:cubicBezTo>
                    <a:pt x="9292" y="5294"/>
                    <a:pt x="9305" y="5264"/>
                    <a:pt x="9324" y="5224"/>
                  </a:cubicBezTo>
                  <a:cubicBezTo>
                    <a:pt x="9350" y="5163"/>
                    <a:pt x="9375" y="5103"/>
                    <a:pt x="9401" y="5043"/>
                  </a:cubicBezTo>
                  <a:cubicBezTo>
                    <a:pt x="9407" y="5012"/>
                    <a:pt x="9420" y="4992"/>
                    <a:pt x="9426" y="4962"/>
                  </a:cubicBezTo>
                  <a:cubicBezTo>
                    <a:pt x="9433" y="4932"/>
                    <a:pt x="9446" y="4912"/>
                    <a:pt x="9452" y="4882"/>
                  </a:cubicBezTo>
                  <a:cubicBezTo>
                    <a:pt x="9471" y="4801"/>
                    <a:pt x="9471" y="4801"/>
                    <a:pt x="9471" y="4801"/>
                  </a:cubicBezTo>
                  <a:cubicBezTo>
                    <a:pt x="9478" y="4771"/>
                    <a:pt x="9484" y="4751"/>
                    <a:pt x="9490" y="4721"/>
                  </a:cubicBezTo>
                  <a:cubicBezTo>
                    <a:pt x="9542" y="4499"/>
                    <a:pt x="9574" y="4268"/>
                    <a:pt x="9567" y="4036"/>
                  </a:cubicBezTo>
                  <a:cubicBezTo>
                    <a:pt x="9567" y="4026"/>
                    <a:pt x="9567" y="4026"/>
                    <a:pt x="9567" y="4026"/>
                  </a:cubicBezTo>
                  <a:cubicBezTo>
                    <a:pt x="9567" y="4026"/>
                    <a:pt x="9567" y="4026"/>
                    <a:pt x="9567" y="4026"/>
                  </a:cubicBezTo>
                  <a:cubicBezTo>
                    <a:pt x="9561" y="3946"/>
                    <a:pt x="9580" y="3986"/>
                    <a:pt x="9548" y="3785"/>
                  </a:cubicBezTo>
                  <a:cubicBezTo>
                    <a:pt x="9522" y="3603"/>
                    <a:pt x="9458" y="3452"/>
                    <a:pt x="9407" y="3291"/>
                  </a:cubicBezTo>
                  <a:cubicBezTo>
                    <a:pt x="9369" y="3181"/>
                    <a:pt x="9324" y="3070"/>
                    <a:pt x="9273" y="2969"/>
                  </a:cubicBezTo>
                  <a:cubicBezTo>
                    <a:pt x="9266" y="2949"/>
                    <a:pt x="9260" y="2939"/>
                    <a:pt x="9253" y="2929"/>
                  </a:cubicBezTo>
                  <a:cubicBezTo>
                    <a:pt x="9202" y="2828"/>
                    <a:pt x="9151" y="2728"/>
                    <a:pt x="9093" y="2637"/>
                  </a:cubicBezTo>
                  <a:cubicBezTo>
                    <a:pt x="9093" y="2637"/>
                    <a:pt x="9087" y="2637"/>
                    <a:pt x="9087" y="2637"/>
                  </a:cubicBezTo>
                  <a:cubicBezTo>
                    <a:pt x="9081" y="2627"/>
                    <a:pt x="9074" y="2617"/>
                    <a:pt x="9068" y="2597"/>
                  </a:cubicBezTo>
                  <a:cubicBezTo>
                    <a:pt x="9010" y="2516"/>
                    <a:pt x="8953" y="2446"/>
                    <a:pt x="8895" y="2375"/>
                  </a:cubicBezTo>
                  <a:cubicBezTo>
                    <a:pt x="8837" y="2305"/>
                    <a:pt x="8780" y="2234"/>
                    <a:pt x="8716" y="2184"/>
                  </a:cubicBezTo>
                  <a:cubicBezTo>
                    <a:pt x="8709" y="2174"/>
                    <a:pt x="8703" y="2164"/>
                    <a:pt x="8696" y="2164"/>
                  </a:cubicBezTo>
                  <a:cubicBezTo>
                    <a:pt x="8645" y="2114"/>
                    <a:pt x="8587" y="2063"/>
                    <a:pt x="8536" y="2013"/>
                  </a:cubicBezTo>
                  <a:cubicBezTo>
                    <a:pt x="8472" y="1963"/>
                    <a:pt x="8415" y="1912"/>
                    <a:pt x="8351" y="1872"/>
                  </a:cubicBezTo>
                  <a:cubicBezTo>
                    <a:pt x="8287" y="1832"/>
                    <a:pt x="8229" y="1782"/>
                    <a:pt x="8165" y="1741"/>
                  </a:cubicBezTo>
                  <a:cubicBezTo>
                    <a:pt x="8120" y="1721"/>
                    <a:pt x="8082" y="1691"/>
                    <a:pt x="8037" y="1671"/>
                  </a:cubicBezTo>
                  <a:cubicBezTo>
                    <a:pt x="8018" y="1661"/>
                    <a:pt x="7992" y="1641"/>
                    <a:pt x="7973" y="1631"/>
                  </a:cubicBezTo>
                  <a:cubicBezTo>
                    <a:pt x="7909" y="1600"/>
                    <a:pt x="7845" y="1560"/>
                    <a:pt x="7781" y="1530"/>
                  </a:cubicBezTo>
                  <a:cubicBezTo>
                    <a:pt x="7717" y="1500"/>
                    <a:pt x="7653" y="1470"/>
                    <a:pt x="7588" y="1439"/>
                  </a:cubicBezTo>
                  <a:cubicBezTo>
                    <a:pt x="7524" y="1409"/>
                    <a:pt x="7460" y="1379"/>
                    <a:pt x="7396" y="1359"/>
                  </a:cubicBezTo>
                  <a:cubicBezTo>
                    <a:pt x="7377" y="1349"/>
                    <a:pt x="7358" y="1339"/>
                    <a:pt x="7339" y="1329"/>
                  </a:cubicBezTo>
                  <a:cubicBezTo>
                    <a:pt x="7294" y="1308"/>
                    <a:pt x="7249" y="1288"/>
                    <a:pt x="7204" y="1278"/>
                  </a:cubicBezTo>
                  <a:cubicBezTo>
                    <a:pt x="7140" y="1248"/>
                    <a:pt x="7070" y="1218"/>
                    <a:pt x="7006" y="1198"/>
                  </a:cubicBezTo>
                  <a:cubicBezTo>
                    <a:pt x="6999" y="1188"/>
                    <a:pt x="6993" y="1188"/>
                    <a:pt x="6987" y="1188"/>
                  </a:cubicBezTo>
                  <a:cubicBezTo>
                    <a:pt x="6814" y="1117"/>
                    <a:pt x="6814" y="1117"/>
                    <a:pt x="6814" y="1117"/>
                  </a:cubicBezTo>
                  <a:cubicBezTo>
                    <a:pt x="6634" y="1047"/>
                    <a:pt x="6634" y="1047"/>
                    <a:pt x="6634" y="1047"/>
                  </a:cubicBezTo>
                  <a:cubicBezTo>
                    <a:pt x="6622" y="1037"/>
                    <a:pt x="6622" y="1037"/>
                    <a:pt x="6622" y="1037"/>
                  </a:cubicBezTo>
                  <a:cubicBezTo>
                    <a:pt x="6590" y="1027"/>
                    <a:pt x="6590" y="1027"/>
                    <a:pt x="6590" y="1027"/>
                  </a:cubicBezTo>
                  <a:cubicBezTo>
                    <a:pt x="6564" y="1017"/>
                    <a:pt x="6564" y="1017"/>
                    <a:pt x="6564" y="1017"/>
                  </a:cubicBezTo>
                  <a:cubicBezTo>
                    <a:pt x="6557" y="1017"/>
                    <a:pt x="6551" y="1007"/>
                    <a:pt x="6545" y="1007"/>
                  </a:cubicBezTo>
                  <a:cubicBezTo>
                    <a:pt x="6455" y="986"/>
                    <a:pt x="6455" y="986"/>
                    <a:pt x="6455" y="986"/>
                  </a:cubicBezTo>
                  <a:cubicBezTo>
                    <a:pt x="6442" y="976"/>
                    <a:pt x="6436" y="976"/>
                    <a:pt x="6423" y="976"/>
                  </a:cubicBezTo>
                  <a:cubicBezTo>
                    <a:pt x="6372" y="956"/>
                    <a:pt x="6321" y="946"/>
                    <a:pt x="6276" y="926"/>
                  </a:cubicBezTo>
                  <a:cubicBezTo>
                    <a:pt x="6257" y="926"/>
                    <a:pt x="6244" y="916"/>
                    <a:pt x="6224" y="916"/>
                  </a:cubicBezTo>
                  <a:cubicBezTo>
                    <a:pt x="6160" y="896"/>
                    <a:pt x="6090" y="876"/>
                    <a:pt x="6026" y="866"/>
                  </a:cubicBezTo>
                  <a:cubicBezTo>
                    <a:pt x="5988" y="856"/>
                    <a:pt x="5949" y="845"/>
                    <a:pt x="5911" y="835"/>
                  </a:cubicBezTo>
                  <a:cubicBezTo>
                    <a:pt x="5885" y="825"/>
                    <a:pt x="5859" y="815"/>
                    <a:pt x="5827" y="815"/>
                  </a:cubicBezTo>
                  <a:cubicBezTo>
                    <a:pt x="5763" y="795"/>
                    <a:pt x="5693" y="785"/>
                    <a:pt x="5629" y="765"/>
                  </a:cubicBezTo>
                  <a:cubicBezTo>
                    <a:pt x="5565" y="755"/>
                    <a:pt x="5494" y="735"/>
                    <a:pt x="5430" y="725"/>
                  </a:cubicBezTo>
                  <a:cubicBezTo>
                    <a:pt x="5360" y="705"/>
                    <a:pt x="5296" y="695"/>
                    <a:pt x="5232" y="674"/>
                  </a:cubicBezTo>
                  <a:cubicBezTo>
                    <a:pt x="5161" y="664"/>
                    <a:pt x="5097" y="654"/>
                    <a:pt x="5027" y="634"/>
                  </a:cubicBezTo>
                  <a:cubicBezTo>
                    <a:pt x="4963" y="624"/>
                    <a:pt x="4899" y="614"/>
                    <a:pt x="4828" y="594"/>
                  </a:cubicBezTo>
                  <a:cubicBezTo>
                    <a:pt x="4764" y="584"/>
                    <a:pt x="4694" y="574"/>
                    <a:pt x="4630" y="564"/>
                  </a:cubicBezTo>
                  <a:cubicBezTo>
                    <a:pt x="4572" y="554"/>
                    <a:pt x="4521" y="544"/>
                    <a:pt x="4470" y="533"/>
                  </a:cubicBezTo>
                  <a:cubicBezTo>
                    <a:pt x="4425" y="523"/>
                    <a:pt x="4425" y="523"/>
                    <a:pt x="4425" y="523"/>
                  </a:cubicBezTo>
                  <a:cubicBezTo>
                    <a:pt x="4227" y="483"/>
                    <a:pt x="4227" y="483"/>
                    <a:pt x="4227" y="483"/>
                  </a:cubicBezTo>
                  <a:cubicBezTo>
                    <a:pt x="4028" y="453"/>
                    <a:pt x="4028" y="453"/>
                    <a:pt x="4028" y="453"/>
                  </a:cubicBezTo>
                  <a:cubicBezTo>
                    <a:pt x="3823" y="413"/>
                    <a:pt x="3823" y="413"/>
                    <a:pt x="3823" y="413"/>
                  </a:cubicBezTo>
                  <a:cubicBezTo>
                    <a:pt x="3625" y="372"/>
                    <a:pt x="3625" y="372"/>
                    <a:pt x="3625" y="372"/>
                  </a:cubicBezTo>
                  <a:cubicBezTo>
                    <a:pt x="3426" y="342"/>
                    <a:pt x="3426" y="342"/>
                    <a:pt x="3426" y="342"/>
                  </a:cubicBezTo>
                  <a:cubicBezTo>
                    <a:pt x="3221" y="302"/>
                    <a:pt x="3221" y="302"/>
                    <a:pt x="3221" y="302"/>
                  </a:cubicBezTo>
                  <a:cubicBezTo>
                    <a:pt x="3023" y="272"/>
                    <a:pt x="3023" y="272"/>
                    <a:pt x="3023" y="272"/>
                  </a:cubicBezTo>
                  <a:cubicBezTo>
                    <a:pt x="3016" y="262"/>
                    <a:pt x="3016" y="262"/>
                    <a:pt x="3016" y="262"/>
                  </a:cubicBezTo>
                  <a:cubicBezTo>
                    <a:pt x="2952" y="252"/>
                    <a:pt x="2888" y="242"/>
                    <a:pt x="2824" y="232"/>
                  </a:cubicBezTo>
                  <a:cubicBezTo>
                    <a:pt x="2754" y="221"/>
                    <a:pt x="2690" y="211"/>
                    <a:pt x="2619" y="201"/>
                  </a:cubicBezTo>
                  <a:cubicBezTo>
                    <a:pt x="2555" y="191"/>
                    <a:pt x="2485" y="181"/>
                    <a:pt x="2421" y="171"/>
                  </a:cubicBezTo>
                  <a:cubicBezTo>
                    <a:pt x="2350" y="161"/>
                    <a:pt x="2286" y="151"/>
                    <a:pt x="2216" y="141"/>
                  </a:cubicBezTo>
                  <a:cubicBezTo>
                    <a:pt x="2152" y="131"/>
                    <a:pt x="2081" y="121"/>
                    <a:pt x="2017" y="111"/>
                  </a:cubicBezTo>
                  <a:cubicBezTo>
                    <a:pt x="1947" y="101"/>
                    <a:pt x="1883" y="91"/>
                    <a:pt x="1812" y="91"/>
                  </a:cubicBezTo>
                  <a:cubicBezTo>
                    <a:pt x="1742" y="81"/>
                    <a:pt x="1678" y="70"/>
                    <a:pt x="1607" y="60"/>
                  </a:cubicBezTo>
                  <a:cubicBezTo>
                    <a:pt x="1595" y="60"/>
                    <a:pt x="1582" y="60"/>
                    <a:pt x="1563" y="60"/>
                  </a:cubicBezTo>
                  <a:cubicBezTo>
                    <a:pt x="1511" y="50"/>
                    <a:pt x="1460" y="50"/>
                    <a:pt x="1409" y="40"/>
                  </a:cubicBezTo>
                  <a:cubicBezTo>
                    <a:pt x="1338" y="40"/>
                    <a:pt x="1268" y="30"/>
                    <a:pt x="1204" y="30"/>
                  </a:cubicBezTo>
                  <a:cubicBezTo>
                    <a:pt x="1133" y="20"/>
                    <a:pt x="1069" y="20"/>
                    <a:pt x="999" y="10"/>
                  </a:cubicBezTo>
                  <a:cubicBezTo>
                    <a:pt x="941" y="10"/>
                    <a:pt x="890" y="10"/>
                    <a:pt x="839" y="10"/>
                  </a:cubicBezTo>
                  <a:cubicBezTo>
                    <a:pt x="820" y="10"/>
                    <a:pt x="807" y="0"/>
                    <a:pt x="794" y="0"/>
                  </a:cubicBezTo>
                  <a:cubicBezTo>
                    <a:pt x="749" y="0"/>
                    <a:pt x="698" y="0"/>
                    <a:pt x="653" y="0"/>
                  </a:cubicBezTo>
                  <a:cubicBezTo>
                    <a:pt x="589" y="0"/>
                    <a:pt x="589" y="0"/>
                    <a:pt x="589" y="0"/>
                  </a:cubicBezTo>
                  <a:cubicBezTo>
                    <a:pt x="474" y="0"/>
                    <a:pt x="474" y="0"/>
                    <a:pt x="474" y="0"/>
                  </a:cubicBezTo>
                  <a:cubicBezTo>
                    <a:pt x="384" y="0"/>
                    <a:pt x="384" y="0"/>
                    <a:pt x="384" y="0"/>
                  </a:cubicBezTo>
                  <a:cubicBezTo>
                    <a:pt x="288" y="0"/>
                    <a:pt x="288" y="0"/>
                    <a:pt x="288" y="0"/>
                  </a:cubicBezTo>
                  <a:cubicBezTo>
                    <a:pt x="250" y="0"/>
                    <a:pt x="211" y="0"/>
                    <a:pt x="173" y="0"/>
                  </a:cubicBezTo>
                  <a:cubicBezTo>
                    <a:pt x="154" y="10"/>
                    <a:pt x="128" y="10"/>
                    <a:pt x="109" y="10"/>
                  </a:cubicBezTo>
                  <a:cubicBezTo>
                    <a:pt x="70" y="10"/>
                    <a:pt x="38" y="10"/>
                    <a:pt x="0" y="20"/>
                  </a:cubicBezTo>
                  <a:cubicBezTo>
                    <a:pt x="0" y="101"/>
                    <a:pt x="0" y="101"/>
                    <a:pt x="0" y="101"/>
                  </a:cubicBezTo>
                  <a:cubicBezTo>
                    <a:pt x="45" y="101"/>
                    <a:pt x="90" y="101"/>
                    <a:pt x="134" y="101"/>
                  </a:cubicBezTo>
                  <a:cubicBezTo>
                    <a:pt x="154" y="91"/>
                    <a:pt x="173" y="91"/>
                    <a:pt x="192" y="91"/>
                  </a:cubicBezTo>
                  <a:cubicBezTo>
                    <a:pt x="231" y="91"/>
                    <a:pt x="275" y="91"/>
                    <a:pt x="314" y="91"/>
                  </a:cubicBezTo>
                  <a:cubicBezTo>
                    <a:pt x="397" y="91"/>
                    <a:pt x="397" y="91"/>
                    <a:pt x="397" y="91"/>
                  </a:cubicBezTo>
                  <a:cubicBezTo>
                    <a:pt x="499" y="91"/>
                    <a:pt x="499" y="91"/>
                    <a:pt x="499" y="91"/>
                  </a:cubicBezTo>
                  <a:cubicBezTo>
                    <a:pt x="608" y="91"/>
                    <a:pt x="608" y="91"/>
                    <a:pt x="608" y="91"/>
                  </a:cubicBezTo>
                  <a:cubicBezTo>
                    <a:pt x="679" y="91"/>
                    <a:pt x="679" y="91"/>
                    <a:pt x="679" y="91"/>
                  </a:cubicBezTo>
                  <a:cubicBezTo>
                    <a:pt x="724" y="91"/>
                    <a:pt x="768" y="91"/>
                    <a:pt x="813" y="91"/>
                  </a:cubicBezTo>
                  <a:cubicBezTo>
                    <a:pt x="826" y="91"/>
                    <a:pt x="845" y="91"/>
                    <a:pt x="858" y="101"/>
                  </a:cubicBezTo>
                  <a:cubicBezTo>
                    <a:pt x="916" y="101"/>
                    <a:pt x="967" y="101"/>
                    <a:pt x="1018" y="101"/>
                  </a:cubicBezTo>
                  <a:cubicBezTo>
                    <a:pt x="1082" y="111"/>
                    <a:pt x="1153" y="111"/>
                    <a:pt x="1223" y="121"/>
                  </a:cubicBezTo>
                  <a:cubicBezTo>
                    <a:pt x="1287" y="121"/>
                    <a:pt x="1358" y="131"/>
                    <a:pt x="1422" y="141"/>
                  </a:cubicBezTo>
                  <a:cubicBezTo>
                    <a:pt x="1479" y="141"/>
                    <a:pt x="1537" y="151"/>
                    <a:pt x="1588" y="151"/>
                  </a:cubicBezTo>
                  <a:cubicBezTo>
                    <a:pt x="1601" y="151"/>
                    <a:pt x="1614" y="151"/>
                    <a:pt x="1627" y="161"/>
                  </a:cubicBezTo>
                  <a:cubicBezTo>
                    <a:pt x="1697" y="161"/>
                    <a:pt x="1761" y="171"/>
                    <a:pt x="1831" y="181"/>
                  </a:cubicBezTo>
                  <a:cubicBezTo>
                    <a:pt x="1896" y="191"/>
                    <a:pt x="1966" y="201"/>
                    <a:pt x="2030" y="201"/>
                  </a:cubicBezTo>
                  <a:cubicBezTo>
                    <a:pt x="2100" y="211"/>
                    <a:pt x="2164" y="221"/>
                    <a:pt x="2235" y="232"/>
                  </a:cubicBezTo>
                  <a:cubicBezTo>
                    <a:pt x="2299" y="242"/>
                    <a:pt x="2369" y="252"/>
                    <a:pt x="2433" y="262"/>
                  </a:cubicBezTo>
                  <a:cubicBezTo>
                    <a:pt x="2504" y="272"/>
                    <a:pt x="2568" y="282"/>
                    <a:pt x="2638" y="292"/>
                  </a:cubicBezTo>
                  <a:cubicBezTo>
                    <a:pt x="2702" y="302"/>
                    <a:pt x="2773" y="322"/>
                    <a:pt x="2837" y="332"/>
                  </a:cubicBezTo>
                  <a:cubicBezTo>
                    <a:pt x="2907" y="342"/>
                    <a:pt x="2971" y="352"/>
                    <a:pt x="3042" y="362"/>
                  </a:cubicBezTo>
                  <a:cubicBezTo>
                    <a:pt x="3042" y="362"/>
                    <a:pt x="3042" y="362"/>
                    <a:pt x="3042" y="362"/>
                  </a:cubicBezTo>
                  <a:cubicBezTo>
                    <a:pt x="3240" y="403"/>
                    <a:pt x="3240" y="403"/>
                    <a:pt x="3240" y="403"/>
                  </a:cubicBezTo>
                  <a:cubicBezTo>
                    <a:pt x="3439" y="443"/>
                    <a:pt x="3439" y="443"/>
                    <a:pt x="3439" y="443"/>
                  </a:cubicBezTo>
                  <a:cubicBezTo>
                    <a:pt x="3644" y="473"/>
                    <a:pt x="3644" y="473"/>
                    <a:pt x="3644" y="473"/>
                  </a:cubicBezTo>
                  <a:cubicBezTo>
                    <a:pt x="3842" y="513"/>
                    <a:pt x="3842" y="513"/>
                    <a:pt x="3842" y="513"/>
                  </a:cubicBezTo>
                  <a:cubicBezTo>
                    <a:pt x="4041" y="554"/>
                    <a:pt x="4041" y="554"/>
                    <a:pt x="4041" y="554"/>
                  </a:cubicBezTo>
                  <a:cubicBezTo>
                    <a:pt x="4246" y="584"/>
                    <a:pt x="4246" y="584"/>
                    <a:pt x="4246" y="584"/>
                  </a:cubicBezTo>
                  <a:cubicBezTo>
                    <a:pt x="4444" y="624"/>
                    <a:pt x="4444" y="624"/>
                    <a:pt x="4444" y="624"/>
                  </a:cubicBezTo>
                  <a:cubicBezTo>
                    <a:pt x="4489" y="634"/>
                    <a:pt x="4489" y="634"/>
                    <a:pt x="4489" y="634"/>
                  </a:cubicBezTo>
                  <a:cubicBezTo>
                    <a:pt x="4540" y="644"/>
                    <a:pt x="4592" y="654"/>
                    <a:pt x="4643" y="664"/>
                  </a:cubicBezTo>
                  <a:cubicBezTo>
                    <a:pt x="4713" y="674"/>
                    <a:pt x="4777" y="684"/>
                    <a:pt x="4848" y="705"/>
                  </a:cubicBezTo>
                  <a:cubicBezTo>
                    <a:pt x="4912" y="715"/>
                    <a:pt x="4976" y="725"/>
                    <a:pt x="5046" y="745"/>
                  </a:cubicBezTo>
                  <a:cubicBezTo>
                    <a:pt x="5110" y="755"/>
                    <a:pt x="5181" y="765"/>
                    <a:pt x="5245" y="785"/>
                  </a:cubicBezTo>
                  <a:cubicBezTo>
                    <a:pt x="5315" y="795"/>
                    <a:pt x="5379" y="815"/>
                    <a:pt x="5443" y="825"/>
                  </a:cubicBezTo>
                  <a:cubicBezTo>
                    <a:pt x="5514" y="845"/>
                    <a:pt x="5578" y="856"/>
                    <a:pt x="5642" y="876"/>
                  </a:cubicBezTo>
                  <a:cubicBezTo>
                    <a:pt x="5712" y="886"/>
                    <a:pt x="5776" y="906"/>
                    <a:pt x="5847" y="916"/>
                  </a:cubicBezTo>
                  <a:cubicBezTo>
                    <a:pt x="5872" y="926"/>
                    <a:pt x="5904" y="936"/>
                    <a:pt x="5930" y="946"/>
                  </a:cubicBezTo>
                  <a:cubicBezTo>
                    <a:pt x="5968" y="946"/>
                    <a:pt x="6007" y="956"/>
                    <a:pt x="6045" y="966"/>
                  </a:cubicBezTo>
                  <a:cubicBezTo>
                    <a:pt x="6109" y="986"/>
                    <a:pt x="6173" y="1007"/>
                    <a:pt x="6237" y="1027"/>
                  </a:cubicBezTo>
                  <a:cubicBezTo>
                    <a:pt x="6257" y="1027"/>
                    <a:pt x="6276" y="1037"/>
                    <a:pt x="6289" y="1037"/>
                  </a:cubicBezTo>
                  <a:cubicBezTo>
                    <a:pt x="6340" y="1057"/>
                    <a:pt x="6391" y="1067"/>
                    <a:pt x="6436" y="1077"/>
                  </a:cubicBezTo>
                  <a:cubicBezTo>
                    <a:pt x="6449" y="1087"/>
                    <a:pt x="6461" y="1087"/>
                    <a:pt x="6468" y="1087"/>
                  </a:cubicBezTo>
                  <a:cubicBezTo>
                    <a:pt x="6557" y="1117"/>
                    <a:pt x="6557" y="1117"/>
                    <a:pt x="6557" y="1117"/>
                  </a:cubicBezTo>
                  <a:cubicBezTo>
                    <a:pt x="6564" y="1117"/>
                    <a:pt x="6577" y="1127"/>
                    <a:pt x="6583" y="1127"/>
                  </a:cubicBezTo>
                  <a:cubicBezTo>
                    <a:pt x="6602" y="1137"/>
                    <a:pt x="6602" y="1137"/>
                    <a:pt x="6602" y="1137"/>
                  </a:cubicBezTo>
                  <a:cubicBezTo>
                    <a:pt x="6634" y="1147"/>
                    <a:pt x="6634" y="1147"/>
                    <a:pt x="6634" y="1147"/>
                  </a:cubicBezTo>
                  <a:cubicBezTo>
                    <a:pt x="6647" y="1147"/>
                    <a:pt x="6647" y="1147"/>
                    <a:pt x="6647" y="1147"/>
                  </a:cubicBezTo>
                  <a:cubicBezTo>
                    <a:pt x="6826" y="1228"/>
                    <a:pt x="6826" y="1228"/>
                    <a:pt x="6826" y="1228"/>
                  </a:cubicBezTo>
                  <a:cubicBezTo>
                    <a:pt x="6999" y="1298"/>
                    <a:pt x="6999" y="1298"/>
                    <a:pt x="6999" y="1298"/>
                  </a:cubicBezTo>
                  <a:cubicBezTo>
                    <a:pt x="7006" y="1298"/>
                    <a:pt x="7012" y="1298"/>
                    <a:pt x="7025" y="1308"/>
                  </a:cubicBezTo>
                  <a:cubicBezTo>
                    <a:pt x="7089" y="1329"/>
                    <a:pt x="7153" y="1359"/>
                    <a:pt x="7217" y="1389"/>
                  </a:cubicBezTo>
                  <a:cubicBezTo>
                    <a:pt x="7262" y="1399"/>
                    <a:pt x="7307" y="1419"/>
                    <a:pt x="7352" y="1439"/>
                  </a:cubicBezTo>
                  <a:cubicBezTo>
                    <a:pt x="7371" y="1449"/>
                    <a:pt x="7390" y="1459"/>
                    <a:pt x="7409" y="1470"/>
                  </a:cubicBezTo>
                  <a:cubicBezTo>
                    <a:pt x="7473" y="1490"/>
                    <a:pt x="7537" y="1520"/>
                    <a:pt x="7608" y="1550"/>
                  </a:cubicBezTo>
                  <a:cubicBezTo>
                    <a:pt x="7672" y="1580"/>
                    <a:pt x="7736" y="1610"/>
                    <a:pt x="7800" y="1651"/>
                  </a:cubicBezTo>
                  <a:cubicBezTo>
                    <a:pt x="7864" y="1681"/>
                    <a:pt x="7921" y="1711"/>
                    <a:pt x="7986" y="1751"/>
                  </a:cubicBezTo>
                  <a:cubicBezTo>
                    <a:pt x="8005" y="1761"/>
                    <a:pt x="8024" y="1771"/>
                    <a:pt x="8043" y="1782"/>
                  </a:cubicBezTo>
                  <a:cubicBezTo>
                    <a:pt x="8088" y="1802"/>
                    <a:pt x="8133" y="1832"/>
                    <a:pt x="8178" y="1862"/>
                  </a:cubicBezTo>
                  <a:cubicBezTo>
                    <a:pt x="8242" y="1902"/>
                    <a:pt x="8306" y="1943"/>
                    <a:pt x="8363" y="1993"/>
                  </a:cubicBezTo>
                  <a:cubicBezTo>
                    <a:pt x="8427" y="2033"/>
                    <a:pt x="8491" y="2084"/>
                    <a:pt x="8549" y="2134"/>
                  </a:cubicBezTo>
                  <a:cubicBezTo>
                    <a:pt x="8600" y="2174"/>
                    <a:pt x="8652" y="2224"/>
                    <a:pt x="8696" y="2265"/>
                  </a:cubicBezTo>
                  <a:cubicBezTo>
                    <a:pt x="8709" y="2275"/>
                    <a:pt x="8722" y="2295"/>
                    <a:pt x="8728" y="2305"/>
                  </a:cubicBezTo>
                  <a:cubicBezTo>
                    <a:pt x="8792" y="2365"/>
                    <a:pt x="8850" y="2426"/>
                    <a:pt x="8908" y="2496"/>
                  </a:cubicBezTo>
                  <a:cubicBezTo>
                    <a:pt x="8959" y="2557"/>
                    <a:pt x="9004" y="2627"/>
                    <a:pt x="9055" y="2697"/>
                  </a:cubicBezTo>
                  <a:cubicBezTo>
                    <a:pt x="9106" y="2778"/>
                    <a:pt x="9164" y="2879"/>
                    <a:pt x="9209" y="2979"/>
                  </a:cubicBezTo>
                  <a:cubicBezTo>
                    <a:pt x="9209" y="2979"/>
                    <a:pt x="9215" y="2979"/>
                    <a:pt x="9215" y="2989"/>
                  </a:cubicBezTo>
                  <a:cubicBezTo>
                    <a:pt x="9273" y="3110"/>
                    <a:pt x="9318" y="3241"/>
                    <a:pt x="9362" y="3372"/>
                  </a:cubicBezTo>
                  <a:cubicBezTo>
                    <a:pt x="9414" y="3553"/>
                    <a:pt x="9458" y="3744"/>
                    <a:pt x="9484" y="3936"/>
                  </a:cubicBezTo>
                  <a:cubicBezTo>
                    <a:pt x="9484" y="3956"/>
                    <a:pt x="9490" y="4006"/>
                    <a:pt x="9490" y="4016"/>
                  </a:cubicBezTo>
                  <a:cubicBezTo>
                    <a:pt x="9490" y="4248"/>
                    <a:pt x="9465" y="4439"/>
                    <a:pt x="9414" y="4650"/>
                  </a:cubicBezTo>
                  <a:cubicBezTo>
                    <a:pt x="9407" y="4680"/>
                    <a:pt x="9401" y="4700"/>
                    <a:pt x="9394" y="4731"/>
                  </a:cubicBezTo>
                  <a:cubicBezTo>
                    <a:pt x="9375" y="4811"/>
                    <a:pt x="9375" y="4811"/>
                    <a:pt x="9375" y="4811"/>
                  </a:cubicBezTo>
                  <a:cubicBezTo>
                    <a:pt x="9369" y="4831"/>
                    <a:pt x="9362" y="4862"/>
                    <a:pt x="9350" y="4882"/>
                  </a:cubicBezTo>
                  <a:cubicBezTo>
                    <a:pt x="9343" y="4902"/>
                    <a:pt x="9337" y="4922"/>
                    <a:pt x="9330" y="4932"/>
                  </a:cubicBezTo>
                  <a:cubicBezTo>
                    <a:pt x="9330" y="4942"/>
                    <a:pt x="9330" y="4952"/>
                    <a:pt x="9324" y="4952"/>
                  </a:cubicBezTo>
                  <a:cubicBezTo>
                    <a:pt x="9292" y="5053"/>
                    <a:pt x="9247" y="5143"/>
                    <a:pt x="9202" y="5234"/>
                  </a:cubicBezTo>
                  <a:cubicBezTo>
                    <a:pt x="9157" y="5325"/>
                    <a:pt x="9100" y="5415"/>
                    <a:pt x="9042" y="5496"/>
                  </a:cubicBezTo>
                  <a:cubicBezTo>
                    <a:pt x="8997" y="5566"/>
                    <a:pt x="8940" y="5626"/>
                    <a:pt x="8888" y="5687"/>
                  </a:cubicBezTo>
                  <a:cubicBezTo>
                    <a:pt x="8856" y="5727"/>
                    <a:pt x="8824" y="5757"/>
                    <a:pt x="8792" y="5788"/>
                  </a:cubicBezTo>
                  <a:cubicBezTo>
                    <a:pt x="8716" y="5868"/>
                    <a:pt x="8632" y="5938"/>
                    <a:pt x="8555" y="6009"/>
                  </a:cubicBezTo>
                  <a:cubicBezTo>
                    <a:pt x="8543" y="6019"/>
                    <a:pt x="8530" y="6029"/>
                    <a:pt x="8517" y="6039"/>
                  </a:cubicBezTo>
                  <a:cubicBezTo>
                    <a:pt x="8453" y="6089"/>
                    <a:pt x="8389" y="6140"/>
                    <a:pt x="8319" y="6180"/>
                  </a:cubicBezTo>
                  <a:cubicBezTo>
                    <a:pt x="8248" y="6230"/>
                    <a:pt x="8171" y="6281"/>
                    <a:pt x="8094" y="6331"/>
                  </a:cubicBezTo>
                  <a:cubicBezTo>
                    <a:pt x="8018" y="6371"/>
                    <a:pt x="7941" y="6412"/>
                    <a:pt x="7870" y="6452"/>
                  </a:cubicBezTo>
                  <a:cubicBezTo>
                    <a:pt x="7813" y="6482"/>
                    <a:pt x="7761" y="6502"/>
                    <a:pt x="7710" y="6532"/>
                  </a:cubicBezTo>
                  <a:cubicBezTo>
                    <a:pt x="7685" y="6542"/>
                    <a:pt x="7665" y="6552"/>
                    <a:pt x="7646" y="6563"/>
                  </a:cubicBezTo>
                  <a:cubicBezTo>
                    <a:pt x="7569" y="6593"/>
                    <a:pt x="7499" y="6623"/>
                    <a:pt x="7422" y="6653"/>
                  </a:cubicBezTo>
                  <a:cubicBezTo>
                    <a:pt x="7377" y="6673"/>
                    <a:pt x="7332" y="6693"/>
                    <a:pt x="7288" y="6714"/>
                  </a:cubicBezTo>
                  <a:cubicBezTo>
                    <a:pt x="7262" y="6724"/>
                    <a:pt x="7230" y="6734"/>
                    <a:pt x="7204" y="6744"/>
                  </a:cubicBezTo>
                  <a:cubicBezTo>
                    <a:pt x="7134" y="6774"/>
                    <a:pt x="7057" y="6804"/>
                    <a:pt x="6987" y="6824"/>
                  </a:cubicBezTo>
                  <a:cubicBezTo>
                    <a:pt x="6948" y="6844"/>
                    <a:pt x="6903" y="6854"/>
                    <a:pt x="6865" y="6875"/>
                  </a:cubicBezTo>
                  <a:cubicBezTo>
                    <a:pt x="6833" y="6885"/>
                    <a:pt x="6801" y="6895"/>
                    <a:pt x="6769" y="6915"/>
                  </a:cubicBezTo>
                  <a:cubicBezTo>
                    <a:pt x="6692" y="6935"/>
                    <a:pt x="6622" y="6965"/>
                    <a:pt x="6551" y="6995"/>
                  </a:cubicBezTo>
                  <a:cubicBezTo>
                    <a:pt x="6474" y="7026"/>
                    <a:pt x="6404" y="7056"/>
                    <a:pt x="6327" y="7086"/>
                  </a:cubicBezTo>
                  <a:cubicBezTo>
                    <a:pt x="6257" y="7116"/>
                    <a:pt x="6180" y="7146"/>
                    <a:pt x="6109" y="7177"/>
                  </a:cubicBezTo>
                  <a:cubicBezTo>
                    <a:pt x="6077" y="7187"/>
                    <a:pt x="6045" y="7207"/>
                    <a:pt x="6013" y="7217"/>
                  </a:cubicBezTo>
                  <a:cubicBezTo>
                    <a:pt x="5975" y="7237"/>
                    <a:pt x="5930" y="7257"/>
                    <a:pt x="5891" y="7277"/>
                  </a:cubicBezTo>
                  <a:cubicBezTo>
                    <a:pt x="5815" y="7307"/>
                    <a:pt x="5738" y="7348"/>
                    <a:pt x="5667" y="7378"/>
                  </a:cubicBezTo>
                  <a:cubicBezTo>
                    <a:pt x="5591" y="7418"/>
                    <a:pt x="5514" y="7458"/>
                    <a:pt x="5443" y="7499"/>
                  </a:cubicBezTo>
                  <a:cubicBezTo>
                    <a:pt x="5366" y="7549"/>
                    <a:pt x="5290" y="7589"/>
                    <a:pt x="5213" y="7640"/>
                  </a:cubicBezTo>
                  <a:cubicBezTo>
                    <a:pt x="5206" y="7650"/>
                    <a:pt x="5193" y="7650"/>
                    <a:pt x="5181" y="7660"/>
                  </a:cubicBezTo>
                  <a:cubicBezTo>
                    <a:pt x="5117" y="7700"/>
                    <a:pt x="5053" y="7750"/>
                    <a:pt x="4982" y="7801"/>
                  </a:cubicBezTo>
                  <a:cubicBezTo>
                    <a:pt x="4918" y="7851"/>
                    <a:pt x="4848" y="7901"/>
                    <a:pt x="4784" y="7962"/>
                  </a:cubicBezTo>
                  <a:cubicBezTo>
                    <a:pt x="4771" y="7972"/>
                    <a:pt x="4758" y="7982"/>
                    <a:pt x="4752" y="7992"/>
                  </a:cubicBezTo>
                  <a:cubicBezTo>
                    <a:pt x="4700" y="8042"/>
                    <a:pt x="4649" y="8092"/>
                    <a:pt x="4598" y="8153"/>
                  </a:cubicBezTo>
                  <a:cubicBezTo>
                    <a:pt x="4566" y="8193"/>
                    <a:pt x="4534" y="8233"/>
                    <a:pt x="4502" y="8274"/>
                  </a:cubicBezTo>
                  <a:cubicBezTo>
                    <a:pt x="4476" y="8304"/>
                    <a:pt x="4451" y="8344"/>
                    <a:pt x="4425" y="8374"/>
                  </a:cubicBezTo>
                  <a:cubicBezTo>
                    <a:pt x="4374" y="8465"/>
                    <a:pt x="4329" y="8555"/>
                    <a:pt x="4291" y="8656"/>
                  </a:cubicBezTo>
                  <a:cubicBezTo>
                    <a:pt x="4259" y="8737"/>
                    <a:pt x="4259" y="8737"/>
                    <a:pt x="4259" y="8737"/>
                  </a:cubicBezTo>
                  <a:cubicBezTo>
                    <a:pt x="4252" y="8757"/>
                    <a:pt x="4246" y="8787"/>
                    <a:pt x="4233" y="8817"/>
                  </a:cubicBezTo>
                  <a:cubicBezTo>
                    <a:pt x="4220" y="8867"/>
                    <a:pt x="4207" y="8928"/>
                    <a:pt x="4194" y="8978"/>
                  </a:cubicBezTo>
                  <a:cubicBezTo>
                    <a:pt x="4156" y="9210"/>
                    <a:pt x="4143" y="9461"/>
                    <a:pt x="4182" y="9693"/>
                  </a:cubicBezTo>
                  <a:cubicBezTo>
                    <a:pt x="4194" y="9793"/>
                    <a:pt x="4214" y="9894"/>
                    <a:pt x="4246" y="9985"/>
                  </a:cubicBezTo>
                  <a:cubicBezTo>
                    <a:pt x="4278" y="10105"/>
                    <a:pt x="4323" y="10216"/>
                    <a:pt x="4380" y="10327"/>
                  </a:cubicBezTo>
                  <a:cubicBezTo>
                    <a:pt x="4380" y="10337"/>
                    <a:pt x="4387" y="10347"/>
                    <a:pt x="4393" y="10357"/>
                  </a:cubicBezTo>
                  <a:cubicBezTo>
                    <a:pt x="4399" y="10367"/>
                    <a:pt x="4406" y="10377"/>
                    <a:pt x="4412" y="10387"/>
                  </a:cubicBezTo>
                  <a:cubicBezTo>
                    <a:pt x="4425" y="10407"/>
                    <a:pt x="4438" y="10438"/>
                    <a:pt x="4451" y="10458"/>
                  </a:cubicBezTo>
                  <a:cubicBezTo>
                    <a:pt x="4463" y="10468"/>
                    <a:pt x="4463" y="10468"/>
                    <a:pt x="4463" y="10468"/>
                  </a:cubicBezTo>
                  <a:cubicBezTo>
                    <a:pt x="4463" y="10478"/>
                    <a:pt x="4470" y="10488"/>
                    <a:pt x="4476" y="10498"/>
                  </a:cubicBezTo>
                  <a:cubicBezTo>
                    <a:pt x="4521" y="10558"/>
                    <a:pt x="4521" y="10558"/>
                    <a:pt x="4521" y="10558"/>
                  </a:cubicBezTo>
                  <a:cubicBezTo>
                    <a:pt x="4540" y="10589"/>
                    <a:pt x="4540" y="10589"/>
                    <a:pt x="4540" y="10589"/>
                  </a:cubicBezTo>
                  <a:cubicBezTo>
                    <a:pt x="4566" y="10609"/>
                    <a:pt x="4566" y="10609"/>
                    <a:pt x="4566" y="10609"/>
                  </a:cubicBezTo>
                  <a:cubicBezTo>
                    <a:pt x="4572" y="10619"/>
                    <a:pt x="4579" y="10629"/>
                    <a:pt x="4592" y="10639"/>
                  </a:cubicBezTo>
                  <a:cubicBezTo>
                    <a:pt x="4592" y="10649"/>
                    <a:pt x="4598" y="10659"/>
                    <a:pt x="4604" y="10669"/>
                  </a:cubicBezTo>
                  <a:cubicBezTo>
                    <a:pt x="4656" y="10719"/>
                    <a:pt x="4656" y="10719"/>
                    <a:pt x="4656" y="10719"/>
                  </a:cubicBezTo>
                  <a:cubicBezTo>
                    <a:pt x="4668" y="10740"/>
                    <a:pt x="4688" y="10750"/>
                    <a:pt x="4700" y="10770"/>
                  </a:cubicBezTo>
                  <a:cubicBezTo>
                    <a:pt x="4720" y="10780"/>
                    <a:pt x="4732" y="10800"/>
                    <a:pt x="4752" y="10810"/>
                  </a:cubicBezTo>
                  <a:cubicBezTo>
                    <a:pt x="4758" y="10820"/>
                    <a:pt x="4764" y="10820"/>
                    <a:pt x="4764" y="10830"/>
                  </a:cubicBezTo>
                  <a:cubicBezTo>
                    <a:pt x="4828" y="10881"/>
                    <a:pt x="4892" y="10931"/>
                    <a:pt x="4950" y="10971"/>
                  </a:cubicBezTo>
                  <a:cubicBezTo>
                    <a:pt x="5014" y="11011"/>
                    <a:pt x="5078" y="11052"/>
                    <a:pt x="5142" y="11082"/>
                  </a:cubicBezTo>
                  <a:cubicBezTo>
                    <a:pt x="5149" y="11082"/>
                    <a:pt x="5149" y="11082"/>
                    <a:pt x="5155" y="11092"/>
                  </a:cubicBezTo>
                  <a:cubicBezTo>
                    <a:pt x="5213" y="11122"/>
                    <a:pt x="5277" y="11142"/>
                    <a:pt x="5334" y="11172"/>
                  </a:cubicBezTo>
                  <a:cubicBezTo>
                    <a:pt x="5398" y="11203"/>
                    <a:pt x="5462" y="11223"/>
                    <a:pt x="5526" y="11243"/>
                  </a:cubicBezTo>
                  <a:cubicBezTo>
                    <a:pt x="5546" y="11253"/>
                    <a:pt x="5565" y="11253"/>
                    <a:pt x="5584" y="11263"/>
                  </a:cubicBezTo>
                  <a:cubicBezTo>
                    <a:pt x="5629" y="11273"/>
                    <a:pt x="5680" y="11293"/>
                    <a:pt x="5725" y="11303"/>
                  </a:cubicBezTo>
                  <a:cubicBezTo>
                    <a:pt x="5795" y="11323"/>
                    <a:pt x="5859" y="11333"/>
                    <a:pt x="5924" y="11354"/>
                  </a:cubicBezTo>
                  <a:cubicBezTo>
                    <a:pt x="5994" y="11364"/>
                    <a:pt x="6058" y="11384"/>
                    <a:pt x="6128" y="11394"/>
                  </a:cubicBezTo>
                  <a:cubicBezTo>
                    <a:pt x="6192" y="11404"/>
                    <a:pt x="6263" y="11414"/>
                    <a:pt x="6327" y="11424"/>
                  </a:cubicBezTo>
                  <a:cubicBezTo>
                    <a:pt x="6372" y="11424"/>
                    <a:pt x="6410" y="11434"/>
                    <a:pt x="6455" y="11434"/>
                  </a:cubicBezTo>
                  <a:cubicBezTo>
                    <a:pt x="6481" y="11444"/>
                    <a:pt x="6506" y="11444"/>
                    <a:pt x="6532" y="11444"/>
                  </a:cubicBezTo>
                  <a:cubicBezTo>
                    <a:pt x="6596" y="11454"/>
                    <a:pt x="6666" y="11464"/>
                    <a:pt x="6737" y="11464"/>
                  </a:cubicBezTo>
                  <a:cubicBezTo>
                    <a:pt x="6801" y="11474"/>
                    <a:pt x="6871" y="11474"/>
                    <a:pt x="6935" y="11474"/>
                  </a:cubicBezTo>
                  <a:cubicBezTo>
                    <a:pt x="7006" y="11484"/>
                    <a:pt x="7076" y="11484"/>
                    <a:pt x="7140" y="11484"/>
                  </a:cubicBezTo>
                  <a:cubicBezTo>
                    <a:pt x="7204" y="11495"/>
                    <a:pt x="7268" y="11495"/>
                    <a:pt x="7332" y="11495"/>
                  </a:cubicBezTo>
                  <a:cubicBezTo>
                    <a:pt x="7339" y="11495"/>
                    <a:pt x="7345" y="11495"/>
                    <a:pt x="7345" y="11495"/>
                  </a:cubicBezTo>
                  <a:cubicBezTo>
                    <a:pt x="7416" y="11495"/>
                    <a:pt x="7486" y="11495"/>
                    <a:pt x="7556" y="11495"/>
                  </a:cubicBezTo>
                  <a:cubicBezTo>
                    <a:pt x="7621" y="11495"/>
                    <a:pt x="7691" y="11495"/>
                    <a:pt x="7761" y="11495"/>
                  </a:cubicBezTo>
                  <a:cubicBezTo>
                    <a:pt x="7832" y="11495"/>
                    <a:pt x="7896" y="11495"/>
                    <a:pt x="7966" y="11495"/>
                  </a:cubicBezTo>
                  <a:cubicBezTo>
                    <a:pt x="8037" y="11495"/>
                    <a:pt x="8101" y="11495"/>
                    <a:pt x="8171" y="11495"/>
                  </a:cubicBezTo>
                  <a:cubicBezTo>
                    <a:pt x="8184" y="11495"/>
                    <a:pt x="8197" y="11495"/>
                    <a:pt x="8210" y="11495"/>
                  </a:cubicBezTo>
                  <a:cubicBezTo>
                    <a:pt x="8267" y="11495"/>
                    <a:pt x="8319" y="11495"/>
                    <a:pt x="8376" y="11495"/>
                  </a:cubicBezTo>
                  <a:cubicBezTo>
                    <a:pt x="8447" y="11495"/>
                    <a:pt x="8517" y="11495"/>
                    <a:pt x="8587" y="11495"/>
                  </a:cubicBezTo>
                  <a:cubicBezTo>
                    <a:pt x="8607" y="11505"/>
                    <a:pt x="8626" y="11505"/>
                    <a:pt x="8645" y="11505"/>
                  </a:cubicBezTo>
                  <a:cubicBezTo>
                    <a:pt x="8696" y="11505"/>
                    <a:pt x="8696" y="11505"/>
                    <a:pt x="8696" y="11505"/>
                  </a:cubicBezTo>
                  <a:cubicBezTo>
                    <a:pt x="8709" y="11505"/>
                    <a:pt x="8709" y="11505"/>
                    <a:pt x="8709" y="11505"/>
                  </a:cubicBezTo>
                  <a:cubicBezTo>
                    <a:pt x="8728" y="11505"/>
                    <a:pt x="8728" y="11505"/>
                    <a:pt x="8728" y="11505"/>
                  </a:cubicBezTo>
                  <a:cubicBezTo>
                    <a:pt x="8754" y="11505"/>
                    <a:pt x="8754" y="11505"/>
                    <a:pt x="8754" y="11505"/>
                  </a:cubicBezTo>
                  <a:cubicBezTo>
                    <a:pt x="8792" y="11495"/>
                    <a:pt x="8792" y="11495"/>
                    <a:pt x="8792" y="11495"/>
                  </a:cubicBezTo>
                  <a:cubicBezTo>
                    <a:pt x="8863" y="11495"/>
                    <a:pt x="8863" y="11495"/>
                    <a:pt x="8863" y="11495"/>
                  </a:cubicBezTo>
                  <a:cubicBezTo>
                    <a:pt x="8997" y="11495"/>
                    <a:pt x="8997" y="11495"/>
                    <a:pt x="8997" y="11495"/>
                  </a:cubicBezTo>
                  <a:cubicBezTo>
                    <a:pt x="9081" y="11495"/>
                    <a:pt x="9081" y="11495"/>
                    <a:pt x="9081" y="11495"/>
                  </a:cubicBezTo>
                  <a:cubicBezTo>
                    <a:pt x="9202" y="11484"/>
                    <a:pt x="9202" y="11484"/>
                    <a:pt x="9202" y="11484"/>
                  </a:cubicBezTo>
                  <a:cubicBezTo>
                    <a:pt x="9414" y="11484"/>
                    <a:pt x="9414" y="11484"/>
                    <a:pt x="9414" y="11484"/>
                  </a:cubicBezTo>
                  <a:cubicBezTo>
                    <a:pt x="9618" y="11474"/>
                    <a:pt x="9618" y="11474"/>
                    <a:pt x="9618" y="11474"/>
                  </a:cubicBezTo>
                  <a:cubicBezTo>
                    <a:pt x="9823" y="11474"/>
                    <a:pt x="9823" y="11474"/>
                    <a:pt x="9823" y="11474"/>
                  </a:cubicBezTo>
                  <a:cubicBezTo>
                    <a:pt x="10035" y="11464"/>
                    <a:pt x="10035" y="11464"/>
                    <a:pt x="10035" y="11464"/>
                  </a:cubicBezTo>
                  <a:cubicBezTo>
                    <a:pt x="10240" y="11464"/>
                    <a:pt x="10240" y="11464"/>
                    <a:pt x="10240" y="11464"/>
                  </a:cubicBezTo>
                  <a:cubicBezTo>
                    <a:pt x="10445" y="11454"/>
                    <a:pt x="10445" y="11454"/>
                    <a:pt x="10445" y="11454"/>
                  </a:cubicBezTo>
                  <a:cubicBezTo>
                    <a:pt x="10656" y="11454"/>
                    <a:pt x="10656" y="11454"/>
                    <a:pt x="10656" y="11454"/>
                  </a:cubicBezTo>
                  <a:cubicBezTo>
                    <a:pt x="10829" y="11444"/>
                    <a:pt x="10829" y="11444"/>
                    <a:pt x="10829" y="11444"/>
                  </a:cubicBezTo>
                  <a:cubicBezTo>
                    <a:pt x="10842" y="11444"/>
                    <a:pt x="10854" y="11444"/>
                    <a:pt x="10861" y="11444"/>
                  </a:cubicBezTo>
                  <a:cubicBezTo>
                    <a:pt x="10931" y="11444"/>
                    <a:pt x="11002" y="11444"/>
                    <a:pt x="11066" y="11444"/>
                  </a:cubicBezTo>
                  <a:cubicBezTo>
                    <a:pt x="11136" y="11444"/>
                    <a:pt x="11207" y="11444"/>
                    <a:pt x="11271" y="11454"/>
                  </a:cubicBezTo>
                  <a:cubicBezTo>
                    <a:pt x="11341" y="11454"/>
                    <a:pt x="11412" y="11454"/>
                    <a:pt x="11476" y="11464"/>
                  </a:cubicBezTo>
                  <a:cubicBezTo>
                    <a:pt x="11546" y="11464"/>
                    <a:pt x="11616" y="11474"/>
                    <a:pt x="11681" y="11474"/>
                  </a:cubicBezTo>
                  <a:cubicBezTo>
                    <a:pt x="11687" y="11474"/>
                    <a:pt x="11693" y="11474"/>
                    <a:pt x="11700" y="11474"/>
                  </a:cubicBezTo>
                  <a:cubicBezTo>
                    <a:pt x="11764" y="11484"/>
                    <a:pt x="11821" y="11495"/>
                    <a:pt x="11885" y="11495"/>
                  </a:cubicBezTo>
                  <a:cubicBezTo>
                    <a:pt x="11956" y="11505"/>
                    <a:pt x="12020" y="11515"/>
                    <a:pt x="12090" y="11525"/>
                  </a:cubicBezTo>
                  <a:cubicBezTo>
                    <a:pt x="12154" y="11535"/>
                    <a:pt x="12225" y="11535"/>
                    <a:pt x="12289" y="11545"/>
                  </a:cubicBezTo>
                  <a:cubicBezTo>
                    <a:pt x="12359" y="11555"/>
                    <a:pt x="12423" y="11575"/>
                    <a:pt x="12494" y="11585"/>
                  </a:cubicBezTo>
                  <a:cubicBezTo>
                    <a:pt x="12519" y="11585"/>
                    <a:pt x="12545" y="11595"/>
                    <a:pt x="12571" y="11595"/>
                  </a:cubicBezTo>
                  <a:cubicBezTo>
                    <a:pt x="12609" y="11605"/>
                    <a:pt x="12654" y="11615"/>
                    <a:pt x="12692" y="11615"/>
                  </a:cubicBezTo>
                  <a:cubicBezTo>
                    <a:pt x="12756" y="11635"/>
                    <a:pt x="12827" y="11645"/>
                    <a:pt x="12891" y="11666"/>
                  </a:cubicBezTo>
                  <a:cubicBezTo>
                    <a:pt x="12961" y="11676"/>
                    <a:pt x="13025" y="11696"/>
                    <a:pt x="13089" y="11706"/>
                  </a:cubicBezTo>
                  <a:cubicBezTo>
                    <a:pt x="13160" y="11726"/>
                    <a:pt x="13224" y="11736"/>
                    <a:pt x="13288" y="11756"/>
                  </a:cubicBezTo>
                  <a:cubicBezTo>
                    <a:pt x="13358" y="11776"/>
                    <a:pt x="13422" y="11796"/>
                    <a:pt x="13486" y="11807"/>
                  </a:cubicBezTo>
                  <a:cubicBezTo>
                    <a:pt x="13557" y="11827"/>
                    <a:pt x="13621" y="11847"/>
                    <a:pt x="13685" y="11867"/>
                  </a:cubicBezTo>
                  <a:cubicBezTo>
                    <a:pt x="13749" y="11887"/>
                    <a:pt x="13819" y="11907"/>
                    <a:pt x="13883" y="11937"/>
                  </a:cubicBezTo>
                  <a:cubicBezTo>
                    <a:pt x="13947" y="11958"/>
                    <a:pt x="14012" y="11978"/>
                    <a:pt x="14076" y="11998"/>
                  </a:cubicBezTo>
                  <a:cubicBezTo>
                    <a:pt x="14146" y="12028"/>
                    <a:pt x="14210" y="12048"/>
                    <a:pt x="14274" y="12068"/>
                  </a:cubicBezTo>
                  <a:cubicBezTo>
                    <a:pt x="14280" y="12078"/>
                    <a:pt x="14280" y="12078"/>
                    <a:pt x="14287" y="12078"/>
                  </a:cubicBezTo>
                  <a:cubicBezTo>
                    <a:pt x="14351" y="12098"/>
                    <a:pt x="14409" y="12129"/>
                    <a:pt x="14466" y="12149"/>
                  </a:cubicBezTo>
                  <a:cubicBezTo>
                    <a:pt x="14530" y="12179"/>
                    <a:pt x="14601" y="12199"/>
                    <a:pt x="14665" y="12229"/>
                  </a:cubicBezTo>
                  <a:cubicBezTo>
                    <a:pt x="14729" y="12259"/>
                    <a:pt x="14793" y="12290"/>
                    <a:pt x="14857" y="12320"/>
                  </a:cubicBezTo>
                  <a:cubicBezTo>
                    <a:pt x="14921" y="12350"/>
                    <a:pt x="14985" y="12380"/>
                    <a:pt x="15049" y="12410"/>
                  </a:cubicBezTo>
                  <a:cubicBezTo>
                    <a:pt x="15113" y="12441"/>
                    <a:pt x="15177" y="12471"/>
                    <a:pt x="15241" y="12501"/>
                  </a:cubicBezTo>
                  <a:cubicBezTo>
                    <a:pt x="15305" y="12531"/>
                    <a:pt x="15369" y="12571"/>
                    <a:pt x="15433" y="12602"/>
                  </a:cubicBezTo>
                  <a:cubicBezTo>
                    <a:pt x="15497" y="12632"/>
                    <a:pt x="15561" y="12672"/>
                    <a:pt x="15625" y="12702"/>
                  </a:cubicBezTo>
                  <a:cubicBezTo>
                    <a:pt x="15683" y="12743"/>
                    <a:pt x="15747" y="12773"/>
                    <a:pt x="15811" y="12813"/>
                  </a:cubicBezTo>
                  <a:cubicBezTo>
                    <a:pt x="15856" y="12843"/>
                    <a:pt x="15907" y="12873"/>
                    <a:pt x="15952" y="12894"/>
                  </a:cubicBezTo>
                  <a:cubicBezTo>
                    <a:pt x="15965" y="12904"/>
                    <a:pt x="15984" y="12914"/>
                    <a:pt x="16003" y="12934"/>
                  </a:cubicBezTo>
                  <a:cubicBezTo>
                    <a:pt x="16067" y="12964"/>
                    <a:pt x="16125" y="13004"/>
                    <a:pt x="16189" y="13045"/>
                  </a:cubicBezTo>
                  <a:cubicBezTo>
                    <a:pt x="16253" y="13085"/>
                    <a:pt x="16317" y="13135"/>
                    <a:pt x="16375" y="13175"/>
                  </a:cubicBezTo>
                  <a:cubicBezTo>
                    <a:pt x="16439" y="13216"/>
                    <a:pt x="16503" y="13256"/>
                    <a:pt x="16567" y="13306"/>
                  </a:cubicBezTo>
                  <a:cubicBezTo>
                    <a:pt x="16624" y="13347"/>
                    <a:pt x="16688" y="13397"/>
                    <a:pt x="16752" y="13437"/>
                  </a:cubicBezTo>
                  <a:cubicBezTo>
                    <a:pt x="16810" y="13487"/>
                    <a:pt x="16874" y="13528"/>
                    <a:pt x="16932" y="13578"/>
                  </a:cubicBezTo>
                  <a:cubicBezTo>
                    <a:pt x="16996" y="13628"/>
                    <a:pt x="17060" y="13679"/>
                    <a:pt x="17117" y="13729"/>
                  </a:cubicBezTo>
                  <a:cubicBezTo>
                    <a:pt x="17181" y="13779"/>
                    <a:pt x="17239" y="13830"/>
                    <a:pt x="17303" y="13880"/>
                  </a:cubicBezTo>
                  <a:cubicBezTo>
                    <a:pt x="17361" y="13930"/>
                    <a:pt x="17425" y="13981"/>
                    <a:pt x="17482" y="14041"/>
                  </a:cubicBezTo>
                  <a:cubicBezTo>
                    <a:pt x="17495" y="14051"/>
                    <a:pt x="17508" y="14061"/>
                    <a:pt x="17521" y="14071"/>
                  </a:cubicBezTo>
                  <a:cubicBezTo>
                    <a:pt x="17572" y="14111"/>
                    <a:pt x="17617" y="14162"/>
                    <a:pt x="17668" y="14202"/>
                  </a:cubicBezTo>
                  <a:cubicBezTo>
                    <a:pt x="17726" y="14262"/>
                    <a:pt x="17783" y="14323"/>
                    <a:pt x="17847" y="14373"/>
                  </a:cubicBezTo>
                  <a:cubicBezTo>
                    <a:pt x="17905" y="14434"/>
                    <a:pt x="17969" y="14494"/>
                    <a:pt x="18027" y="14554"/>
                  </a:cubicBezTo>
                  <a:cubicBezTo>
                    <a:pt x="18084" y="14615"/>
                    <a:pt x="18142" y="14675"/>
                    <a:pt x="18206" y="14746"/>
                  </a:cubicBezTo>
                  <a:cubicBezTo>
                    <a:pt x="18225" y="14756"/>
                    <a:pt x="18238" y="14776"/>
                    <a:pt x="18257" y="14796"/>
                  </a:cubicBezTo>
                  <a:cubicBezTo>
                    <a:pt x="18302" y="14846"/>
                    <a:pt x="18340" y="14886"/>
                    <a:pt x="18379" y="14937"/>
                  </a:cubicBezTo>
                  <a:cubicBezTo>
                    <a:pt x="18443" y="14997"/>
                    <a:pt x="18501" y="15068"/>
                    <a:pt x="18558" y="15138"/>
                  </a:cubicBezTo>
                  <a:cubicBezTo>
                    <a:pt x="18616" y="15199"/>
                    <a:pt x="18673" y="15269"/>
                    <a:pt x="18731" y="15339"/>
                  </a:cubicBezTo>
                  <a:cubicBezTo>
                    <a:pt x="18789" y="15420"/>
                    <a:pt x="18846" y="15490"/>
                    <a:pt x="18904" y="15561"/>
                  </a:cubicBezTo>
                  <a:cubicBezTo>
                    <a:pt x="18923" y="15581"/>
                    <a:pt x="18936" y="15601"/>
                    <a:pt x="18955" y="15621"/>
                  </a:cubicBezTo>
                  <a:cubicBezTo>
                    <a:pt x="18994" y="15682"/>
                    <a:pt x="19038" y="15732"/>
                    <a:pt x="19077" y="15792"/>
                  </a:cubicBezTo>
                  <a:cubicBezTo>
                    <a:pt x="19135" y="15863"/>
                    <a:pt x="19192" y="15943"/>
                    <a:pt x="19250" y="16024"/>
                  </a:cubicBezTo>
                  <a:cubicBezTo>
                    <a:pt x="19307" y="16104"/>
                    <a:pt x="19359" y="16185"/>
                    <a:pt x="19416" y="16265"/>
                  </a:cubicBezTo>
                  <a:cubicBezTo>
                    <a:pt x="19474" y="16356"/>
                    <a:pt x="19525" y="16437"/>
                    <a:pt x="19576" y="16517"/>
                  </a:cubicBezTo>
                  <a:cubicBezTo>
                    <a:pt x="19628" y="16598"/>
                    <a:pt x="19679" y="16678"/>
                    <a:pt x="19724" y="16759"/>
                  </a:cubicBezTo>
                  <a:cubicBezTo>
                    <a:pt x="19781" y="16849"/>
                    <a:pt x="19833" y="16940"/>
                    <a:pt x="19890" y="17040"/>
                  </a:cubicBezTo>
                  <a:cubicBezTo>
                    <a:pt x="19941" y="17131"/>
                    <a:pt x="19999" y="17232"/>
                    <a:pt x="20050" y="17332"/>
                  </a:cubicBezTo>
                  <a:cubicBezTo>
                    <a:pt x="20082" y="17393"/>
                    <a:pt x="20114" y="17453"/>
                    <a:pt x="20146" y="17524"/>
                  </a:cubicBezTo>
                  <a:cubicBezTo>
                    <a:pt x="20172" y="17564"/>
                    <a:pt x="20191" y="17604"/>
                    <a:pt x="20210" y="17644"/>
                  </a:cubicBezTo>
                  <a:cubicBezTo>
                    <a:pt x="20236" y="17695"/>
                    <a:pt x="20262" y="17745"/>
                    <a:pt x="20281" y="17785"/>
                  </a:cubicBezTo>
                  <a:cubicBezTo>
                    <a:pt x="20313" y="17846"/>
                    <a:pt x="20338" y="17906"/>
                    <a:pt x="20370" y="17977"/>
                  </a:cubicBezTo>
                  <a:cubicBezTo>
                    <a:pt x="20383" y="18007"/>
                    <a:pt x="20396" y="18037"/>
                    <a:pt x="20409" y="18067"/>
                  </a:cubicBezTo>
                  <a:cubicBezTo>
                    <a:pt x="20447" y="18148"/>
                    <a:pt x="20486" y="18238"/>
                    <a:pt x="20524" y="18319"/>
                  </a:cubicBezTo>
                  <a:cubicBezTo>
                    <a:pt x="20524" y="18329"/>
                    <a:pt x="20531" y="18339"/>
                    <a:pt x="20531" y="18349"/>
                  </a:cubicBezTo>
                  <a:cubicBezTo>
                    <a:pt x="20575" y="18440"/>
                    <a:pt x="20614" y="18540"/>
                    <a:pt x="20652" y="18631"/>
                  </a:cubicBezTo>
                  <a:cubicBezTo>
                    <a:pt x="20659" y="18651"/>
                    <a:pt x="20665" y="18671"/>
                    <a:pt x="20671" y="18691"/>
                  </a:cubicBezTo>
                  <a:cubicBezTo>
                    <a:pt x="20723" y="18812"/>
                    <a:pt x="20774" y="18943"/>
                    <a:pt x="20819" y="19074"/>
                  </a:cubicBezTo>
                  <a:cubicBezTo>
                    <a:pt x="20870" y="19215"/>
                    <a:pt x="20915" y="19355"/>
                    <a:pt x="20960" y="19496"/>
                  </a:cubicBezTo>
                  <a:cubicBezTo>
                    <a:pt x="20998" y="19607"/>
                    <a:pt x="21030" y="19718"/>
                    <a:pt x="21062" y="19829"/>
                  </a:cubicBezTo>
                  <a:cubicBezTo>
                    <a:pt x="21075" y="19869"/>
                    <a:pt x="21088" y="19919"/>
                    <a:pt x="21101" y="19959"/>
                  </a:cubicBezTo>
                  <a:cubicBezTo>
                    <a:pt x="21145" y="20120"/>
                    <a:pt x="21190" y="20281"/>
                    <a:pt x="21235" y="20453"/>
                  </a:cubicBezTo>
                  <a:cubicBezTo>
                    <a:pt x="21273" y="20634"/>
                    <a:pt x="21318" y="20825"/>
                    <a:pt x="21357" y="21006"/>
                  </a:cubicBezTo>
                  <a:cubicBezTo>
                    <a:pt x="21363" y="21036"/>
                    <a:pt x="21369" y="21067"/>
                    <a:pt x="21376" y="21107"/>
                  </a:cubicBezTo>
                  <a:cubicBezTo>
                    <a:pt x="21408" y="21268"/>
                    <a:pt x="21434" y="21439"/>
                    <a:pt x="21466" y="21600"/>
                  </a:cubicBezTo>
                  <a:cubicBezTo>
                    <a:pt x="21600" y="21600"/>
                    <a:pt x="21600" y="21600"/>
                    <a:pt x="21600" y="21600"/>
                  </a:cubicBezTo>
                  <a:cubicBezTo>
                    <a:pt x="21587" y="21499"/>
                    <a:pt x="21568" y="21399"/>
                    <a:pt x="21549" y="2129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399" name="Freeform 7"/>
            <p:cNvSpPr/>
            <p:nvPr/>
          </p:nvSpPr>
          <p:spPr>
            <a:xfrm>
              <a:off x="0" y="552135"/>
              <a:ext cx="4683150" cy="6170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310" y="21395"/>
                  </a:moveTo>
                  <a:cubicBezTo>
                    <a:pt x="21329" y="21297"/>
                    <a:pt x="21329" y="21297"/>
                    <a:pt x="21329" y="21297"/>
                  </a:cubicBezTo>
                  <a:cubicBezTo>
                    <a:pt x="21349" y="21233"/>
                    <a:pt x="21368" y="21168"/>
                    <a:pt x="21387" y="21103"/>
                  </a:cubicBezTo>
                  <a:cubicBezTo>
                    <a:pt x="21407" y="21038"/>
                    <a:pt x="21416" y="20962"/>
                    <a:pt x="21436" y="20898"/>
                  </a:cubicBezTo>
                  <a:cubicBezTo>
                    <a:pt x="21445" y="20833"/>
                    <a:pt x="21465" y="20768"/>
                    <a:pt x="21474" y="20692"/>
                  </a:cubicBezTo>
                  <a:cubicBezTo>
                    <a:pt x="21494" y="20628"/>
                    <a:pt x="21503" y="20563"/>
                    <a:pt x="21513" y="20498"/>
                  </a:cubicBezTo>
                  <a:cubicBezTo>
                    <a:pt x="21532" y="20422"/>
                    <a:pt x="21542" y="20357"/>
                    <a:pt x="21552" y="20282"/>
                  </a:cubicBezTo>
                  <a:cubicBezTo>
                    <a:pt x="21571" y="20141"/>
                    <a:pt x="21581" y="20001"/>
                    <a:pt x="21590" y="19860"/>
                  </a:cubicBezTo>
                  <a:cubicBezTo>
                    <a:pt x="21600" y="19795"/>
                    <a:pt x="21600" y="19720"/>
                    <a:pt x="21600" y="19655"/>
                  </a:cubicBezTo>
                  <a:cubicBezTo>
                    <a:pt x="21600" y="19547"/>
                    <a:pt x="21600" y="19547"/>
                    <a:pt x="21600" y="19547"/>
                  </a:cubicBezTo>
                  <a:cubicBezTo>
                    <a:pt x="21600" y="19439"/>
                    <a:pt x="21600" y="19439"/>
                    <a:pt x="21600" y="19439"/>
                  </a:cubicBezTo>
                  <a:cubicBezTo>
                    <a:pt x="21600" y="19363"/>
                    <a:pt x="21600" y="19288"/>
                    <a:pt x="21590" y="19223"/>
                  </a:cubicBezTo>
                  <a:cubicBezTo>
                    <a:pt x="21590" y="19190"/>
                    <a:pt x="21590" y="19158"/>
                    <a:pt x="21581" y="19126"/>
                  </a:cubicBezTo>
                  <a:cubicBezTo>
                    <a:pt x="21581" y="19082"/>
                    <a:pt x="21581" y="19039"/>
                    <a:pt x="21571" y="19007"/>
                  </a:cubicBezTo>
                  <a:cubicBezTo>
                    <a:pt x="21571" y="18953"/>
                    <a:pt x="21571" y="18953"/>
                    <a:pt x="21571" y="18953"/>
                  </a:cubicBezTo>
                  <a:cubicBezTo>
                    <a:pt x="21561" y="18899"/>
                    <a:pt x="21561" y="18899"/>
                    <a:pt x="21561" y="18899"/>
                  </a:cubicBezTo>
                  <a:cubicBezTo>
                    <a:pt x="21542" y="18791"/>
                    <a:pt x="21542" y="18791"/>
                    <a:pt x="21542" y="18791"/>
                  </a:cubicBezTo>
                  <a:cubicBezTo>
                    <a:pt x="21532" y="18683"/>
                    <a:pt x="21532" y="18683"/>
                    <a:pt x="21532" y="18683"/>
                  </a:cubicBezTo>
                  <a:cubicBezTo>
                    <a:pt x="21523" y="18639"/>
                    <a:pt x="21513" y="18607"/>
                    <a:pt x="21503" y="18574"/>
                  </a:cubicBezTo>
                  <a:cubicBezTo>
                    <a:pt x="21503" y="18542"/>
                    <a:pt x="21494" y="18520"/>
                    <a:pt x="21494" y="18499"/>
                  </a:cubicBezTo>
                  <a:cubicBezTo>
                    <a:pt x="21484" y="18456"/>
                    <a:pt x="21474" y="18402"/>
                    <a:pt x="21455" y="18358"/>
                  </a:cubicBezTo>
                  <a:cubicBezTo>
                    <a:pt x="21436" y="18294"/>
                    <a:pt x="21416" y="18218"/>
                    <a:pt x="21397" y="18153"/>
                  </a:cubicBezTo>
                  <a:cubicBezTo>
                    <a:pt x="21387" y="18110"/>
                    <a:pt x="21378" y="18077"/>
                    <a:pt x="21358" y="18034"/>
                  </a:cubicBezTo>
                  <a:cubicBezTo>
                    <a:pt x="21349" y="18002"/>
                    <a:pt x="21339" y="17969"/>
                    <a:pt x="21329" y="17937"/>
                  </a:cubicBezTo>
                  <a:cubicBezTo>
                    <a:pt x="21300" y="17872"/>
                    <a:pt x="21281" y="17807"/>
                    <a:pt x="21242" y="17742"/>
                  </a:cubicBezTo>
                  <a:cubicBezTo>
                    <a:pt x="21233" y="17710"/>
                    <a:pt x="21223" y="17688"/>
                    <a:pt x="21213" y="17667"/>
                  </a:cubicBezTo>
                  <a:cubicBezTo>
                    <a:pt x="21194" y="17624"/>
                    <a:pt x="21175" y="17580"/>
                    <a:pt x="21155" y="17537"/>
                  </a:cubicBezTo>
                  <a:cubicBezTo>
                    <a:pt x="21117" y="17472"/>
                    <a:pt x="21088" y="17408"/>
                    <a:pt x="21049" y="17343"/>
                  </a:cubicBezTo>
                  <a:cubicBezTo>
                    <a:pt x="21049" y="17343"/>
                    <a:pt x="21049" y="17343"/>
                    <a:pt x="21049" y="17343"/>
                  </a:cubicBezTo>
                  <a:cubicBezTo>
                    <a:pt x="21030" y="17310"/>
                    <a:pt x="21020" y="17278"/>
                    <a:pt x="21001" y="17245"/>
                  </a:cubicBezTo>
                  <a:cubicBezTo>
                    <a:pt x="20943" y="17159"/>
                    <a:pt x="20943" y="17159"/>
                    <a:pt x="20943" y="17159"/>
                  </a:cubicBezTo>
                  <a:cubicBezTo>
                    <a:pt x="20923" y="17127"/>
                    <a:pt x="20904" y="17094"/>
                    <a:pt x="20885" y="17062"/>
                  </a:cubicBezTo>
                  <a:cubicBezTo>
                    <a:pt x="20865" y="17040"/>
                    <a:pt x="20846" y="17008"/>
                    <a:pt x="20826" y="16975"/>
                  </a:cubicBezTo>
                  <a:cubicBezTo>
                    <a:pt x="20788" y="16921"/>
                    <a:pt x="20749" y="16867"/>
                    <a:pt x="20710" y="16824"/>
                  </a:cubicBezTo>
                  <a:cubicBezTo>
                    <a:pt x="20701" y="16813"/>
                    <a:pt x="20701" y="16802"/>
                    <a:pt x="20691" y="16802"/>
                  </a:cubicBezTo>
                  <a:cubicBezTo>
                    <a:pt x="20672" y="16770"/>
                    <a:pt x="20652" y="16738"/>
                    <a:pt x="20633" y="16716"/>
                  </a:cubicBezTo>
                  <a:cubicBezTo>
                    <a:pt x="20556" y="16630"/>
                    <a:pt x="20556" y="16630"/>
                    <a:pt x="20556" y="16630"/>
                  </a:cubicBezTo>
                  <a:cubicBezTo>
                    <a:pt x="20546" y="16619"/>
                    <a:pt x="20536" y="16608"/>
                    <a:pt x="20527" y="16597"/>
                  </a:cubicBezTo>
                  <a:cubicBezTo>
                    <a:pt x="20488" y="16554"/>
                    <a:pt x="20459" y="16511"/>
                    <a:pt x="20420" y="16467"/>
                  </a:cubicBezTo>
                  <a:cubicBezTo>
                    <a:pt x="20411" y="16457"/>
                    <a:pt x="20411" y="16457"/>
                    <a:pt x="20401" y="16446"/>
                  </a:cubicBezTo>
                  <a:cubicBezTo>
                    <a:pt x="20391" y="16446"/>
                    <a:pt x="20391" y="16435"/>
                    <a:pt x="20382" y="16424"/>
                  </a:cubicBezTo>
                  <a:cubicBezTo>
                    <a:pt x="20362" y="16403"/>
                    <a:pt x="20343" y="16381"/>
                    <a:pt x="20314" y="16359"/>
                  </a:cubicBezTo>
                  <a:cubicBezTo>
                    <a:pt x="20285" y="16327"/>
                    <a:pt x="20256" y="16295"/>
                    <a:pt x="20227" y="16273"/>
                  </a:cubicBezTo>
                  <a:cubicBezTo>
                    <a:pt x="20159" y="16186"/>
                    <a:pt x="20159" y="16186"/>
                    <a:pt x="20159" y="16186"/>
                  </a:cubicBezTo>
                  <a:cubicBezTo>
                    <a:pt x="20150" y="16186"/>
                    <a:pt x="20140" y="16176"/>
                    <a:pt x="20130" y="16165"/>
                  </a:cubicBezTo>
                  <a:cubicBezTo>
                    <a:pt x="20111" y="16154"/>
                    <a:pt x="20092" y="16132"/>
                    <a:pt x="20082" y="16122"/>
                  </a:cubicBezTo>
                  <a:cubicBezTo>
                    <a:pt x="20034" y="16078"/>
                    <a:pt x="19985" y="16035"/>
                    <a:pt x="19937" y="15992"/>
                  </a:cubicBezTo>
                  <a:cubicBezTo>
                    <a:pt x="19937" y="15981"/>
                    <a:pt x="19927" y="15981"/>
                    <a:pt x="19918" y="15970"/>
                  </a:cubicBezTo>
                  <a:cubicBezTo>
                    <a:pt x="19869" y="15916"/>
                    <a:pt x="19811" y="15884"/>
                    <a:pt x="19753" y="15830"/>
                  </a:cubicBezTo>
                  <a:cubicBezTo>
                    <a:pt x="19753" y="15830"/>
                    <a:pt x="19753" y="15830"/>
                    <a:pt x="19744" y="15830"/>
                  </a:cubicBezTo>
                  <a:cubicBezTo>
                    <a:pt x="19695" y="15787"/>
                    <a:pt x="19647" y="15743"/>
                    <a:pt x="19589" y="15700"/>
                  </a:cubicBezTo>
                  <a:cubicBezTo>
                    <a:pt x="19579" y="15689"/>
                    <a:pt x="19560" y="15679"/>
                    <a:pt x="19550" y="15668"/>
                  </a:cubicBezTo>
                  <a:cubicBezTo>
                    <a:pt x="19512" y="15635"/>
                    <a:pt x="19463" y="15603"/>
                    <a:pt x="19415" y="15571"/>
                  </a:cubicBezTo>
                  <a:cubicBezTo>
                    <a:pt x="19357" y="15527"/>
                    <a:pt x="19357" y="15527"/>
                    <a:pt x="19357" y="15527"/>
                  </a:cubicBezTo>
                  <a:cubicBezTo>
                    <a:pt x="19328" y="15506"/>
                    <a:pt x="19328" y="15506"/>
                    <a:pt x="19328" y="15506"/>
                  </a:cubicBezTo>
                  <a:cubicBezTo>
                    <a:pt x="19289" y="15473"/>
                    <a:pt x="19289" y="15473"/>
                    <a:pt x="19289" y="15473"/>
                  </a:cubicBezTo>
                  <a:cubicBezTo>
                    <a:pt x="19241" y="15441"/>
                    <a:pt x="19241" y="15441"/>
                    <a:pt x="19241" y="15441"/>
                  </a:cubicBezTo>
                  <a:cubicBezTo>
                    <a:pt x="19212" y="15430"/>
                    <a:pt x="19183" y="15409"/>
                    <a:pt x="19154" y="15387"/>
                  </a:cubicBezTo>
                  <a:cubicBezTo>
                    <a:pt x="19125" y="15365"/>
                    <a:pt x="19096" y="15344"/>
                    <a:pt x="19067" y="15333"/>
                  </a:cubicBezTo>
                  <a:cubicBezTo>
                    <a:pt x="18970" y="15268"/>
                    <a:pt x="18970" y="15268"/>
                    <a:pt x="18970" y="15268"/>
                  </a:cubicBezTo>
                  <a:cubicBezTo>
                    <a:pt x="18960" y="15257"/>
                    <a:pt x="18960" y="15257"/>
                    <a:pt x="18960" y="15257"/>
                  </a:cubicBezTo>
                  <a:cubicBezTo>
                    <a:pt x="18951" y="15257"/>
                    <a:pt x="18951" y="15257"/>
                    <a:pt x="18951" y="15257"/>
                  </a:cubicBezTo>
                  <a:cubicBezTo>
                    <a:pt x="18931" y="15236"/>
                    <a:pt x="18931" y="15236"/>
                    <a:pt x="18931" y="15236"/>
                  </a:cubicBezTo>
                  <a:cubicBezTo>
                    <a:pt x="18883" y="15214"/>
                    <a:pt x="18883" y="15214"/>
                    <a:pt x="18883" y="15214"/>
                  </a:cubicBezTo>
                  <a:cubicBezTo>
                    <a:pt x="18786" y="15160"/>
                    <a:pt x="18786" y="15160"/>
                    <a:pt x="18786" y="15160"/>
                  </a:cubicBezTo>
                  <a:cubicBezTo>
                    <a:pt x="18757" y="15138"/>
                    <a:pt x="18757" y="15138"/>
                    <a:pt x="18757" y="15138"/>
                  </a:cubicBezTo>
                  <a:cubicBezTo>
                    <a:pt x="18699" y="15106"/>
                    <a:pt x="18699" y="15106"/>
                    <a:pt x="18699" y="15106"/>
                  </a:cubicBezTo>
                  <a:cubicBezTo>
                    <a:pt x="18651" y="15074"/>
                    <a:pt x="18593" y="15052"/>
                    <a:pt x="18545" y="15030"/>
                  </a:cubicBezTo>
                  <a:cubicBezTo>
                    <a:pt x="18535" y="15020"/>
                    <a:pt x="18516" y="15009"/>
                    <a:pt x="18506" y="15009"/>
                  </a:cubicBezTo>
                  <a:cubicBezTo>
                    <a:pt x="18448" y="14976"/>
                    <a:pt x="18400" y="14955"/>
                    <a:pt x="18342" y="14933"/>
                  </a:cubicBezTo>
                  <a:cubicBezTo>
                    <a:pt x="18274" y="14901"/>
                    <a:pt x="18206" y="14868"/>
                    <a:pt x="18129" y="14836"/>
                  </a:cubicBezTo>
                  <a:cubicBezTo>
                    <a:pt x="18061" y="14814"/>
                    <a:pt x="17994" y="14782"/>
                    <a:pt x="17926" y="14760"/>
                  </a:cubicBezTo>
                  <a:cubicBezTo>
                    <a:pt x="17849" y="14728"/>
                    <a:pt x="17781" y="14706"/>
                    <a:pt x="17713" y="14674"/>
                  </a:cubicBezTo>
                  <a:cubicBezTo>
                    <a:pt x="17636" y="14652"/>
                    <a:pt x="17568" y="14631"/>
                    <a:pt x="17500" y="14609"/>
                  </a:cubicBezTo>
                  <a:cubicBezTo>
                    <a:pt x="17423" y="14587"/>
                    <a:pt x="17355" y="14566"/>
                    <a:pt x="17278" y="14544"/>
                  </a:cubicBezTo>
                  <a:cubicBezTo>
                    <a:pt x="17210" y="14533"/>
                    <a:pt x="17143" y="14512"/>
                    <a:pt x="17065" y="14490"/>
                  </a:cubicBezTo>
                  <a:cubicBezTo>
                    <a:pt x="17007" y="14479"/>
                    <a:pt x="16949" y="14458"/>
                    <a:pt x="16882" y="14447"/>
                  </a:cubicBezTo>
                  <a:cubicBezTo>
                    <a:pt x="16872" y="14447"/>
                    <a:pt x="16862" y="14436"/>
                    <a:pt x="16853" y="14436"/>
                  </a:cubicBezTo>
                  <a:cubicBezTo>
                    <a:pt x="16775" y="14425"/>
                    <a:pt x="16708" y="14404"/>
                    <a:pt x="16630" y="14393"/>
                  </a:cubicBezTo>
                  <a:cubicBezTo>
                    <a:pt x="16563" y="14371"/>
                    <a:pt x="16485" y="14360"/>
                    <a:pt x="16418" y="14350"/>
                  </a:cubicBezTo>
                  <a:cubicBezTo>
                    <a:pt x="16340" y="14339"/>
                    <a:pt x="16263" y="14317"/>
                    <a:pt x="16195" y="14306"/>
                  </a:cubicBezTo>
                  <a:cubicBezTo>
                    <a:pt x="16118" y="14296"/>
                    <a:pt x="16050" y="14285"/>
                    <a:pt x="15973" y="14274"/>
                  </a:cubicBezTo>
                  <a:cubicBezTo>
                    <a:pt x="15905" y="14263"/>
                    <a:pt x="15828" y="14252"/>
                    <a:pt x="15750" y="14242"/>
                  </a:cubicBezTo>
                  <a:cubicBezTo>
                    <a:pt x="15683" y="14231"/>
                    <a:pt x="15605" y="14220"/>
                    <a:pt x="15528" y="14209"/>
                  </a:cubicBezTo>
                  <a:cubicBezTo>
                    <a:pt x="15460" y="14198"/>
                    <a:pt x="15383" y="14187"/>
                    <a:pt x="15306" y="14177"/>
                  </a:cubicBezTo>
                  <a:cubicBezTo>
                    <a:pt x="15267" y="14177"/>
                    <a:pt x="15219" y="14166"/>
                    <a:pt x="15170" y="14166"/>
                  </a:cubicBezTo>
                  <a:cubicBezTo>
                    <a:pt x="15141" y="14166"/>
                    <a:pt x="15112" y="14155"/>
                    <a:pt x="15083" y="14155"/>
                  </a:cubicBezTo>
                  <a:cubicBezTo>
                    <a:pt x="15016" y="14144"/>
                    <a:pt x="14938" y="14144"/>
                    <a:pt x="14861" y="14133"/>
                  </a:cubicBezTo>
                  <a:cubicBezTo>
                    <a:pt x="14793" y="14123"/>
                    <a:pt x="14716" y="14123"/>
                    <a:pt x="14638" y="14112"/>
                  </a:cubicBezTo>
                  <a:cubicBezTo>
                    <a:pt x="14571" y="14101"/>
                    <a:pt x="14493" y="14101"/>
                    <a:pt x="14416" y="14090"/>
                  </a:cubicBezTo>
                  <a:cubicBezTo>
                    <a:pt x="14339" y="14079"/>
                    <a:pt x="14271" y="14079"/>
                    <a:pt x="14194" y="14069"/>
                  </a:cubicBezTo>
                  <a:cubicBezTo>
                    <a:pt x="14116" y="14069"/>
                    <a:pt x="14049" y="14058"/>
                    <a:pt x="13971" y="14047"/>
                  </a:cubicBezTo>
                  <a:cubicBezTo>
                    <a:pt x="13894" y="14047"/>
                    <a:pt x="13817" y="14036"/>
                    <a:pt x="13749" y="14036"/>
                  </a:cubicBezTo>
                  <a:cubicBezTo>
                    <a:pt x="13672" y="14025"/>
                    <a:pt x="13594" y="14025"/>
                    <a:pt x="13517" y="14015"/>
                  </a:cubicBezTo>
                  <a:cubicBezTo>
                    <a:pt x="13488" y="14015"/>
                    <a:pt x="13459" y="14015"/>
                    <a:pt x="13420" y="14015"/>
                  </a:cubicBezTo>
                  <a:cubicBezTo>
                    <a:pt x="13382" y="14015"/>
                    <a:pt x="13333" y="14004"/>
                    <a:pt x="13295" y="14004"/>
                  </a:cubicBezTo>
                  <a:cubicBezTo>
                    <a:pt x="13217" y="14004"/>
                    <a:pt x="13150" y="13993"/>
                    <a:pt x="13072" y="13993"/>
                  </a:cubicBezTo>
                  <a:cubicBezTo>
                    <a:pt x="12995" y="13982"/>
                    <a:pt x="12917" y="13982"/>
                    <a:pt x="12850" y="13971"/>
                  </a:cubicBezTo>
                  <a:cubicBezTo>
                    <a:pt x="12772" y="13971"/>
                    <a:pt x="12695" y="13971"/>
                    <a:pt x="12618" y="13961"/>
                  </a:cubicBezTo>
                  <a:cubicBezTo>
                    <a:pt x="12550" y="13961"/>
                    <a:pt x="12473" y="13950"/>
                    <a:pt x="12395" y="13950"/>
                  </a:cubicBezTo>
                  <a:cubicBezTo>
                    <a:pt x="12318" y="13950"/>
                    <a:pt x="12250" y="13939"/>
                    <a:pt x="12173" y="13939"/>
                  </a:cubicBezTo>
                  <a:cubicBezTo>
                    <a:pt x="12096" y="13928"/>
                    <a:pt x="12018" y="13928"/>
                    <a:pt x="11941" y="13928"/>
                  </a:cubicBezTo>
                  <a:cubicBezTo>
                    <a:pt x="11873" y="13917"/>
                    <a:pt x="11796" y="13917"/>
                    <a:pt x="11719" y="13917"/>
                  </a:cubicBezTo>
                  <a:cubicBezTo>
                    <a:pt x="11641" y="13907"/>
                    <a:pt x="11574" y="13907"/>
                    <a:pt x="11496" y="13896"/>
                  </a:cubicBezTo>
                  <a:cubicBezTo>
                    <a:pt x="11419" y="13896"/>
                    <a:pt x="11341" y="13896"/>
                    <a:pt x="11274" y="13885"/>
                  </a:cubicBezTo>
                  <a:cubicBezTo>
                    <a:pt x="11196" y="13885"/>
                    <a:pt x="11119" y="13874"/>
                    <a:pt x="11042" y="13874"/>
                  </a:cubicBezTo>
                  <a:cubicBezTo>
                    <a:pt x="10974" y="13874"/>
                    <a:pt x="10897" y="13863"/>
                    <a:pt x="10819" y="13863"/>
                  </a:cubicBezTo>
                  <a:cubicBezTo>
                    <a:pt x="10742" y="13853"/>
                    <a:pt x="10674" y="13853"/>
                    <a:pt x="10597" y="13842"/>
                  </a:cubicBezTo>
                  <a:cubicBezTo>
                    <a:pt x="10520" y="13842"/>
                    <a:pt x="10442" y="13842"/>
                    <a:pt x="10375" y="13831"/>
                  </a:cubicBezTo>
                  <a:cubicBezTo>
                    <a:pt x="10297" y="13831"/>
                    <a:pt x="10220" y="13820"/>
                    <a:pt x="10143" y="13820"/>
                  </a:cubicBezTo>
                  <a:cubicBezTo>
                    <a:pt x="10075" y="13809"/>
                    <a:pt x="9997" y="13809"/>
                    <a:pt x="9920" y="13798"/>
                  </a:cubicBezTo>
                  <a:cubicBezTo>
                    <a:pt x="9891" y="13798"/>
                    <a:pt x="9862" y="13798"/>
                    <a:pt x="9833" y="13788"/>
                  </a:cubicBezTo>
                  <a:cubicBezTo>
                    <a:pt x="9785" y="13788"/>
                    <a:pt x="9746" y="13788"/>
                    <a:pt x="9698" y="13777"/>
                  </a:cubicBezTo>
                  <a:cubicBezTo>
                    <a:pt x="9620" y="13777"/>
                    <a:pt x="9553" y="13766"/>
                    <a:pt x="9475" y="13766"/>
                  </a:cubicBezTo>
                  <a:cubicBezTo>
                    <a:pt x="9398" y="13755"/>
                    <a:pt x="9321" y="13744"/>
                    <a:pt x="9253" y="13744"/>
                  </a:cubicBezTo>
                  <a:cubicBezTo>
                    <a:pt x="9176" y="13734"/>
                    <a:pt x="9098" y="13723"/>
                    <a:pt x="9031" y="13723"/>
                  </a:cubicBezTo>
                  <a:cubicBezTo>
                    <a:pt x="8953" y="13712"/>
                    <a:pt x="8876" y="13701"/>
                    <a:pt x="8808" y="13690"/>
                  </a:cubicBezTo>
                  <a:cubicBezTo>
                    <a:pt x="8731" y="13690"/>
                    <a:pt x="8654" y="13680"/>
                    <a:pt x="8586" y="13669"/>
                  </a:cubicBezTo>
                  <a:cubicBezTo>
                    <a:pt x="8509" y="13658"/>
                    <a:pt x="8431" y="13647"/>
                    <a:pt x="8363" y="13647"/>
                  </a:cubicBezTo>
                  <a:cubicBezTo>
                    <a:pt x="8286" y="13636"/>
                    <a:pt x="8209" y="13626"/>
                    <a:pt x="8141" y="13615"/>
                  </a:cubicBezTo>
                  <a:cubicBezTo>
                    <a:pt x="8093" y="13604"/>
                    <a:pt x="8054" y="13604"/>
                    <a:pt x="8015" y="13593"/>
                  </a:cubicBezTo>
                  <a:cubicBezTo>
                    <a:pt x="7986" y="13593"/>
                    <a:pt x="7948" y="13582"/>
                    <a:pt x="7919" y="13582"/>
                  </a:cubicBezTo>
                  <a:cubicBezTo>
                    <a:pt x="7841" y="13572"/>
                    <a:pt x="7764" y="13561"/>
                    <a:pt x="7696" y="13550"/>
                  </a:cubicBezTo>
                  <a:cubicBezTo>
                    <a:pt x="7619" y="13539"/>
                    <a:pt x="7551" y="13528"/>
                    <a:pt x="7474" y="13518"/>
                  </a:cubicBezTo>
                  <a:cubicBezTo>
                    <a:pt x="7397" y="13507"/>
                    <a:pt x="7329" y="13496"/>
                    <a:pt x="7252" y="13485"/>
                  </a:cubicBezTo>
                  <a:cubicBezTo>
                    <a:pt x="7184" y="13474"/>
                    <a:pt x="7107" y="13464"/>
                    <a:pt x="7029" y="13442"/>
                  </a:cubicBezTo>
                  <a:cubicBezTo>
                    <a:pt x="6962" y="13431"/>
                    <a:pt x="6884" y="13420"/>
                    <a:pt x="6816" y="13410"/>
                  </a:cubicBezTo>
                  <a:cubicBezTo>
                    <a:pt x="6739" y="13399"/>
                    <a:pt x="6671" y="13377"/>
                    <a:pt x="6594" y="13366"/>
                  </a:cubicBezTo>
                  <a:cubicBezTo>
                    <a:pt x="6517" y="13355"/>
                    <a:pt x="6449" y="13345"/>
                    <a:pt x="6372" y="13323"/>
                  </a:cubicBezTo>
                  <a:cubicBezTo>
                    <a:pt x="6314" y="13312"/>
                    <a:pt x="6246" y="13301"/>
                    <a:pt x="6188" y="13291"/>
                  </a:cubicBezTo>
                  <a:cubicBezTo>
                    <a:pt x="6178" y="13291"/>
                    <a:pt x="6169" y="13291"/>
                    <a:pt x="6159" y="13280"/>
                  </a:cubicBezTo>
                  <a:cubicBezTo>
                    <a:pt x="6082" y="13269"/>
                    <a:pt x="6014" y="13258"/>
                    <a:pt x="5937" y="13237"/>
                  </a:cubicBezTo>
                  <a:cubicBezTo>
                    <a:pt x="5869" y="13226"/>
                    <a:pt x="5792" y="13204"/>
                    <a:pt x="5724" y="13193"/>
                  </a:cubicBezTo>
                  <a:cubicBezTo>
                    <a:pt x="5647" y="13172"/>
                    <a:pt x="5579" y="13161"/>
                    <a:pt x="5502" y="13139"/>
                  </a:cubicBezTo>
                  <a:cubicBezTo>
                    <a:pt x="5434" y="13118"/>
                    <a:pt x="5356" y="13107"/>
                    <a:pt x="5289" y="13085"/>
                  </a:cubicBezTo>
                  <a:cubicBezTo>
                    <a:pt x="5211" y="13064"/>
                    <a:pt x="5144" y="13053"/>
                    <a:pt x="5066" y="13031"/>
                  </a:cubicBezTo>
                  <a:cubicBezTo>
                    <a:pt x="4999" y="13010"/>
                    <a:pt x="4931" y="12988"/>
                    <a:pt x="4854" y="12977"/>
                  </a:cubicBezTo>
                  <a:cubicBezTo>
                    <a:pt x="4786" y="12956"/>
                    <a:pt x="4709" y="12934"/>
                    <a:pt x="4641" y="12912"/>
                  </a:cubicBezTo>
                  <a:cubicBezTo>
                    <a:pt x="4573" y="12891"/>
                    <a:pt x="4496" y="12869"/>
                    <a:pt x="4428" y="12848"/>
                  </a:cubicBezTo>
                  <a:cubicBezTo>
                    <a:pt x="4409" y="12837"/>
                    <a:pt x="4390" y="12837"/>
                    <a:pt x="4380" y="12826"/>
                  </a:cubicBezTo>
                  <a:cubicBezTo>
                    <a:pt x="4322" y="12815"/>
                    <a:pt x="4264" y="12794"/>
                    <a:pt x="4216" y="12772"/>
                  </a:cubicBezTo>
                  <a:cubicBezTo>
                    <a:pt x="4138" y="12750"/>
                    <a:pt x="4071" y="12729"/>
                    <a:pt x="4003" y="12707"/>
                  </a:cubicBezTo>
                  <a:cubicBezTo>
                    <a:pt x="3926" y="12675"/>
                    <a:pt x="3858" y="12653"/>
                    <a:pt x="3790" y="12632"/>
                  </a:cubicBezTo>
                  <a:cubicBezTo>
                    <a:pt x="3722" y="12599"/>
                    <a:pt x="3645" y="12577"/>
                    <a:pt x="3577" y="12545"/>
                  </a:cubicBezTo>
                  <a:cubicBezTo>
                    <a:pt x="3548" y="12534"/>
                    <a:pt x="3519" y="12523"/>
                    <a:pt x="3490" y="12513"/>
                  </a:cubicBezTo>
                  <a:cubicBezTo>
                    <a:pt x="3452" y="12491"/>
                    <a:pt x="3413" y="12469"/>
                    <a:pt x="3365" y="12459"/>
                  </a:cubicBezTo>
                  <a:cubicBezTo>
                    <a:pt x="3297" y="12426"/>
                    <a:pt x="3229" y="12394"/>
                    <a:pt x="3162" y="12361"/>
                  </a:cubicBezTo>
                  <a:cubicBezTo>
                    <a:pt x="3094" y="12329"/>
                    <a:pt x="3026" y="12297"/>
                    <a:pt x="2949" y="12264"/>
                  </a:cubicBezTo>
                  <a:cubicBezTo>
                    <a:pt x="2881" y="12232"/>
                    <a:pt x="2814" y="12199"/>
                    <a:pt x="2746" y="12156"/>
                  </a:cubicBezTo>
                  <a:cubicBezTo>
                    <a:pt x="2707" y="12134"/>
                    <a:pt x="2669" y="12113"/>
                    <a:pt x="2630" y="12091"/>
                  </a:cubicBezTo>
                  <a:cubicBezTo>
                    <a:pt x="2601" y="12080"/>
                    <a:pt x="2572" y="12059"/>
                    <a:pt x="2543" y="12048"/>
                  </a:cubicBezTo>
                  <a:cubicBezTo>
                    <a:pt x="2475" y="12005"/>
                    <a:pt x="2408" y="11962"/>
                    <a:pt x="2340" y="11918"/>
                  </a:cubicBezTo>
                  <a:cubicBezTo>
                    <a:pt x="2272" y="11875"/>
                    <a:pt x="2204" y="11832"/>
                    <a:pt x="2146" y="11789"/>
                  </a:cubicBezTo>
                  <a:cubicBezTo>
                    <a:pt x="2079" y="11745"/>
                    <a:pt x="2011" y="11691"/>
                    <a:pt x="1943" y="11637"/>
                  </a:cubicBezTo>
                  <a:cubicBezTo>
                    <a:pt x="1905" y="11616"/>
                    <a:pt x="1876" y="11583"/>
                    <a:pt x="1837" y="11551"/>
                  </a:cubicBezTo>
                  <a:cubicBezTo>
                    <a:pt x="1808" y="11529"/>
                    <a:pt x="1779" y="11508"/>
                    <a:pt x="1750" y="11486"/>
                  </a:cubicBezTo>
                  <a:cubicBezTo>
                    <a:pt x="1682" y="11421"/>
                    <a:pt x="1624" y="11367"/>
                    <a:pt x="1566" y="11302"/>
                  </a:cubicBezTo>
                  <a:cubicBezTo>
                    <a:pt x="1518" y="11259"/>
                    <a:pt x="1479" y="11216"/>
                    <a:pt x="1441" y="11173"/>
                  </a:cubicBezTo>
                  <a:cubicBezTo>
                    <a:pt x="1431" y="11162"/>
                    <a:pt x="1431" y="11162"/>
                    <a:pt x="1431" y="11162"/>
                  </a:cubicBezTo>
                  <a:cubicBezTo>
                    <a:pt x="1373" y="11086"/>
                    <a:pt x="1305" y="11011"/>
                    <a:pt x="1257" y="10935"/>
                  </a:cubicBezTo>
                  <a:cubicBezTo>
                    <a:pt x="1238" y="10913"/>
                    <a:pt x="1228" y="10892"/>
                    <a:pt x="1209" y="10881"/>
                  </a:cubicBezTo>
                  <a:cubicBezTo>
                    <a:pt x="1151" y="10773"/>
                    <a:pt x="1151" y="10773"/>
                    <a:pt x="1151" y="10773"/>
                  </a:cubicBezTo>
                  <a:cubicBezTo>
                    <a:pt x="1122" y="10741"/>
                    <a:pt x="1102" y="10697"/>
                    <a:pt x="1083" y="10665"/>
                  </a:cubicBezTo>
                  <a:cubicBezTo>
                    <a:pt x="1083" y="10665"/>
                    <a:pt x="1083" y="10665"/>
                    <a:pt x="1083" y="10665"/>
                  </a:cubicBezTo>
                  <a:cubicBezTo>
                    <a:pt x="1025" y="10557"/>
                    <a:pt x="1025" y="10557"/>
                    <a:pt x="1025" y="10557"/>
                  </a:cubicBezTo>
                  <a:cubicBezTo>
                    <a:pt x="1015" y="10535"/>
                    <a:pt x="1006" y="10514"/>
                    <a:pt x="996" y="10492"/>
                  </a:cubicBezTo>
                  <a:cubicBezTo>
                    <a:pt x="967" y="10438"/>
                    <a:pt x="967" y="10438"/>
                    <a:pt x="967" y="10438"/>
                  </a:cubicBezTo>
                  <a:cubicBezTo>
                    <a:pt x="928" y="10330"/>
                    <a:pt x="928" y="10330"/>
                    <a:pt x="928" y="10330"/>
                  </a:cubicBezTo>
                  <a:cubicBezTo>
                    <a:pt x="919" y="10319"/>
                    <a:pt x="919" y="10319"/>
                    <a:pt x="919" y="10319"/>
                  </a:cubicBezTo>
                  <a:cubicBezTo>
                    <a:pt x="909" y="10298"/>
                    <a:pt x="909" y="10287"/>
                    <a:pt x="899" y="10265"/>
                  </a:cubicBezTo>
                  <a:cubicBezTo>
                    <a:pt x="880" y="10200"/>
                    <a:pt x="880" y="10200"/>
                    <a:pt x="880" y="10200"/>
                  </a:cubicBezTo>
                  <a:cubicBezTo>
                    <a:pt x="841" y="10081"/>
                    <a:pt x="841" y="10081"/>
                    <a:pt x="841" y="10081"/>
                  </a:cubicBezTo>
                  <a:cubicBezTo>
                    <a:pt x="832" y="10038"/>
                    <a:pt x="822" y="9995"/>
                    <a:pt x="812" y="9952"/>
                  </a:cubicBezTo>
                  <a:cubicBezTo>
                    <a:pt x="803" y="9930"/>
                    <a:pt x="803" y="9909"/>
                    <a:pt x="793" y="9876"/>
                  </a:cubicBezTo>
                  <a:cubicBezTo>
                    <a:pt x="735" y="9574"/>
                    <a:pt x="725" y="9249"/>
                    <a:pt x="793" y="8936"/>
                  </a:cubicBezTo>
                  <a:cubicBezTo>
                    <a:pt x="803" y="8904"/>
                    <a:pt x="812" y="8850"/>
                    <a:pt x="822" y="8817"/>
                  </a:cubicBezTo>
                  <a:cubicBezTo>
                    <a:pt x="832" y="8774"/>
                    <a:pt x="841" y="8731"/>
                    <a:pt x="851" y="8688"/>
                  </a:cubicBezTo>
                  <a:cubicBezTo>
                    <a:pt x="890" y="8569"/>
                    <a:pt x="890" y="8569"/>
                    <a:pt x="890" y="8569"/>
                  </a:cubicBezTo>
                  <a:cubicBezTo>
                    <a:pt x="909" y="8525"/>
                    <a:pt x="919" y="8482"/>
                    <a:pt x="938" y="8450"/>
                  </a:cubicBezTo>
                  <a:cubicBezTo>
                    <a:pt x="967" y="8363"/>
                    <a:pt x="1006" y="8288"/>
                    <a:pt x="1035" y="8212"/>
                  </a:cubicBezTo>
                  <a:cubicBezTo>
                    <a:pt x="1054" y="8180"/>
                    <a:pt x="1073" y="8136"/>
                    <a:pt x="1093" y="8104"/>
                  </a:cubicBezTo>
                  <a:cubicBezTo>
                    <a:pt x="1122" y="8039"/>
                    <a:pt x="1122" y="8039"/>
                    <a:pt x="1122" y="8039"/>
                  </a:cubicBezTo>
                  <a:cubicBezTo>
                    <a:pt x="1131" y="8028"/>
                    <a:pt x="1141" y="8007"/>
                    <a:pt x="1151" y="7985"/>
                  </a:cubicBezTo>
                  <a:cubicBezTo>
                    <a:pt x="1218" y="7888"/>
                    <a:pt x="1218" y="7888"/>
                    <a:pt x="1218" y="7888"/>
                  </a:cubicBezTo>
                  <a:cubicBezTo>
                    <a:pt x="1218" y="7877"/>
                    <a:pt x="1218" y="7877"/>
                    <a:pt x="1218" y="7877"/>
                  </a:cubicBezTo>
                  <a:cubicBezTo>
                    <a:pt x="1286" y="7780"/>
                    <a:pt x="1286" y="7780"/>
                    <a:pt x="1286" y="7780"/>
                  </a:cubicBezTo>
                  <a:cubicBezTo>
                    <a:pt x="1325" y="7726"/>
                    <a:pt x="1325" y="7726"/>
                    <a:pt x="1325" y="7726"/>
                  </a:cubicBezTo>
                  <a:cubicBezTo>
                    <a:pt x="1354" y="7672"/>
                    <a:pt x="1354" y="7672"/>
                    <a:pt x="1354" y="7672"/>
                  </a:cubicBezTo>
                  <a:cubicBezTo>
                    <a:pt x="1431" y="7575"/>
                    <a:pt x="1431" y="7575"/>
                    <a:pt x="1431" y="7575"/>
                  </a:cubicBezTo>
                  <a:cubicBezTo>
                    <a:pt x="1470" y="7531"/>
                    <a:pt x="1499" y="7488"/>
                    <a:pt x="1537" y="7445"/>
                  </a:cubicBezTo>
                  <a:cubicBezTo>
                    <a:pt x="1605" y="7358"/>
                    <a:pt x="1682" y="7272"/>
                    <a:pt x="1750" y="7196"/>
                  </a:cubicBezTo>
                  <a:cubicBezTo>
                    <a:pt x="1779" y="7164"/>
                    <a:pt x="1808" y="7142"/>
                    <a:pt x="1827" y="7121"/>
                  </a:cubicBezTo>
                  <a:cubicBezTo>
                    <a:pt x="1866" y="7088"/>
                    <a:pt x="1895" y="7056"/>
                    <a:pt x="1924" y="7024"/>
                  </a:cubicBezTo>
                  <a:cubicBezTo>
                    <a:pt x="1992" y="6969"/>
                    <a:pt x="2050" y="6915"/>
                    <a:pt x="2108" y="6861"/>
                  </a:cubicBezTo>
                  <a:cubicBezTo>
                    <a:pt x="2108" y="6861"/>
                    <a:pt x="2117" y="6861"/>
                    <a:pt x="2117" y="6851"/>
                  </a:cubicBezTo>
                  <a:cubicBezTo>
                    <a:pt x="2204" y="6775"/>
                    <a:pt x="2291" y="6699"/>
                    <a:pt x="2388" y="6635"/>
                  </a:cubicBezTo>
                  <a:cubicBezTo>
                    <a:pt x="2427" y="6602"/>
                    <a:pt x="2456" y="6580"/>
                    <a:pt x="2495" y="6559"/>
                  </a:cubicBezTo>
                  <a:cubicBezTo>
                    <a:pt x="2659" y="6440"/>
                    <a:pt x="2659" y="6440"/>
                    <a:pt x="2659" y="6440"/>
                  </a:cubicBezTo>
                  <a:cubicBezTo>
                    <a:pt x="2688" y="6418"/>
                    <a:pt x="2688" y="6418"/>
                    <a:pt x="2688" y="6418"/>
                  </a:cubicBezTo>
                  <a:cubicBezTo>
                    <a:pt x="2891" y="6289"/>
                    <a:pt x="2891" y="6289"/>
                    <a:pt x="2891" y="6289"/>
                  </a:cubicBezTo>
                  <a:cubicBezTo>
                    <a:pt x="2901" y="6278"/>
                    <a:pt x="2910" y="6267"/>
                    <a:pt x="2920" y="6267"/>
                  </a:cubicBezTo>
                  <a:cubicBezTo>
                    <a:pt x="3007" y="6213"/>
                    <a:pt x="3094" y="6159"/>
                    <a:pt x="3181" y="6116"/>
                  </a:cubicBezTo>
                  <a:cubicBezTo>
                    <a:pt x="3220" y="6083"/>
                    <a:pt x="3268" y="6062"/>
                    <a:pt x="3307" y="6040"/>
                  </a:cubicBezTo>
                  <a:cubicBezTo>
                    <a:pt x="3345" y="6019"/>
                    <a:pt x="3394" y="5997"/>
                    <a:pt x="3442" y="5975"/>
                  </a:cubicBezTo>
                  <a:cubicBezTo>
                    <a:pt x="3519" y="5932"/>
                    <a:pt x="3606" y="5889"/>
                    <a:pt x="3693" y="5846"/>
                  </a:cubicBezTo>
                  <a:cubicBezTo>
                    <a:pt x="3780" y="5803"/>
                    <a:pt x="3858" y="5759"/>
                    <a:pt x="3945" y="5727"/>
                  </a:cubicBezTo>
                  <a:cubicBezTo>
                    <a:pt x="4032" y="5684"/>
                    <a:pt x="4109" y="5651"/>
                    <a:pt x="4196" y="5619"/>
                  </a:cubicBezTo>
                  <a:cubicBezTo>
                    <a:pt x="4274" y="5586"/>
                    <a:pt x="4361" y="5543"/>
                    <a:pt x="4448" y="5511"/>
                  </a:cubicBezTo>
                  <a:cubicBezTo>
                    <a:pt x="4525" y="5478"/>
                    <a:pt x="4612" y="5457"/>
                    <a:pt x="4689" y="5424"/>
                  </a:cubicBezTo>
                  <a:cubicBezTo>
                    <a:pt x="4776" y="5392"/>
                    <a:pt x="4854" y="5359"/>
                    <a:pt x="4941" y="5338"/>
                  </a:cubicBezTo>
                  <a:cubicBezTo>
                    <a:pt x="4979" y="5316"/>
                    <a:pt x="5008" y="5305"/>
                    <a:pt x="5047" y="5295"/>
                  </a:cubicBezTo>
                  <a:cubicBezTo>
                    <a:pt x="5095" y="5284"/>
                    <a:pt x="5134" y="5262"/>
                    <a:pt x="5182" y="5251"/>
                  </a:cubicBezTo>
                  <a:cubicBezTo>
                    <a:pt x="5260" y="5219"/>
                    <a:pt x="5347" y="5197"/>
                    <a:pt x="5424" y="5176"/>
                  </a:cubicBezTo>
                  <a:cubicBezTo>
                    <a:pt x="5511" y="5143"/>
                    <a:pt x="5589" y="5122"/>
                    <a:pt x="5666" y="5100"/>
                  </a:cubicBezTo>
                  <a:cubicBezTo>
                    <a:pt x="5753" y="5068"/>
                    <a:pt x="5830" y="5046"/>
                    <a:pt x="5917" y="5025"/>
                  </a:cubicBezTo>
                  <a:cubicBezTo>
                    <a:pt x="5995" y="5003"/>
                    <a:pt x="6072" y="4981"/>
                    <a:pt x="6159" y="4949"/>
                  </a:cubicBezTo>
                  <a:cubicBezTo>
                    <a:pt x="6236" y="4927"/>
                    <a:pt x="6314" y="4906"/>
                    <a:pt x="6401" y="4884"/>
                  </a:cubicBezTo>
                  <a:cubicBezTo>
                    <a:pt x="6478" y="4862"/>
                    <a:pt x="6555" y="4841"/>
                    <a:pt x="6642" y="4819"/>
                  </a:cubicBezTo>
                  <a:cubicBezTo>
                    <a:pt x="6710" y="4808"/>
                    <a:pt x="6778" y="4787"/>
                    <a:pt x="6845" y="4765"/>
                  </a:cubicBezTo>
                  <a:cubicBezTo>
                    <a:pt x="6855" y="4765"/>
                    <a:pt x="6865" y="4765"/>
                    <a:pt x="6874" y="4765"/>
                  </a:cubicBezTo>
                  <a:cubicBezTo>
                    <a:pt x="6962" y="4744"/>
                    <a:pt x="7039" y="4722"/>
                    <a:pt x="7116" y="4700"/>
                  </a:cubicBezTo>
                  <a:cubicBezTo>
                    <a:pt x="7203" y="4679"/>
                    <a:pt x="7281" y="4657"/>
                    <a:pt x="7358" y="4636"/>
                  </a:cubicBezTo>
                  <a:cubicBezTo>
                    <a:pt x="7435" y="4614"/>
                    <a:pt x="7522" y="4592"/>
                    <a:pt x="7600" y="4571"/>
                  </a:cubicBezTo>
                  <a:cubicBezTo>
                    <a:pt x="7677" y="4549"/>
                    <a:pt x="7764" y="4527"/>
                    <a:pt x="7841" y="4506"/>
                  </a:cubicBezTo>
                  <a:cubicBezTo>
                    <a:pt x="7928" y="4484"/>
                    <a:pt x="8006" y="4452"/>
                    <a:pt x="8083" y="4430"/>
                  </a:cubicBezTo>
                  <a:cubicBezTo>
                    <a:pt x="8170" y="4398"/>
                    <a:pt x="8247" y="4376"/>
                    <a:pt x="8334" y="4344"/>
                  </a:cubicBezTo>
                  <a:cubicBezTo>
                    <a:pt x="8412" y="4311"/>
                    <a:pt x="8499" y="4279"/>
                    <a:pt x="8576" y="4247"/>
                  </a:cubicBezTo>
                  <a:cubicBezTo>
                    <a:pt x="8596" y="4236"/>
                    <a:pt x="8615" y="4225"/>
                    <a:pt x="8634" y="4225"/>
                  </a:cubicBezTo>
                  <a:cubicBezTo>
                    <a:pt x="8702" y="4192"/>
                    <a:pt x="8770" y="4160"/>
                    <a:pt x="8828" y="4128"/>
                  </a:cubicBezTo>
                  <a:cubicBezTo>
                    <a:pt x="8915" y="4084"/>
                    <a:pt x="9002" y="4041"/>
                    <a:pt x="9089" y="3987"/>
                  </a:cubicBezTo>
                  <a:cubicBezTo>
                    <a:pt x="9176" y="3944"/>
                    <a:pt x="9263" y="3879"/>
                    <a:pt x="9350" y="3825"/>
                  </a:cubicBezTo>
                  <a:cubicBezTo>
                    <a:pt x="9388" y="3793"/>
                    <a:pt x="9427" y="3771"/>
                    <a:pt x="9456" y="3749"/>
                  </a:cubicBezTo>
                  <a:cubicBezTo>
                    <a:pt x="9553" y="3674"/>
                    <a:pt x="9553" y="3674"/>
                    <a:pt x="9553" y="3674"/>
                  </a:cubicBezTo>
                  <a:cubicBezTo>
                    <a:pt x="9572" y="3652"/>
                    <a:pt x="9601" y="3631"/>
                    <a:pt x="9620" y="3609"/>
                  </a:cubicBezTo>
                  <a:cubicBezTo>
                    <a:pt x="9630" y="3609"/>
                    <a:pt x="9640" y="3598"/>
                    <a:pt x="9649" y="3587"/>
                  </a:cubicBezTo>
                  <a:cubicBezTo>
                    <a:pt x="9707" y="3533"/>
                    <a:pt x="9765" y="3490"/>
                    <a:pt x="9823" y="3425"/>
                  </a:cubicBezTo>
                  <a:cubicBezTo>
                    <a:pt x="9852" y="3393"/>
                    <a:pt x="9881" y="3360"/>
                    <a:pt x="9910" y="3328"/>
                  </a:cubicBezTo>
                  <a:cubicBezTo>
                    <a:pt x="9988" y="3231"/>
                    <a:pt x="10056" y="3134"/>
                    <a:pt x="10114" y="3015"/>
                  </a:cubicBezTo>
                  <a:cubicBezTo>
                    <a:pt x="10181" y="2863"/>
                    <a:pt x="10220" y="2680"/>
                    <a:pt x="10210" y="2507"/>
                  </a:cubicBezTo>
                  <a:cubicBezTo>
                    <a:pt x="10201" y="2420"/>
                    <a:pt x="10191" y="2334"/>
                    <a:pt x="10162" y="2248"/>
                  </a:cubicBezTo>
                  <a:cubicBezTo>
                    <a:pt x="10152" y="2215"/>
                    <a:pt x="10152" y="2215"/>
                    <a:pt x="10152" y="2215"/>
                  </a:cubicBezTo>
                  <a:cubicBezTo>
                    <a:pt x="10152" y="2215"/>
                    <a:pt x="10152" y="2204"/>
                    <a:pt x="10152" y="2204"/>
                  </a:cubicBezTo>
                  <a:cubicBezTo>
                    <a:pt x="10152" y="2193"/>
                    <a:pt x="10143" y="2193"/>
                    <a:pt x="10143" y="2183"/>
                  </a:cubicBezTo>
                  <a:cubicBezTo>
                    <a:pt x="10123" y="2129"/>
                    <a:pt x="10123" y="2129"/>
                    <a:pt x="10123" y="2129"/>
                  </a:cubicBezTo>
                  <a:cubicBezTo>
                    <a:pt x="10104" y="2064"/>
                    <a:pt x="10104" y="2064"/>
                    <a:pt x="10104" y="2064"/>
                  </a:cubicBezTo>
                  <a:cubicBezTo>
                    <a:pt x="10094" y="2053"/>
                    <a:pt x="10085" y="2031"/>
                    <a:pt x="10075" y="2010"/>
                  </a:cubicBezTo>
                  <a:cubicBezTo>
                    <a:pt x="10046" y="1956"/>
                    <a:pt x="10026" y="1902"/>
                    <a:pt x="9997" y="1859"/>
                  </a:cubicBezTo>
                  <a:cubicBezTo>
                    <a:pt x="9939" y="1761"/>
                    <a:pt x="9881" y="1675"/>
                    <a:pt x="9823" y="1599"/>
                  </a:cubicBezTo>
                  <a:cubicBezTo>
                    <a:pt x="9794" y="1567"/>
                    <a:pt x="9756" y="1524"/>
                    <a:pt x="9727" y="1491"/>
                  </a:cubicBezTo>
                  <a:cubicBezTo>
                    <a:pt x="9678" y="1448"/>
                    <a:pt x="9640" y="1394"/>
                    <a:pt x="9591" y="1351"/>
                  </a:cubicBezTo>
                  <a:cubicBezTo>
                    <a:pt x="9533" y="1307"/>
                    <a:pt x="9485" y="1253"/>
                    <a:pt x="9427" y="1210"/>
                  </a:cubicBezTo>
                  <a:cubicBezTo>
                    <a:pt x="9417" y="1210"/>
                    <a:pt x="9408" y="1199"/>
                    <a:pt x="9398" y="1189"/>
                  </a:cubicBezTo>
                  <a:cubicBezTo>
                    <a:pt x="9330" y="1145"/>
                    <a:pt x="9263" y="1102"/>
                    <a:pt x="9195" y="1059"/>
                  </a:cubicBezTo>
                  <a:cubicBezTo>
                    <a:pt x="9137" y="1027"/>
                    <a:pt x="9089" y="994"/>
                    <a:pt x="9031" y="962"/>
                  </a:cubicBezTo>
                  <a:cubicBezTo>
                    <a:pt x="9021" y="962"/>
                    <a:pt x="9002" y="951"/>
                    <a:pt x="8992" y="940"/>
                  </a:cubicBezTo>
                  <a:cubicBezTo>
                    <a:pt x="8924" y="908"/>
                    <a:pt x="8857" y="875"/>
                    <a:pt x="8789" y="843"/>
                  </a:cubicBezTo>
                  <a:cubicBezTo>
                    <a:pt x="8731" y="821"/>
                    <a:pt x="8673" y="800"/>
                    <a:pt x="8615" y="778"/>
                  </a:cubicBezTo>
                  <a:cubicBezTo>
                    <a:pt x="8596" y="767"/>
                    <a:pt x="8586" y="767"/>
                    <a:pt x="8576" y="767"/>
                  </a:cubicBezTo>
                  <a:cubicBezTo>
                    <a:pt x="8509" y="735"/>
                    <a:pt x="8431" y="713"/>
                    <a:pt x="8363" y="692"/>
                  </a:cubicBezTo>
                  <a:cubicBezTo>
                    <a:pt x="8286" y="670"/>
                    <a:pt x="8218" y="648"/>
                    <a:pt x="8151" y="627"/>
                  </a:cubicBezTo>
                  <a:cubicBezTo>
                    <a:pt x="8073" y="616"/>
                    <a:pt x="8006" y="594"/>
                    <a:pt x="7928" y="573"/>
                  </a:cubicBezTo>
                  <a:cubicBezTo>
                    <a:pt x="7870" y="562"/>
                    <a:pt x="7812" y="551"/>
                    <a:pt x="7745" y="540"/>
                  </a:cubicBezTo>
                  <a:cubicBezTo>
                    <a:pt x="7735" y="529"/>
                    <a:pt x="7725" y="529"/>
                    <a:pt x="7716" y="529"/>
                  </a:cubicBezTo>
                  <a:cubicBezTo>
                    <a:pt x="7638" y="519"/>
                    <a:pt x="7571" y="508"/>
                    <a:pt x="7493" y="486"/>
                  </a:cubicBezTo>
                  <a:cubicBezTo>
                    <a:pt x="7416" y="475"/>
                    <a:pt x="7348" y="465"/>
                    <a:pt x="7271" y="454"/>
                  </a:cubicBezTo>
                  <a:cubicBezTo>
                    <a:pt x="7194" y="443"/>
                    <a:pt x="7126" y="432"/>
                    <a:pt x="7049" y="432"/>
                  </a:cubicBezTo>
                  <a:cubicBezTo>
                    <a:pt x="6981" y="421"/>
                    <a:pt x="6903" y="411"/>
                    <a:pt x="6826" y="400"/>
                  </a:cubicBezTo>
                  <a:cubicBezTo>
                    <a:pt x="6749" y="389"/>
                    <a:pt x="6681" y="389"/>
                    <a:pt x="6604" y="378"/>
                  </a:cubicBezTo>
                  <a:cubicBezTo>
                    <a:pt x="6526" y="367"/>
                    <a:pt x="6459" y="367"/>
                    <a:pt x="6381" y="357"/>
                  </a:cubicBezTo>
                  <a:cubicBezTo>
                    <a:pt x="6304" y="357"/>
                    <a:pt x="6236" y="346"/>
                    <a:pt x="6159" y="346"/>
                  </a:cubicBezTo>
                  <a:cubicBezTo>
                    <a:pt x="6101" y="335"/>
                    <a:pt x="6053" y="335"/>
                    <a:pt x="6004" y="324"/>
                  </a:cubicBezTo>
                  <a:cubicBezTo>
                    <a:pt x="5975" y="324"/>
                    <a:pt x="5956" y="324"/>
                    <a:pt x="5937" y="324"/>
                  </a:cubicBezTo>
                  <a:cubicBezTo>
                    <a:pt x="5859" y="313"/>
                    <a:pt x="5782" y="313"/>
                    <a:pt x="5714" y="303"/>
                  </a:cubicBezTo>
                  <a:cubicBezTo>
                    <a:pt x="5637" y="292"/>
                    <a:pt x="5560" y="292"/>
                    <a:pt x="5482" y="281"/>
                  </a:cubicBezTo>
                  <a:cubicBezTo>
                    <a:pt x="5415" y="281"/>
                    <a:pt x="5337" y="270"/>
                    <a:pt x="5260" y="270"/>
                  </a:cubicBezTo>
                  <a:cubicBezTo>
                    <a:pt x="5182" y="259"/>
                    <a:pt x="5115" y="259"/>
                    <a:pt x="5037" y="249"/>
                  </a:cubicBezTo>
                  <a:cubicBezTo>
                    <a:pt x="4960" y="249"/>
                    <a:pt x="4883" y="238"/>
                    <a:pt x="4815" y="238"/>
                  </a:cubicBezTo>
                  <a:cubicBezTo>
                    <a:pt x="4738" y="238"/>
                    <a:pt x="4660" y="227"/>
                    <a:pt x="4583" y="227"/>
                  </a:cubicBezTo>
                  <a:cubicBezTo>
                    <a:pt x="4515" y="216"/>
                    <a:pt x="4438" y="216"/>
                    <a:pt x="4361" y="216"/>
                  </a:cubicBezTo>
                  <a:cubicBezTo>
                    <a:pt x="4332" y="205"/>
                    <a:pt x="4312" y="205"/>
                    <a:pt x="4283" y="205"/>
                  </a:cubicBezTo>
                  <a:cubicBezTo>
                    <a:pt x="4235" y="205"/>
                    <a:pt x="4187" y="205"/>
                    <a:pt x="4138" y="205"/>
                  </a:cubicBezTo>
                  <a:cubicBezTo>
                    <a:pt x="4061" y="194"/>
                    <a:pt x="3984" y="194"/>
                    <a:pt x="3906" y="184"/>
                  </a:cubicBezTo>
                  <a:cubicBezTo>
                    <a:pt x="3838" y="184"/>
                    <a:pt x="3761" y="184"/>
                    <a:pt x="3684" y="173"/>
                  </a:cubicBezTo>
                  <a:cubicBezTo>
                    <a:pt x="3606" y="173"/>
                    <a:pt x="3539" y="173"/>
                    <a:pt x="3461" y="162"/>
                  </a:cubicBezTo>
                  <a:cubicBezTo>
                    <a:pt x="3384" y="162"/>
                    <a:pt x="3307" y="162"/>
                    <a:pt x="3239" y="151"/>
                  </a:cubicBezTo>
                  <a:cubicBezTo>
                    <a:pt x="3162" y="151"/>
                    <a:pt x="3084" y="151"/>
                    <a:pt x="3007" y="140"/>
                  </a:cubicBezTo>
                  <a:cubicBezTo>
                    <a:pt x="2930" y="140"/>
                    <a:pt x="2862" y="140"/>
                    <a:pt x="2785" y="130"/>
                  </a:cubicBezTo>
                  <a:cubicBezTo>
                    <a:pt x="2707" y="130"/>
                    <a:pt x="2630" y="119"/>
                    <a:pt x="2562" y="119"/>
                  </a:cubicBezTo>
                  <a:cubicBezTo>
                    <a:pt x="2485" y="119"/>
                    <a:pt x="2408" y="108"/>
                    <a:pt x="2330" y="108"/>
                  </a:cubicBezTo>
                  <a:cubicBezTo>
                    <a:pt x="2253" y="108"/>
                    <a:pt x="2185" y="97"/>
                    <a:pt x="2108" y="97"/>
                  </a:cubicBezTo>
                  <a:cubicBezTo>
                    <a:pt x="2030" y="97"/>
                    <a:pt x="1953" y="86"/>
                    <a:pt x="1885" y="86"/>
                  </a:cubicBezTo>
                  <a:cubicBezTo>
                    <a:pt x="1808" y="86"/>
                    <a:pt x="1731" y="76"/>
                    <a:pt x="1653" y="76"/>
                  </a:cubicBezTo>
                  <a:cubicBezTo>
                    <a:pt x="1576" y="76"/>
                    <a:pt x="1508" y="65"/>
                    <a:pt x="1431" y="65"/>
                  </a:cubicBezTo>
                  <a:cubicBezTo>
                    <a:pt x="1354" y="65"/>
                    <a:pt x="1276" y="54"/>
                    <a:pt x="1209" y="54"/>
                  </a:cubicBezTo>
                  <a:cubicBezTo>
                    <a:pt x="1131" y="43"/>
                    <a:pt x="1054" y="43"/>
                    <a:pt x="977" y="43"/>
                  </a:cubicBezTo>
                  <a:cubicBezTo>
                    <a:pt x="977" y="43"/>
                    <a:pt x="967" y="43"/>
                    <a:pt x="957" y="43"/>
                  </a:cubicBezTo>
                  <a:cubicBezTo>
                    <a:pt x="890" y="32"/>
                    <a:pt x="822" y="32"/>
                    <a:pt x="754" y="32"/>
                  </a:cubicBezTo>
                  <a:cubicBezTo>
                    <a:pt x="677" y="22"/>
                    <a:pt x="599" y="22"/>
                    <a:pt x="532" y="22"/>
                  </a:cubicBezTo>
                  <a:cubicBezTo>
                    <a:pt x="454" y="11"/>
                    <a:pt x="377" y="11"/>
                    <a:pt x="300" y="11"/>
                  </a:cubicBezTo>
                  <a:cubicBezTo>
                    <a:pt x="232" y="11"/>
                    <a:pt x="155" y="0"/>
                    <a:pt x="77" y="0"/>
                  </a:cubicBezTo>
                  <a:cubicBezTo>
                    <a:pt x="48" y="0"/>
                    <a:pt x="29" y="0"/>
                    <a:pt x="0" y="0"/>
                  </a:cubicBezTo>
                  <a:cubicBezTo>
                    <a:pt x="0" y="86"/>
                    <a:pt x="0" y="86"/>
                    <a:pt x="0" y="86"/>
                  </a:cubicBezTo>
                  <a:cubicBezTo>
                    <a:pt x="48" y="86"/>
                    <a:pt x="87" y="86"/>
                    <a:pt x="135" y="86"/>
                  </a:cubicBezTo>
                  <a:cubicBezTo>
                    <a:pt x="203" y="97"/>
                    <a:pt x="280" y="97"/>
                    <a:pt x="358" y="97"/>
                  </a:cubicBezTo>
                  <a:cubicBezTo>
                    <a:pt x="435" y="108"/>
                    <a:pt x="503" y="108"/>
                    <a:pt x="580" y="108"/>
                  </a:cubicBezTo>
                  <a:cubicBezTo>
                    <a:pt x="657" y="119"/>
                    <a:pt x="735" y="119"/>
                    <a:pt x="803" y="119"/>
                  </a:cubicBezTo>
                  <a:cubicBezTo>
                    <a:pt x="870" y="130"/>
                    <a:pt x="928" y="130"/>
                    <a:pt x="996" y="130"/>
                  </a:cubicBezTo>
                  <a:cubicBezTo>
                    <a:pt x="1006" y="130"/>
                    <a:pt x="1015" y="130"/>
                    <a:pt x="1035" y="140"/>
                  </a:cubicBezTo>
                  <a:cubicBezTo>
                    <a:pt x="1112" y="140"/>
                    <a:pt x="1180" y="140"/>
                    <a:pt x="1257" y="151"/>
                  </a:cubicBezTo>
                  <a:cubicBezTo>
                    <a:pt x="1334" y="151"/>
                    <a:pt x="1412" y="151"/>
                    <a:pt x="1479" y="162"/>
                  </a:cubicBezTo>
                  <a:cubicBezTo>
                    <a:pt x="1557" y="162"/>
                    <a:pt x="1634" y="162"/>
                    <a:pt x="1711" y="173"/>
                  </a:cubicBezTo>
                  <a:cubicBezTo>
                    <a:pt x="1779" y="173"/>
                    <a:pt x="1856" y="184"/>
                    <a:pt x="1934" y="184"/>
                  </a:cubicBezTo>
                  <a:cubicBezTo>
                    <a:pt x="2011" y="184"/>
                    <a:pt x="2079" y="194"/>
                    <a:pt x="2156" y="194"/>
                  </a:cubicBezTo>
                  <a:cubicBezTo>
                    <a:pt x="2233" y="194"/>
                    <a:pt x="2311" y="205"/>
                    <a:pt x="2379" y="205"/>
                  </a:cubicBezTo>
                  <a:cubicBezTo>
                    <a:pt x="2456" y="216"/>
                    <a:pt x="2533" y="216"/>
                    <a:pt x="2611" y="216"/>
                  </a:cubicBezTo>
                  <a:cubicBezTo>
                    <a:pt x="2678" y="227"/>
                    <a:pt x="2756" y="227"/>
                    <a:pt x="2833" y="227"/>
                  </a:cubicBezTo>
                  <a:cubicBezTo>
                    <a:pt x="2910" y="238"/>
                    <a:pt x="2978" y="238"/>
                    <a:pt x="3055" y="238"/>
                  </a:cubicBezTo>
                  <a:cubicBezTo>
                    <a:pt x="3133" y="249"/>
                    <a:pt x="3210" y="249"/>
                    <a:pt x="3278" y="259"/>
                  </a:cubicBezTo>
                  <a:cubicBezTo>
                    <a:pt x="3355" y="259"/>
                    <a:pt x="3432" y="259"/>
                    <a:pt x="3510" y="270"/>
                  </a:cubicBezTo>
                  <a:cubicBezTo>
                    <a:pt x="3577" y="270"/>
                    <a:pt x="3655" y="270"/>
                    <a:pt x="3732" y="281"/>
                  </a:cubicBezTo>
                  <a:cubicBezTo>
                    <a:pt x="3809" y="281"/>
                    <a:pt x="3877" y="281"/>
                    <a:pt x="3955" y="292"/>
                  </a:cubicBezTo>
                  <a:cubicBezTo>
                    <a:pt x="4032" y="292"/>
                    <a:pt x="4109" y="303"/>
                    <a:pt x="4177" y="303"/>
                  </a:cubicBezTo>
                  <a:cubicBezTo>
                    <a:pt x="4225" y="303"/>
                    <a:pt x="4274" y="303"/>
                    <a:pt x="4322" y="313"/>
                  </a:cubicBezTo>
                  <a:cubicBezTo>
                    <a:pt x="4351" y="313"/>
                    <a:pt x="4380" y="313"/>
                    <a:pt x="4409" y="313"/>
                  </a:cubicBezTo>
                  <a:cubicBezTo>
                    <a:pt x="4477" y="313"/>
                    <a:pt x="4554" y="324"/>
                    <a:pt x="4631" y="324"/>
                  </a:cubicBezTo>
                  <a:cubicBezTo>
                    <a:pt x="4709" y="335"/>
                    <a:pt x="4776" y="335"/>
                    <a:pt x="4854" y="346"/>
                  </a:cubicBezTo>
                  <a:cubicBezTo>
                    <a:pt x="4931" y="346"/>
                    <a:pt x="5008" y="346"/>
                    <a:pt x="5076" y="357"/>
                  </a:cubicBezTo>
                  <a:cubicBezTo>
                    <a:pt x="5153" y="357"/>
                    <a:pt x="5231" y="367"/>
                    <a:pt x="5308" y="367"/>
                  </a:cubicBezTo>
                  <a:cubicBezTo>
                    <a:pt x="5376" y="378"/>
                    <a:pt x="5453" y="389"/>
                    <a:pt x="5531" y="389"/>
                  </a:cubicBezTo>
                  <a:cubicBezTo>
                    <a:pt x="5598" y="400"/>
                    <a:pt x="5676" y="400"/>
                    <a:pt x="5753" y="411"/>
                  </a:cubicBezTo>
                  <a:cubicBezTo>
                    <a:pt x="5830" y="411"/>
                    <a:pt x="5898" y="421"/>
                    <a:pt x="5975" y="432"/>
                  </a:cubicBezTo>
                  <a:cubicBezTo>
                    <a:pt x="5995" y="432"/>
                    <a:pt x="6014" y="432"/>
                    <a:pt x="6033" y="432"/>
                  </a:cubicBezTo>
                  <a:cubicBezTo>
                    <a:pt x="6091" y="443"/>
                    <a:pt x="6140" y="443"/>
                    <a:pt x="6198" y="443"/>
                  </a:cubicBezTo>
                  <a:cubicBezTo>
                    <a:pt x="6275" y="454"/>
                    <a:pt x="6343" y="465"/>
                    <a:pt x="6420" y="465"/>
                  </a:cubicBezTo>
                  <a:cubicBezTo>
                    <a:pt x="6497" y="475"/>
                    <a:pt x="6565" y="486"/>
                    <a:pt x="6642" y="486"/>
                  </a:cubicBezTo>
                  <a:cubicBezTo>
                    <a:pt x="6720" y="497"/>
                    <a:pt x="6797" y="508"/>
                    <a:pt x="6865" y="508"/>
                  </a:cubicBezTo>
                  <a:cubicBezTo>
                    <a:pt x="6942" y="519"/>
                    <a:pt x="7020" y="529"/>
                    <a:pt x="7087" y="540"/>
                  </a:cubicBezTo>
                  <a:cubicBezTo>
                    <a:pt x="7165" y="551"/>
                    <a:pt x="7232" y="562"/>
                    <a:pt x="7310" y="573"/>
                  </a:cubicBezTo>
                  <a:cubicBezTo>
                    <a:pt x="7387" y="583"/>
                    <a:pt x="7455" y="594"/>
                    <a:pt x="7532" y="605"/>
                  </a:cubicBezTo>
                  <a:cubicBezTo>
                    <a:pt x="7600" y="616"/>
                    <a:pt x="7677" y="627"/>
                    <a:pt x="7745" y="638"/>
                  </a:cubicBezTo>
                  <a:cubicBezTo>
                    <a:pt x="7754" y="648"/>
                    <a:pt x="7764" y="648"/>
                    <a:pt x="7774" y="648"/>
                  </a:cubicBezTo>
                  <a:cubicBezTo>
                    <a:pt x="7841" y="659"/>
                    <a:pt x="7899" y="670"/>
                    <a:pt x="7967" y="692"/>
                  </a:cubicBezTo>
                  <a:cubicBezTo>
                    <a:pt x="8035" y="702"/>
                    <a:pt x="8112" y="724"/>
                    <a:pt x="8180" y="746"/>
                  </a:cubicBezTo>
                  <a:cubicBezTo>
                    <a:pt x="8257" y="767"/>
                    <a:pt x="8325" y="789"/>
                    <a:pt x="8392" y="810"/>
                  </a:cubicBezTo>
                  <a:cubicBezTo>
                    <a:pt x="8470" y="832"/>
                    <a:pt x="8538" y="854"/>
                    <a:pt x="8605" y="875"/>
                  </a:cubicBezTo>
                  <a:cubicBezTo>
                    <a:pt x="8615" y="886"/>
                    <a:pt x="8625" y="886"/>
                    <a:pt x="8634" y="886"/>
                  </a:cubicBezTo>
                  <a:cubicBezTo>
                    <a:pt x="8692" y="908"/>
                    <a:pt x="8760" y="940"/>
                    <a:pt x="8818" y="962"/>
                  </a:cubicBezTo>
                  <a:cubicBezTo>
                    <a:pt x="8886" y="994"/>
                    <a:pt x="8953" y="1027"/>
                    <a:pt x="9021" y="1059"/>
                  </a:cubicBezTo>
                  <a:cubicBezTo>
                    <a:pt x="9031" y="1070"/>
                    <a:pt x="9040" y="1070"/>
                    <a:pt x="9040" y="1070"/>
                  </a:cubicBezTo>
                  <a:cubicBezTo>
                    <a:pt x="9108" y="1102"/>
                    <a:pt x="9166" y="1145"/>
                    <a:pt x="9224" y="1178"/>
                  </a:cubicBezTo>
                  <a:cubicBezTo>
                    <a:pt x="9292" y="1221"/>
                    <a:pt x="9359" y="1264"/>
                    <a:pt x="9427" y="1318"/>
                  </a:cubicBezTo>
                  <a:cubicBezTo>
                    <a:pt x="9427" y="1318"/>
                    <a:pt x="9427" y="1318"/>
                    <a:pt x="9427" y="1318"/>
                  </a:cubicBezTo>
                  <a:cubicBezTo>
                    <a:pt x="9495" y="1372"/>
                    <a:pt x="9553" y="1426"/>
                    <a:pt x="9620" y="1480"/>
                  </a:cubicBezTo>
                  <a:cubicBezTo>
                    <a:pt x="9640" y="1502"/>
                    <a:pt x="9659" y="1524"/>
                    <a:pt x="9678" y="1545"/>
                  </a:cubicBezTo>
                  <a:cubicBezTo>
                    <a:pt x="9698" y="1567"/>
                    <a:pt x="9707" y="1578"/>
                    <a:pt x="9727" y="1599"/>
                  </a:cubicBezTo>
                  <a:cubicBezTo>
                    <a:pt x="9736" y="1610"/>
                    <a:pt x="9746" y="1621"/>
                    <a:pt x="9756" y="1642"/>
                  </a:cubicBezTo>
                  <a:cubicBezTo>
                    <a:pt x="9823" y="1718"/>
                    <a:pt x="9881" y="1815"/>
                    <a:pt x="9930" y="1902"/>
                  </a:cubicBezTo>
                  <a:cubicBezTo>
                    <a:pt x="9939" y="1934"/>
                    <a:pt x="9959" y="1967"/>
                    <a:pt x="9978" y="1999"/>
                  </a:cubicBezTo>
                  <a:cubicBezTo>
                    <a:pt x="9978" y="2021"/>
                    <a:pt x="9988" y="2031"/>
                    <a:pt x="9997" y="2053"/>
                  </a:cubicBezTo>
                  <a:cubicBezTo>
                    <a:pt x="10017" y="2107"/>
                    <a:pt x="10017" y="2107"/>
                    <a:pt x="10017" y="2107"/>
                  </a:cubicBezTo>
                  <a:cubicBezTo>
                    <a:pt x="10046" y="2172"/>
                    <a:pt x="10046" y="2172"/>
                    <a:pt x="10046" y="2172"/>
                  </a:cubicBezTo>
                  <a:cubicBezTo>
                    <a:pt x="10046" y="2183"/>
                    <a:pt x="10046" y="2193"/>
                    <a:pt x="10056" y="2193"/>
                  </a:cubicBezTo>
                  <a:cubicBezTo>
                    <a:pt x="10065" y="2226"/>
                    <a:pt x="10065" y="2226"/>
                    <a:pt x="10065" y="2226"/>
                  </a:cubicBezTo>
                  <a:cubicBezTo>
                    <a:pt x="10065" y="2248"/>
                    <a:pt x="10075" y="2269"/>
                    <a:pt x="10075" y="2291"/>
                  </a:cubicBezTo>
                  <a:cubicBezTo>
                    <a:pt x="10085" y="2345"/>
                    <a:pt x="10094" y="2410"/>
                    <a:pt x="10104" y="2464"/>
                  </a:cubicBezTo>
                  <a:cubicBezTo>
                    <a:pt x="10104" y="2626"/>
                    <a:pt x="10075" y="2788"/>
                    <a:pt x="10007" y="2939"/>
                  </a:cubicBezTo>
                  <a:cubicBezTo>
                    <a:pt x="9978" y="3004"/>
                    <a:pt x="9939" y="3069"/>
                    <a:pt x="9901" y="3134"/>
                  </a:cubicBezTo>
                  <a:cubicBezTo>
                    <a:pt x="9814" y="3252"/>
                    <a:pt x="9707" y="3360"/>
                    <a:pt x="9601" y="3458"/>
                  </a:cubicBezTo>
                  <a:cubicBezTo>
                    <a:pt x="9533" y="3512"/>
                    <a:pt x="9456" y="3577"/>
                    <a:pt x="9379" y="3631"/>
                  </a:cubicBezTo>
                  <a:cubicBezTo>
                    <a:pt x="9359" y="3652"/>
                    <a:pt x="9340" y="3663"/>
                    <a:pt x="9330" y="3674"/>
                  </a:cubicBezTo>
                  <a:cubicBezTo>
                    <a:pt x="9243" y="3739"/>
                    <a:pt x="9156" y="3793"/>
                    <a:pt x="9060" y="3847"/>
                  </a:cubicBezTo>
                  <a:cubicBezTo>
                    <a:pt x="8982" y="3901"/>
                    <a:pt x="8895" y="3944"/>
                    <a:pt x="8808" y="3987"/>
                  </a:cubicBezTo>
                  <a:cubicBezTo>
                    <a:pt x="8731" y="4030"/>
                    <a:pt x="8654" y="4063"/>
                    <a:pt x="8576" y="4095"/>
                  </a:cubicBezTo>
                  <a:cubicBezTo>
                    <a:pt x="8567" y="4106"/>
                    <a:pt x="8557" y="4106"/>
                    <a:pt x="8547" y="4106"/>
                  </a:cubicBezTo>
                  <a:cubicBezTo>
                    <a:pt x="8470" y="4138"/>
                    <a:pt x="8383" y="4182"/>
                    <a:pt x="8305" y="4203"/>
                  </a:cubicBezTo>
                  <a:cubicBezTo>
                    <a:pt x="8218" y="4236"/>
                    <a:pt x="8141" y="4268"/>
                    <a:pt x="8054" y="4290"/>
                  </a:cubicBezTo>
                  <a:cubicBezTo>
                    <a:pt x="7977" y="4322"/>
                    <a:pt x="7890" y="4344"/>
                    <a:pt x="7812" y="4376"/>
                  </a:cubicBezTo>
                  <a:cubicBezTo>
                    <a:pt x="7735" y="4398"/>
                    <a:pt x="7648" y="4419"/>
                    <a:pt x="7571" y="4441"/>
                  </a:cubicBezTo>
                  <a:cubicBezTo>
                    <a:pt x="7493" y="4463"/>
                    <a:pt x="7406" y="4484"/>
                    <a:pt x="7329" y="4506"/>
                  </a:cubicBezTo>
                  <a:cubicBezTo>
                    <a:pt x="7252" y="4527"/>
                    <a:pt x="7165" y="4549"/>
                    <a:pt x="7087" y="4571"/>
                  </a:cubicBezTo>
                  <a:cubicBezTo>
                    <a:pt x="7010" y="4581"/>
                    <a:pt x="6923" y="4603"/>
                    <a:pt x="6845" y="4625"/>
                  </a:cubicBezTo>
                  <a:cubicBezTo>
                    <a:pt x="6826" y="4636"/>
                    <a:pt x="6807" y="4636"/>
                    <a:pt x="6797" y="4636"/>
                  </a:cubicBezTo>
                  <a:cubicBezTo>
                    <a:pt x="6729" y="4657"/>
                    <a:pt x="6671" y="4668"/>
                    <a:pt x="6604" y="4690"/>
                  </a:cubicBezTo>
                  <a:cubicBezTo>
                    <a:pt x="6526" y="4711"/>
                    <a:pt x="6449" y="4733"/>
                    <a:pt x="6362" y="4754"/>
                  </a:cubicBezTo>
                  <a:cubicBezTo>
                    <a:pt x="6285" y="4776"/>
                    <a:pt x="6207" y="4798"/>
                    <a:pt x="6120" y="4819"/>
                  </a:cubicBezTo>
                  <a:cubicBezTo>
                    <a:pt x="6043" y="4841"/>
                    <a:pt x="5966" y="4862"/>
                    <a:pt x="5879" y="4884"/>
                  </a:cubicBezTo>
                  <a:cubicBezTo>
                    <a:pt x="5801" y="4906"/>
                    <a:pt x="5714" y="4927"/>
                    <a:pt x="5637" y="4960"/>
                  </a:cubicBezTo>
                  <a:cubicBezTo>
                    <a:pt x="5560" y="4981"/>
                    <a:pt x="5473" y="5003"/>
                    <a:pt x="5395" y="5035"/>
                  </a:cubicBezTo>
                  <a:cubicBezTo>
                    <a:pt x="5308" y="5057"/>
                    <a:pt x="5231" y="5079"/>
                    <a:pt x="5153" y="5111"/>
                  </a:cubicBezTo>
                  <a:cubicBezTo>
                    <a:pt x="5095" y="5122"/>
                    <a:pt x="5037" y="5143"/>
                    <a:pt x="4989" y="5165"/>
                  </a:cubicBezTo>
                  <a:cubicBezTo>
                    <a:pt x="4960" y="5176"/>
                    <a:pt x="4931" y="5176"/>
                    <a:pt x="4902" y="5187"/>
                  </a:cubicBezTo>
                  <a:cubicBezTo>
                    <a:pt x="4825" y="5219"/>
                    <a:pt x="4738" y="5251"/>
                    <a:pt x="4660" y="5273"/>
                  </a:cubicBezTo>
                  <a:cubicBezTo>
                    <a:pt x="4573" y="5305"/>
                    <a:pt x="4496" y="5338"/>
                    <a:pt x="4409" y="5370"/>
                  </a:cubicBezTo>
                  <a:cubicBezTo>
                    <a:pt x="4332" y="5403"/>
                    <a:pt x="4245" y="5435"/>
                    <a:pt x="4158" y="5468"/>
                  </a:cubicBezTo>
                  <a:cubicBezTo>
                    <a:pt x="4080" y="5500"/>
                    <a:pt x="3993" y="5543"/>
                    <a:pt x="3916" y="5576"/>
                  </a:cubicBezTo>
                  <a:cubicBezTo>
                    <a:pt x="3829" y="5619"/>
                    <a:pt x="3742" y="5651"/>
                    <a:pt x="3655" y="5694"/>
                  </a:cubicBezTo>
                  <a:cubicBezTo>
                    <a:pt x="3577" y="5738"/>
                    <a:pt x="3490" y="5770"/>
                    <a:pt x="3403" y="5813"/>
                  </a:cubicBezTo>
                  <a:cubicBezTo>
                    <a:pt x="3345" y="5846"/>
                    <a:pt x="3287" y="5878"/>
                    <a:pt x="3229" y="5911"/>
                  </a:cubicBezTo>
                  <a:cubicBezTo>
                    <a:pt x="3200" y="5921"/>
                    <a:pt x="3171" y="5943"/>
                    <a:pt x="3152" y="5954"/>
                  </a:cubicBezTo>
                  <a:cubicBezTo>
                    <a:pt x="3065" y="6008"/>
                    <a:pt x="2978" y="6051"/>
                    <a:pt x="2891" y="6105"/>
                  </a:cubicBezTo>
                  <a:cubicBezTo>
                    <a:pt x="2862" y="6127"/>
                    <a:pt x="2833" y="6137"/>
                    <a:pt x="2804" y="6159"/>
                  </a:cubicBezTo>
                  <a:cubicBezTo>
                    <a:pt x="2620" y="6278"/>
                    <a:pt x="2620" y="6278"/>
                    <a:pt x="2620" y="6278"/>
                  </a:cubicBezTo>
                  <a:cubicBezTo>
                    <a:pt x="2601" y="6289"/>
                    <a:pt x="2601" y="6289"/>
                    <a:pt x="2601" y="6289"/>
                  </a:cubicBezTo>
                  <a:cubicBezTo>
                    <a:pt x="2408" y="6429"/>
                    <a:pt x="2408" y="6429"/>
                    <a:pt x="2408" y="6429"/>
                  </a:cubicBezTo>
                  <a:cubicBezTo>
                    <a:pt x="2388" y="6440"/>
                    <a:pt x="2369" y="6451"/>
                    <a:pt x="2359" y="6462"/>
                  </a:cubicBezTo>
                  <a:cubicBezTo>
                    <a:pt x="2262" y="6537"/>
                    <a:pt x="2175" y="6602"/>
                    <a:pt x="2079" y="6678"/>
                  </a:cubicBezTo>
                  <a:cubicBezTo>
                    <a:pt x="2059" y="6699"/>
                    <a:pt x="2040" y="6710"/>
                    <a:pt x="2021" y="6732"/>
                  </a:cubicBezTo>
                  <a:cubicBezTo>
                    <a:pt x="1953" y="6786"/>
                    <a:pt x="1895" y="6851"/>
                    <a:pt x="1827" y="6905"/>
                  </a:cubicBezTo>
                  <a:cubicBezTo>
                    <a:pt x="1818" y="6905"/>
                    <a:pt x="1808" y="6915"/>
                    <a:pt x="1798" y="6926"/>
                  </a:cubicBezTo>
                  <a:cubicBezTo>
                    <a:pt x="1750" y="6980"/>
                    <a:pt x="1702" y="7024"/>
                    <a:pt x="1653" y="7078"/>
                  </a:cubicBezTo>
                  <a:cubicBezTo>
                    <a:pt x="1605" y="7132"/>
                    <a:pt x="1557" y="7175"/>
                    <a:pt x="1508" y="7229"/>
                  </a:cubicBezTo>
                  <a:cubicBezTo>
                    <a:pt x="1450" y="7304"/>
                    <a:pt x="1383" y="7380"/>
                    <a:pt x="1325" y="7456"/>
                  </a:cubicBezTo>
                  <a:cubicBezTo>
                    <a:pt x="1247" y="7564"/>
                    <a:pt x="1247" y="7564"/>
                    <a:pt x="1247" y="7564"/>
                  </a:cubicBezTo>
                  <a:cubicBezTo>
                    <a:pt x="1209" y="7618"/>
                    <a:pt x="1209" y="7618"/>
                    <a:pt x="1209" y="7618"/>
                  </a:cubicBezTo>
                  <a:cubicBezTo>
                    <a:pt x="1199" y="7629"/>
                    <a:pt x="1199" y="7629"/>
                    <a:pt x="1199" y="7629"/>
                  </a:cubicBezTo>
                  <a:cubicBezTo>
                    <a:pt x="1170" y="7672"/>
                    <a:pt x="1170" y="7672"/>
                    <a:pt x="1170" y="7672"/>
                  </a:cubicBezTo>
                  <a:cubicBezTo>
                    <a:pt x="1102" y="7780"/>
                    <a:pt x="1102" y="7780"/>
                    <a:pt x="1102" y="7780"/>
                  </a:cubicBezTo>
                  <a:cubicBezTo>
                    <a:pt x="1035" y="7888"/>
                    <a:pt x="1035" y="7888"/>
                    <a:pt x="1035" y="7888"/>
                  </a:cubicBezTo>
                  <a:cubicBezTo>
                    <a:pt x="1025" y="7910"/>
                    <a:pt x="1015" y="7931"/>
                    <a:pt x="1006" y="7942"/>
                  </a:cubicBezTo>
                  <a:cubicBezTo>
                    <a:pt x="977" y="8007"/>
                    <a:pt x="977" y="8007"/>
                    <a:pt x="977" y="8007"/>
                  </a:cubicBezTo>
                  <a:cubicBezTo>
                    <a:pt x="957" y="8039"/>
                    <a:pt x="938" y="8082"/>
                    <a:pt x="919" y="8115"/>
                  </a:cubicBezTo>
                  <a:cubicBezTo>
                    <a:pt x="880" y="8190"/>
                    <a:pt x="851" y="8255"/>
                    <a:pt x="822" y="8331"/>
                  </a:cubicBezTo>
                  <a:cubicBezTo>
                    <a:pt x="822" y="8342"/>
                    <a:pt x="812" y="8353"/>
                    <a:pt x="812" y="8363"/>
                  </a:cubicBezTo>
                  <a:cubicBezTo>
                    <a:pt x="793" y="8407"/>
                    <a:pt x="774" y="8439"/>
                    <a:pt x="764" y="8482"/>
                  </a:cubicBezTo>
                  <a:cubicBezTo>
                    <a:pt x="725" y="8612"/>
                    <a:pt x="725" y="8612"/>
                    <a:pt x="725" y="8612"/>
                  </a:cubicBezTo>
                  <a:cubicBezTo>
                    <a:pt x="706" y="8655"/>
                    <a:pt x="696" y="8698"/>
                    <a:pt x="686" y="8742"/>
                  </a:cubicBezTo>
                  <a:cubicBezTo>
                    <a:pt x="677" y="8785"/>
                    <a:pt x="667" y="8817"/>
                    <a:pt x="657" y="8871"/>
                  </a:cubicBezTo>
                  <a:cubicBezTo>
                    <a:pt x="628" y="9023"/>
                    <a:pt x="609" y="9185"/>
                    <a:pt x="609" y="9336"/>
                  </a:cubicBezTo>
                  <a:cubicBezTo>
                    <a:pt x="609" y="9541"/>
                    <a:pt x="628" y="9746"/>
                    <a:pt x="677" y="9941"/>
                  </a:cubicBezTo>
                  <a:cubicBezTo>
                    <a:pt x="677" y="9963"/>
                    <a:pt x="686" y="9995"/>
                    <a:pt x="696" y="10017"/>
                  </a:cubicBezTo>
                  <a:cubicBezTo>
                    <a:pt x="696" y="10038"/>
                    <a:pt x="706" y="10049"/>
                    <a:pt x="706" y="10071"/>
                  </a:cubicBezTo>
                  <a:cubicBezTo>
                    <a:pt x="744" y="10200"/>
                    <a:pt x="744" y="10200"/>
                    <a:pt x="744" y="10200"/>
                  </a:cubicBezTo>
                  <a:cubicBezTo>
                    <a:pt x="764" y="10265"/>
                    <a:pt x="764" y="10265"/>
                    <a:pt x="764" y="10265"/>
                  </a:cubicBezTo>
                  <a:cubicBezTo>
                    <a:pt x="774" y="10276"/>
                    <a:pt x="783" y="10298"/>
                    <a:pt x="793" y="10319"/>
                  </a:cubicBezTo>
                  <a:cubicBezTo>
                    <a:pt x="832" y="10427"/>
                    <a:pt x="832" y="10427"/>
                    <a:pt x="832" y="10427"/>
                  </a:cubicBezTo>
                  <a:cubicBezTo>
                    <a:pt x="841" y="10449"/>
                    <a:pt x="841" y="10449"/>
                    <a:pt x="841" y="10449"/>
                  </a:cubicBezTo>
                  <a:cubicBezTo>
                    <a:pt x="870" y="10503"/>
                    <a:pt x="870" y="10503"/>
                    <a:pt x="870" y="10503"/>
                  </a:cubicBezTo>
                  <a:cubicBezTo>
                    <a:pt x="880" y="10524"/>
                    <a:pt x="890" y="10546"/>
                    <a:pt x="899" y="10568"/>
                  </a:cubicBezTo>
                  <a:cubicBezTo>
                    <a:pt x="957" y="10676"/>
                    <a:pt x="957" y="10676"/>
                    <a:pt x="957" y="10676"/>
                  </a:cubicBezTo>
                  <a:cubicBezTo>
                    <a:pt x="967" y="10697"/>
                    <a:pt x="986" y="10730"/>
                    <a:pt x="996" y="10751"/>
                  </a:cubicBezTo>
                  <a:cubicBezTo>
                    <a:pt x="1006" y="10762"/>
                    <a:pt x="1015" y="10773"/>
                    <a:pt x="1025" y="10795"/>
                  </a:cubicBezTo>
                  <a:cubicBezTo>
                    <a:pt x="1093" y="10903"/>
                    <a:pt x="1093" y="10903"/>
                    <a:pt x="1093" y="10903"/>
                  </a:cubicBezTo>
                  <a:cubicBezTo>
                    <a:pt x="1122" y="10935"/>
                    <a:pt x="1141" y="10978"/>
                    <a:pt x="1170" y="11011"/>
                  </a:cubicBezTo>
                  <a:cubicBezTo>
                    <a:pt x="1228" y="11086"/>
                    <a:pt x="1286" y="11162"/>
                    <a:pt x="1354" y="11227"/>
                  </a:cubicBezTo>
                  <a:cubicBezTo>
                    <a:pt x="1373" y="11259"/>
                    <a:pt x="1392" y="11281"/>
                    <a:pt x="1412" y="11302"/>
                  </a:cubicBezTo>
                  <a:cubicBezTo>
                    <a:pt x="1470" y="11367"/>
                    <a:pt x="1528" y="11432"/>
                    <a:pt x="1586" y="11486"/>
                  </a:cubicBezTo>
                  <a:cubicBezTo>
                    <a:pt x="1653" y="11551"/>
                    <a:pt x="1711" y="11605"/>
                    <a:pt x="1779" y="11659"/>
                  </a:cubicBezTo>
                  <a:cubicBezTo>
                    <a:pt x="1789" y="11670"/>
                    <a:pt x="1798" y="11681"/>
                    <a:pt x="1818" y="11691"/>
                  </a:cubicBezTo>
                  <a:cubicBezTo>
                    <a:pt x="1866" y="11735"/>
                    <a:pt x="1924" y="11778"/>
                    <a:pt x="1972" y="11821"/>
                  </a:cubicBezTo>
                  <a:cubicBezTo>
                    <a:pt x="2040" y="11864"/>
                    <a:pt x="2108" y="11918"/>
                    <a:pt x="2175" y="11962"/>
                  </a:cubicBezTo>
                  <a:cubicBezTo>
                    <a:pt x="2233" y="12005"/>
                    <a:pt x="2301" y="12048"/>
                    <a:pt x="2369" y="12091"/>
                  </a:cubicBezTo>
                  <a:cubicBezTo>
                    <a:pt x="2437" y="12134"/>
                    <a:pt x="2504" y="12178"/>
                    <a:pt x="2572" y="12221"/>
                  </a:cubicBezTo>
                  <a:cubicBezTo>
                    <a:pt x="2591" y="12221"/>
                    <a:pt x="2611" y="12232"/>
                    <a:pt x="2620" y="12243"/>
                  </a:cubicBezTo>
                  <a:cubicBezTo>
                    <a:pt x="2678" y="12275"/>
                    <a:pt x="2727" y="12297"/>
                    <a:pt x="2775" y="12329"/>
                  </a:cubicBezTo>
                  <a:cubicBezTo>
                    <a:pt x="2843" y="12361"/>
                    <a:pt x="2910" y="12405"/>
                    <a:pt x="2978" y="12437"/>
                  </a:cubicBezTo>
                  <a:cubicBezTo>
                    <a:pt x="3055" y="12469"/>
                    <a:pt x="3123" y="12502"/>
                    <a:pt x="3191" y="12534"/>
                  </a:cubicBezTo>
                  <a:cubicBezTo>
                    <a:pt x="3258" y="12567"/>
                    <a:pt x="3326" y="12599"/>
                    <a:pt x="3394" y="12621"/>
                  </a:cubicBezTo>
                  <a:cubicBezTo>
                    <a:pt x="3432" y="12642"/>
                    <a:pt x="3461" y="12653"/>
                    <a:pt x="3490" y="12664"/>
                  </a:cubicBezTo>
                  <a:cubicBezTo>
                    <a:pt x="3529" y="12686"/>
                    <a:pt x="3568" y="12696"/>
                    <a:pt x="3606" y="12707"/>
                  </a:cubicBezTo>
                  <a:cubicBezTo>
                    <a:pt x="3674" y="12740"/>
                    <a:pt x="3742" y="12772"/>
                    <a:pt x="3819" y="12794"/>
                  </a:cubicBezTo>
                  <a:cubicBezTo>
                    <a:pt x="3887" y="12815"/>
                    <a:pt x="3955" y="12848"/>
                    <a:pt x="4032" y="12869"/>
                  </a:cubicBezTo>
                  <a:cubicBezTo>
                    <a:pt x="4100" y="12891"/>
                    <a:pt x="4167" y="12923"/>
                    <a:pt x="4235" y="12945"/>
                  </a:cubicBezTo>
                  <a:cubicBezTo>
                    <a:pt x="4283" y="12956"/>
                    <a:pt x="4332" y="12977"/>
                    <a:pt x="4380" y="12988"/>
                  </a:cubicBezTo>
                  <a:cubicBezTo>
                    <a:pt x="4409" y="12999"/>
                    <a:pt x="4428" y="13010"/>
                    <a:pt x="4448" y="13010"/>
                  </a:cubicBezTo>
                  <a:cubicBezTo>
                    <a:pt x="4525" y="13031"/>
                    <a:pt x="4593" y="13053"/>
                    <a:pt x="4670" y="13075"/>
                  </a:cubicBezTo>
                  <a:cubicBezTo>
                    <a:pt x="4738" y="13096"/>
                    <a:pt x="4805" y="13118"/>
                    <a:pt x="4883" y="13139"/>
                  </a:cubicBezTo>
                  <a:cubicBezTo>
                    <a:pt x="4950" y="13161"/>
                    <a:pt x="5028" y="13183"/>
                    <a:pt x="5095" y="13204"/>
                  </a:cubicBezTo>
                  <a:cubicBezTo>
                    <a:pt x="5163" y="13215"/>
                    <a:pt x="5240" y="13237"/>
                    <a:pt x="5308" y="13258"/>
                  </a:cubicBezTo>
                  <a:cubicBezTo>
                    <a:pt x="5385" y="13269"/>
                    <a:pt x="5453" y="13291"/>
                    <a:pt x="5531" y="13312"/>
                  </a:cubicBezTo>
                  <a:cubicBezTo>
                    <a:pt x="5598" y="13323"/>
                    <a:pt x="5676" y="13345"/>
                    <a:pt x="5743" y="13355"/>
                  </a:cubicBezTo>
                  <a:cubicBezTo>
                    <a:pt x="5821" y="13377"/>
                    <a:pt x="5888" y="13388"/>
                    <a:pt x="5966" y="13410"/>
                  </a:cubicBezTo>
                  <a:cubicBezTo>
                    <a:pt x="6033" y="13420"/>
                    <a:pt x="6111" y="13442"/>
                    <a:pt x="6178" y="13453"/>
                  </a:cubicBezTo>
                  <a:cubicBezTo>
                    <a:pt x="6188" y="13453"/>
                    <a:pt x="6198" y="13464"/>
                    <a:pt x="6207" y="13464"/>
                  </a:cubicBezTo>
                  <a:cubicBezTo>
                    <a:pt x="6265" y="13474"/>
                    <a:pt x="6333" y="13485"/>
                    <a:pt x="6401" y="13496"/>
                  </a:cubicBezTo>
                  <a:cubicBezTo>
                    <a:pt x="6468" y="13507"/>
                    <a:pt x="6546" y="13528"/>
                    <a:pt x="6613" y="13539"/>
                  </a:cubicBezTo>
                  <a:cubicBezTo>
                    <a:pt x="6691" y="13550"/>
                    <a:pt x="6758" y="13572"/>
                    <a:pt x="6836" y="13582"/>
                  </a:cubicBezTo>
                  <a:cubicBezTo>
                    <a:pt x="6903" y="13593"/>
                    <a:pt x="6981" y="13604"/>
                    <a:pt x="7058" y="13615"/>
                  </a:cubicBezTo>
                  <a:cubicBezTo>
                    <a:pt x="7126" y="13636"/>
                    <a:pt x="7203" y="13647"/>
                    <a:pt x="7271" y="13658"/>
                  </a:cubicBezTo>
                  <a:cubicBezTo>
                    <a:pt x="7348" y="13669"/>
                    <a:pt x="7416" y="13680"/>
                    <a:pt x="7493" y="13690"/>
                  </a:cubicBezTo>
                  <a:cubicBezTo>
                    <a:pt x="7571" y="13701"/>
                    <a:pt x="7638" y="13712"/>
                    <a:pt x="7716" y="13723"/>
                  </a:cubicBezTo>
                  <a:cubicBezTo>
                    <a:pt x="7783" y="13734"/>
                    <a:pt x="7861" y="13744"/>
                    <a:pt x="7938" y="13755"/>
                  </a:cubicBezTo>
                  <a:cubicBezTo>
                    <a:pt x="7967" y="13766"/>
                    <a:pt x="8006" y="13766"/>
                    <a:pt x="8035" y="13777"/>
                  </a:cubicBezTo>
                  <a:cubicBezTo>
                    <a:pt x="8073" y="13777"/>
                    <a:pt x="8112" y="13788"/>
                    <a:pt x="8151" y="13788"/>
                  </a:cubicBezTo>
                  <a:cubicBezTo>
                    <a:pt x="8228" y="13798"/>
                    <a:pt x="8305" y="13809"/>
                    <a:pt x="8373" y="13820"/>
                  </a:cubicBezTo>
                  <a:cubicBezTo>
                    <a:pt x="8450" y="13831"/>
                    <a:pt x="8528" y="13842"/>
                    <a:pt x="8596" y="13842"/>
                  </a:cubicBezTo>
                  <a:cubicBezTo>
                    <a:pt x="8673" y="13853"/>
                    <a:pt x="8750" y="13863"/>
                    <a:pt x="8818" y="13874"/>
                  </a:cubicBezTo>
                  <a:cubicBezTo>
                    <a:pt x="8895" y="13885"/>
                    <a:pt x="8973" y="13885"/>
                    <a:pt x="9040" y="13896"/>
                  </a:cubicBezTo>
                  <a:cubicBezTo>
                    <a:pt x="9118" y="13907"/>
                    <a:pt x="9195" y="13907"/>
                    <a:pt x="9263" y="13917"/>
                  </a:cubicBezTo>
                  <a:cubicBezTo>
                    <a:pt x="9340" y="13928"/>
                    <a:pt x="9417" y="13939"/>
                    <a:pt x="9485" y="13939"/>
                  </a:cubicBezTo>
                  <a:cubicBezTo>
                    <a:pt x="9562" y="13950"/>
                    <a:pt x="9640" y="13950"/>
                    <a:pt x="9707" y="13961"/>
                  </a:cubicBezTo>
                  <a:cubicBezTo>
                    <a:pt x="9765" y="13961"/>
                    <a:pt x="9814" y="13971"/>
                    <a:pt x="9862" y="13971"/>
                  </a:cubicBezTo>
                  <a:cubicBezTo>
                    <a:pt x="9891" y="13971"/>
                    <a:pt x="9910" y="13982"/>
                    <a:pt x="9930" y="13982"/>
                  </a:cubicBezTo>
                  <a:cubicBezTo>
                    <a:pt x="10007" y="13982"/>
                    <a:pt x="10085" y="13993"/>
                    <a:pt x="10162" y="13993"/>
                  </a:cubicBezTo>
                  <a:cubicBezTo>
                    <a:pt x="10230" y="14004"/>
                    <a:pt x="10307" y="14004"/>
                    <a:pt x="10384" y="14015"/>
                  </a:cubicBezTo>
                  <a:cubicBezTo>
                    <a:pt x="10462" y="14015"/>
                    <a:pt x="10529" y="14025"/>
                    <a:pt x="10607" y="14025"/>
                  </a:cubicBezTo>
                  <a:cubicBezTo>
                    <a:pt x="10684" y="14036"/>
                    <a:pt x="10752" y="14036"/>
                    <a:pt x="10829" y="14047"/>
                  </a:cubicBezTo>
                  <a:cubicBezTo>
                    <a:pt x="10906" y="14047"/>
                    <a:pt x="10984" y="14058"/>
                    <a:pt x="11051" y="14058"/>
                  </a:cubicBezTo>
                  <a:cubicBezTo>
                    <a:pt x="11129" y="14058"/>
                    <a:pt x="11206" y="14069"/>
                    <a:pt x="11283" y="14069"/>
                  </a:cubicBezTo>
                  <a:cubicBezTo>
                    <a:pt x="11351" y="14079"/>
                    <a:pt x="11428" y="14079"/>
                    <a:pt x="11506" y="14079"/>
                  </a:cubicBezTo>
                  <a:cubicBezTo>
                    <a:pt x="11583" y="14090"/>
                    <a:pt x="11651" y="14090"/>
                    <a:pt x="11728" y="14101"/>
                  </a:cubicBezTo>
                  <a:cubicBezTo>
                    <a:pt x="11806" y="14101"/>
                    <a:pt x="11883" y="14101"/>
                    <a:pt x="11951" y="14112"/>
                  </a:cubicBezTo>
                  <a:cubicBezTo>
                    <a:pt x="12028" y="14112"/>
                    <a:pt x="12105" y="14123"/>
                    <a:pt x="12183" y="14123"/>
                  </a:cubicBezTo>
                  <a:cubicBezTo>
                    <a:pt x="12250" y="14123"/>
                    <a:pt x="12328" y="14133"/>
                    <a:pt x="12405" y="14133"/>
                  </a:cubicBezTo>
                  <a:cubicBezTo>
                    <a:pt x="12482" y="14144"/>
                    <a:pt x="12550" y="14144"/>
                    <a:pt x="12627" y="14155"/>
                  </a:cubicBezTo>
                  <a:cubicBezTo>
                    <a:pt x="12705" y="14155"/>
                    <a:pt x="12782" y="14155"/>
                    <a:pt x="12850" y="14166"/>
                  </a:cubicBezTo>
                  <a:cubicBezTo>
                    <a:pt x="12927" y="14166"/>
                    <a:pt x="13004" y="14177"/>
                    <a:pt x="13082" y="14177"/>
                  </a:cubicBezTo>
                  <a:cubicBezTo>
                    <a:pt x="13150" y="14187"/>
                    <a:pt x="13227" y="14187"/>
                    <a:pt x="13304" y="14187"/>
                  </a:cubicBezTo>
                  <a:cubicBezTo>
                    <a:pt x="13353" y="14198"/>
                    <a:pt x="13401" y="14198"/>
                    <a:pt x="13449" y="14198"/>
                  </a:cubicBezTo>
                  <a:cubicBezTo>
                    <a:pt x="13478" y="14209"/>
                    <a:pt x="13498" y="14209"/>
                    <a:pt x="13527" y="14209"/>
                  </a:cubicBezTo>
                  <a:cubicBezTo>
                    <a:pt x="13604" y="14209"/>
                    <a:pt x="13672" y="14220"/>
                    <a:pt x="13749" y="14220"/>
                  </a:cubicBezTo>
                  <a:cubicBezTo>
                    <a:pt x="13826" y="14231"/>
                    <a:pt x="13894" y="14242"/>
                    <a:pt x="13971" y="14242"/>
                  </a:cubicBezTo>
                  <a:cubicBezTo>
                    <a:pt x="14049" y="14252"/>
                    <a:pt x="14126" y="14252"/>
                    <a:pt x="14194" y="14263"/>
                  </a:cubicBezTo>
                  <a:cubicBezTo>
                    <a:pt x="14271" y="14263"/>
                    <a:pt x="14348" y="14274"/>
                    <a:pt x="14416" y="14285"/>
                  </a:cubicBezTo>
                  <a:cubicBezTo>
                    <a:pt x="14493" y="14285"/>
                    <a:pt x="14571" y="14296"/>
                    <a:pt x="14638" y="14306"/>
                  </a:cubicBezTo>
                  <a:cubicBezTo>
                    <a:pt x="14716" y="14306"/>
                    <a:pt x="14793" y="14317"/>
                    <a:pt x="14871" y="14328"/>
                  </a:cubicBezTo>
                  <a:cubicBezTo>
                    <a:pt x="14938" y="14328"/>
                    <a:pt x="15016" y="14339"/>
                    <a:pt x="15093" y="14350"/>
                  </a:cubicBezTo>
                  <a:cubicBezTo>
                    <a:pt x="15122" y="14350"/>
                    <a:pt x="15161" y="14360"/>
                    <a:pt x="15199" y="14360"/>
                  </a:cubicBezTo>
                  <a:cubicBezTo>
                    <a:pt x="15238" y="14360"/>
                    <a:pt x="15277" y="14371"/>
                    <a:pt x="15306" y="14371"/>
                  </a:cubicBezTo>
                  <a:cubicBezTo>
                    <a:pt x="15383" y="14382"/>
                    <a:pt x="15460" y="14393"/>
                    <a:pt x="15528" y="14404"/>
                  </a:cubicBezTo>
                  <a:cubicBezTo>
                    <a:pt x="15605" y="14414"/>
                    <a:pt x="15683" y="14425"/>
                    <a:pt x="15750" y="14436"/>
                  </a:cubicBezTo>
                  <a:cubicBezTo>
                    <a:pt x="15828" y="14447"/>
                    <a:pt x="15895" y="14458"/>
                    <a:pt x="15973" y="14468"/>
                  </a:cubicBezTo>
                  <a:cubicBezTo>
                    <a:pt x="16002" y="14468"/>
                    <a:pt x="16031" y="14468"/>
                    <a:pt x="16050" y="14479"/>
                  </a:cubicBezTo>
                  <a:cubicBezTo>
                    <a:pt x="16098" y="14490"/>
                    <a:pt x="16147" y="14490"/>
                    <a:pt x="16195" y="14501"/>
                  </a:cubicBezTo>
                  <a:cubicBezTo>
                    <a:pt x="16263" y="14512"/>
                    <a:pt x="16340" y="14522"/>
                    <a:pt x="16408" y="14544"/>
                  </a:cubicBezTo>
                  <a:cubicBezTo>
                    <a:pt x="16485" y="14555"/>
                    <a:pt x="16563" y="14566"/>
                    <a:pt x="16630" y="14587"/>
                  </a:cubicBezTo>
                  <a:cubicBezTo>
                    <a:pt x="16708" y="14598"/>
                    <a:pt x="16775" y="14620"/>
                    <a:pt x="16843" y="14631"/>
                  </a:cubicBezTo>
                  <a:cubicBezTo>
                    <a:pt x="16862" y="14641"/>
                    <a:pt x="16882" y="14641"/>
                    <a:pt x="16891" y="14641"/>
                  </a:cubicBezTo>
                  <a:cubicBezTo>
                    <a:pt x="16949" y="14652"/>
                    <a:pt x="17007" y="14674"/>
                    <a:pt x="17065" y="14685"/>
                  </a:cubicBezTo>
                  <a:cubicBezTo>
                    <a:pt x="17133" y="14706"/>
                    <a:pt x="17210" y="14728"/>
                    <a:pt x="17278" y="14739"/>
                  </a:cubicBezTo>
                  <a:cubicBezTo>
                    <a:pt x="17355" y="14760"/>
                    <a:pt x="17423" y="14782"/>
                    <a:pt x="17491" y="14803"/>
                  </a:cubicBezTo>
                  <a:cubicBezTo>
                    <a:pt x="17568" y="14825"/>
                    <a:pt x="17636" y="14847"/>
                    <a:pt x="17703" y="14879"/>
                  </a:cubicBezTo>
                  <a:cubicBezTo>
                    <a:pt x="17781" y="14901"/>
                    <a:pt x="17849" y="14922"/>
                    <a:pt x="17916" y="14955"/>
                  </a:cubicBezTo>
                  <a:cubicBezTo>
                    <a:pt x="17984" y="14976"/>
                    <a:pt x="18061" y="15009"/>
                    <a:pt x="18129" y="15030"/>
                  </a:cubicBezTo>
                  <a:cubicBezTo>
                    <a:pt x="18197" y="15063"/>
                    <a:pt x="18264" y="15095"/>
                    <a:pt x="18332" y="15128"/>
                  </a:cubicBezTo>
                  <a:cubicBezTo>
                    <a:pt x="18390" y="15149"/>
                    <a:pt x="18438" y="15171"/>
                    <a:pt x="18487" y="15192"/>
                  </a:cubicBezTo>
                  <a:cubicBezTo>
                    <a:pt x="18506" y="15203"/>
                    <a:pt x="18525" y="15214"/>
                    <a:pt x="18545" y="15225"/>
                  </a:cubicBezTo>
                  <a:cubicBezTo>
                    <a:pt x="18583" y="15246"/>
                    <a:pt x="18632" y="15268"/>
                    <a:pt x="18670" y="15290"/>
                  </a:cubicBezTo>
                  <a:cubicBezTo>
                    <a:pt x="18748" y="15333"/>
                    <a:pt x="18748" y="15333"/>
                    <a:pt x="18748" y="15333"/>
                  </a:cubicBezTo>
                  <a:cubicBezTo>
                    <a:pt x="18757" y="15344"/>
                    <a:pt x="18757" y="15344"/>
                    <a:pt x="18757" y="15344"/>
                  </a:cubicBezTo>
                  <a:cubicBezTo>
                    <a:pt x="18854" y="15398"/>
                    <a:pt x="18854" y="15398"/>
                    <a:pt x="18854" y="15398"/>
                  </a:cubicBezTo>
                  <a:cubicBezTo>
                    <a:pt x="18893" y="15430"/>
                    <a:pt x="18893" y="15430"/>
                    <a:pt x="18893" y="15430"/>
                  </a:cubicBezTo>
                  <a:cubicBezTo>
                    <a:pt x="18922" y="15441"/>
                    <a:pt x="18922" y="15441"/>
                    <a:pt x="18922" y="15441"/>
                  </a:cubicBezTo>
                  <a:cubicBezTo>
                    <a:pt x="18941" y="15452"/>
                    <a:pt x="18941" y="15452"/>
                    <a:pt x="18941" y="15452"/>
                  </a:cubicBezTo>
                  <a:cubicBezTo>
                    <a:pt x="18951" y="15463"/>
                    <a:pt x="18951" y="15463"/>
                    <a:pt x="18951" y="15463"/>
                  </a:cubicBezTo>
                  <a:cubicBezTo>
                    <a:pt x="19028" y="15517"/>
                    <a:pt x="19028" y="15517"/>
                    <a:pt x="19028" y="15517"/>
                  </a:cubicBezTo>
                  <a:cubicBezTo>
                    <a:pt x="19067" y="15538"/>
                    <a:pt x="19105" y="15560"/>
                    <a:pt x="19144" y="15592"/>
                  </a:cubicBezTo>
                  <a:cubicBezTo>
                    <a:pt x="19163" y="15603"/>
                    <a:pt x="19183" y="15614"/>
                    <a:pt x="19202" y="15625"/>
                  </a:cubicBezTo>
                  <a:cubicBezTo>
                    <a:pt x="19250" y="15657"/>
                    <a:pt x="19250" y="15657"/>
                    <a:pt x="19250" y="15657"/>
                  </a:cubicBezTo>
                  <a:cubicBezTo>
                    <a:pt x="19289" y="15689"/>
                    <a:pt x="19289" y="15689"/>
                    <a:pt x="19289" y="15689"/>
                  </a:cubicBezTo>
                  <a:cubicBezTo>
                    <a:pt x="19347" y="15733"/>
                    <a:pt x="19347" y="15733"/>
                    <a:pt x="19347" y="15733"/>
                  </a:cubicBezTo>
                  <a:cubicBezTo>
                    <a:pt x="19376" y="15754"/>
                    <a:pt x="19376" y="15754"/>
                    <a:pt x="19376" y="15754"/>
                  </a:cubicBezTo>
                  <a:cubicBezTo>
                    <a:pt x="19434" y="15797"/>
                    <a:pt x="19483" y="15830"/>
                    <a:pt x="19541" y="15873"/>
                  </a:cubicBezTo>
                  <a:cubicBezTo>
                    <a:pt x="19541" y="15873"/>
                    <a:pt x="19541" y="15873"/>
                    <a:pt x="19541" y="15873"/>
                  </a:cubicBezTo>
                  <a:cubicBezTo>
                    <a:pt x="19599" y="15916"/>
                    <a:pt x="19657" y="15960"/>
                    <a:pt x="19705" y="16014"/>
                  </a:cubicBezTo>
                  <a:cubicBezTo>
                    <a:pt x="19715" y="16014"/>
                    <a:pt x="19724" y="16024"/>
                    <a:pt x="19734" y="16035"/>
                  </a:cubicBezTo>
                  <a:cubicBezTo>
                    <a:pt x="19782" y="16068"/>
                    <a:pt x="19821" y="16100"/>
                    <a:pt x="19869" y="16143"/>
                  </a:cubicBezTo>
                  <a:cubicBezTo>
                    <a:pt x="19889" y="16165"/>
                    <a:pt x="19908" y="16186"/>
                    <a:pt x="19927" y="16197"/>
                  </a:cubicBezTo>
                  <a:cubicBezTo>
                    <a:pt x="19956" y="16230"/>
                    <a:pt x="19985" y="16262"/>
                    <a:pt x="20024" y="16284"/>
                  </a:cubicBezTo>
                  <a:cubicBezTo>
                    <a:pt x="20043" y="16305"/>
                    <a:pt x="20072" y="16338"/>
                    <a:pt x="20092" y="16359"/>
                  </a:cubicBezTo>
                  <a:cubicBezTo>
                    <a:pt x="20121" y="16381"/>
                    <a:pt x="20121" y="16381"/>
                    <a:pt x="20121" y="16381"/>
                  </a:cubicBezTo>
                  <a:cubicBezTo>
                    <a:pt x="20169" y="16435"/>
                    <a:pt x="20169" y="16435"/>
                    <a:pt x="20169" y="16435"/>
                  </a:cubicBezTo>
                  <a:cubicBezTo>
                    <a:pt x="20208" y="16478"/>
                    <a:pt x="20256" y="16521"/>
                    <a:pt x="20295" y="16565"/>
                  </a:cubicBezTo>
                  <a:cubicBezTo>
                    <a:pt x="20333" y="16608"/>
                    <a:pt x="20372" y="16662"/>
                    <a:pt x="20411" y="16705"/>
                  </a:cubicBezTo>
                  <a:cubicBezTo>
                    <a:pt x="20459" y="16759"/>
                    <a:pt x="20459" y="16759"/>
                    <a:pt x="20459" y="16759"/>
                  </a:cubicBezTo>
                  <a:cubicBezTo>
                    <a:pt x="20478" y="16781"/>
                    <a:pt x="20478" y="16781"/>
                    <a:pt x="20478" y="16781"/>
                  </a:cubicBezTo>
                  <a:cubicBezTo>
                    <a:pt x="20498" y="16813"/>
                    <a:pt x="20517" y="16835"/>
                    <a:pt x="20536" y="16867"/>
                  </a:cubicBezTo>
                  <a:cubicBezTo>
                    <a:pt x="20575" y="16910"/>
                    <a:pt x="20604" y="16954"/>
                    <a:pt x="20643" y="16997"/>
                  </a:cubicBezTo>
                  <a:cubicBezTo>
                    <a:pt x="20643" y="17008"/>
                    <a:pt x="20652" y="17019"/>
                    <a:pt x="20662" y="17040"/>
                  </a:cubicBezTo>
                  <a:cubicBezTo>
                    <a:pt x="20701" y="17094"/>
                    <a:pt x="20739" y="17148"/>
                    <a:pt x="20778" y="17213"/>
                  </a:cubicBezTo>
                  <a:cubicBezTo>
                    <a:pt x="20807" y="17267"/>
                    <a:pt x="20807" y="17267"/>
                    <a:pt x="20807" y="17267"/>
                  </a:cubicBezTo>
                  <a:cubicBezTo>
                    <a:pt x="20836" y="17299"/>
                    <a:pt x="20836" y="17299"/>
                    <a:pt x="20836" y="17299"/>
                  </a:cubicBezTo>
                  <a:cubicBezTo>
                    <a:pt x="20846" y="17332"/>
                    <a:pt x="20865" y="17364"/>
                    <a:pt x="20885" y="17397"/>
                  </a:cubicBezTo>
                  <a:cubicBezTo>
                    <a:pt x="20914" y="17451"/>
                    <a:pt x="20943" y="17505"/>
                    <a:pt x="20972" y="17570"/>
                  </a:cubicBezTo>
                  <a:cubicBezTo>
                    <a:pt x="20981" y="17570"/>
                    <a:pt x="20981" y="17570"/>
                    <a:pt x="20981" y="17580"/>
                  </a:cubicBezTo>
                  <a:cubicBezTo>
                    <a:pt x="21010" y="17645"/>
                    <a:pt x="21039" y="17710"/>
                    <a:pt x="21068" y="17764"/>
                  </a:cubicBezTo>
                  <a:cubicBezTo>
                    <a:pt x="21088" y="17818"/>
                    <a:pt x="21107" y="17872"/>
                    <a:pt x="21126" y="17915"/>
                  </a:cubicBezTo>
                  <a:cubicBezTo>
                    <a:pt x="21136" y="17937"/>
                    <a:pt x="21136" y="17948"/>
                    <a:pt x="21146" y="17959"/>
                  </a:cubicBezTo>
                  <a:cubicBezTo>
                    <a:pt x="21165" y="18034"/>
                    <a:pt x="21194" y="18099"/>
                    <a:pt x="21213" y="18164"/>
                  </a:cubicBezTo>
                  <a:cubicBezTo>
                    <a:pt x="21233" y="18218"/>
                    <a:pt x="21252" y="18283"/>
                    <a:pt x="21262" y="18348"/>
                  </a:cubicBezTo>
                  <a:cubicBezTo>
                    <a:pt x="21271" y="18348"/>
                    <a:pt x="21271" y="18358"/>
                    <a:pt x="21271" y="18358"/>
                  </a:cubicBezTo>
                  <a:cubicBezTo>
                    <a:pt x="21291" y="18434"/>
                    <a:pt x="21300" y="18499"/>
                    <a:pt x="21320" y="18564"/>
                  </a:cubicBezTo>
                  <a:cubicBezTo>
                    <a:pt x="21320" y="18607"/>
                    <a:pt x="21329" y="18639"/>
                    <a:pt x="21339" y="18672"/>
                  </a:cubicBezTo>
                  <a:cubicBezTo>
                    <a:pt x="21349" y="18769"/>
                    <a:pt x="21349" y="18769"/>
                    <a:pt x="21349" y="18769"/>
                  </a:cubicBezTo>
                  <a:cubicBezTo>
                    <a:pt x="21368" y="18877"/>
                    <a:pt x="21368" y="18877"/>
                    <a:pt x="21368" y="18877"/>
                  </a:cubicBezTo>
                  <a:cubicBezTo>
                    <a:pt x="21378" y="18909"/>
                    <a:pt x="21378" y="18909"/>
                    <a:pt x="21378" y="18909"/>
                  </a:cubicBezTo>
                  <a:cubicBezTo>
                    <a:pt x="21378" y="18931"/>
                    <a:pt x="21378" y="18931"/>
                    <a:pt x="21378" y="18931"/>
                  </a:cubicBezTo>
                  <a:cubicBezTo>
                    <a:pt x="21378" y="18985"/>
                    <a:pt x="21378" y="18985"/>
                    <a:pt x="21378" y="18985"/>
                  </a:cubicBezTo>
                  <a:cubicBezTo>
                    <a:pt x="21387" y="19050"/>
                    <a:pt x="21387" y="19115"/>
                    <a:pt x="21397" y="19190"/>
                  </a:cubicBezTo>
                  <a:cubicBezTo>
                    <a:pt x="21407" y="19255"/>
                    <a:pt x="21397" y="19331"/>
                    <a:pt x="21407" y="19396"/>
                  </a:cubicBezTo>
                  <a:cubicBezTo>
                    <a:pt x="21407" y="19504"/>
                    <a:pt x="21407" y="19504"/>
                    <a:pt x="21407" y="19504"/>
                  </a:cubicBezTo>
                  <a:cubicBezTo>
                    <a:pt x="21407" y="19601"/>
                    <a:pt x="21407" y="19601"/>
                    <a:pt x="21407" y="19601"/>
                  </a:cubicBezTo>
                  <a:cubicBezTo>
                    <a:pt x="21397" y="19666"/>
                    <a:pt x="21397" y="19741"/>
                    <a:pt x="21397" y="19806"/>
                  </a:cubicBezTo>
                  <a:cubicBezTo>
                    <a:pt x="21387" y="19850"/>
                    <a:pt x="21387" y="19904"/>
                    <a:pt x="21378" y="19947"/>
                  </a:cubicBezTo>
                  <a:cubicBezTo>
                    <a:pt x="21378" y="20033"/>
                    <a:pt x="21368" y="20130"/>
                    <a:pt x="21349" y="20217"/>
                  </a:cubicBezTo>
                  <a:cubicBezTo>
                    <a:pt x="21339" y="20282"/>
                    <a:pt x="21339" y="20347"/>
                    <a:pt x="21320" y="20411"/>
                  </a:cubicBezTo>
                  <a:cubicBezTo>
                    <a:pt x="21310" y="20487"/>
                    <a:pt x="21300" y="20552"/>
                    <a:pt x="21281" y="20617"/>
                  </a:cubicBezTo>
                  <a:cubicBezTo>
                    <a:pt x="21271" y="20682"/>
                    <a:pt x="21252" y="20746"/>
                    <a:pt x="21242" y="20811"/>
                  </a:cubicBezTo>
                  <a:cubicBezTo>
                    <a:pt x="21223" y="20876"/>
                    <a:pt x="21213" y="20941"/>
                    <a:pt x="21194" y="21006"/>
                  </a:cubicBezTo>
                  <a:cubicBezTo>
                    <a:pt x="21175" y="21071"/>
                    <a:pt x="21155" y="21135"/>
                    <a:pt x="21136" y="21200"/>
                  </a:cubicBezTo>
                  <a:cubicBezTo>
                    <a:pt x="21117" y="21297"/>
                    <a:pt x="21117" y="21297"/>
                    <a:pt x="21117" y="21297"/>
                  </a:cubicBezTo>
                  <a:cubicBezTo>
                    <a:pt x="21088" y="21384"/>
                    <a:pt x="21088" y="21384"/>
                    <a:pt x="21088" y="21384"/>
                  </a:cubicBezTo>
                  <a:cubicBezTo>
                    <a:pt x="21078" y="21406"/>
                    <a:pt x="21078" y="21416"/>
                    <a:pt x="21068" y="21438"/>
                  </a:cubicBezTo>
                  <a:cubicBezTo>
                    <a:pt x="21049" y="21481"/>
                    <a:pt x="21039" y="21524"/>
                    <a:pt x="21020" y="21578"/>
                  </a:cubicBezTo>
                  <a:cubicBezTo>
                    <a:pt x="21020" y="21589"/>
                    <a:pt x="21020" y="21589"/>
                    <a:pt x="21010" y="21600"/>
                  </a:cubicBezTo>
                  <a:cubicBezTo>
                    <a:pt x="21242" y="21600"/>
                    <a:pt x="21242" y="21600"/>
                    <a:pt x="21242" y="21600"/>
                  </a:cubicBezTo>
                  <a:cubicBezTo>
                    <a:pt x="21252" y="21568"/>
                    <a:pt x="21262" y="21524"/>
                    <a:pt x="21271" y="21492"/>
                  </a:cubicBezTo>
                  <a:lnTo>
                    <a:pt x="21310" y="21395"/>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00" name="Freeform 8"/>
            <p:cNvSpPr/>
            <p:nvPr/>
          </p:nvSpPr>
          <p:spPr>
            <a:xfrm>
              <a:off x="801442" y="2880369"/>
              <a:ext cx="119447" cy="577234"/>
            </a:xfrm>
            <a:custGeom>
              <a:avLst/>
              <a:gdLst/>
              <a:ahLst/>
              <a:cxnLst>
                <a:cxn ang="0">
                  <a:pos x="wd2" y="hd2"/>
                </a:cxn>
                <a:cxn ang="5400000">
                  <a:pos x="wd2" y="hd2"/>
                </a:cxn>
                <a:cxn ang="10800000">
                  <a:pos x="wd2" y="hd2"/>
                </a:cxn>
                <a:cxn ang="16200000">
                  <a:pos x="wd2" y="hd2"/>
                </a:cxn>
              </a:cxnLst>
              <a:rect l="0" t="0" r="r" b="b"/>
              <a:pathLst>
                <a:path w="21378" h="21600" fill="norm" stroke="1" extrusionOk="0">
                  <a:moveTo>
                    <a:pt x="18725" y="19636"/>
                  </a:moveTo>
                  <a:cubicBezTo>
                    <a:pt x="17967" y="19290"/>
                    <a:pt x="16831" y="18828"/>
                    <a:pt x="16073" y="18481"/>
                  </a:cubicBezTo>
                  <a:cubicBezTo>
                    <a:pt x="15315" y="18019"/>
                    <a:pt x="14557" y="17673"/>
                    <a:pt x="13799" y="17211"/>
                  </a:cubicBezTo>
                  <a:cubicBezTo>
                    <a:pt x="13799" y="17095"/>
                    <a:pt x="13420" y="17095"/>
                    <a:pt x="13420" y="16980"/>
                  </a:cubicBezTo>
                  <a:cubicBezTo>
                    <a:pt x="13420" y="16980"/>
                    <a:pt x="13420" y="16980"/>
                    <a:pt x="13420" y="16864"/>
                  </a:cubicBezTo>
                  <a:cubicBezTo>
                    <a:pt x="12662" y="16518"/>
                    <a:pt x="11904" y="16171"/>
                    <a:pt x="11525" y="15709"/>
                  </a:cubicBezTo>
                  <a:cubicBezTo>
                    <a:pt x="10767" y="15247"/>
                    <a:pt x="10389" y="14901"/>
                    <a:pt x="10010" y="14439"/>
                  </a:cubicBezTo>
                  <a:cubicBezTo>
                    <a:pt x="9631" y="14207"/>
                    <a:pt x="9631" y="14092"/>
                    <a:pt x="9631" y="13976"/>
                  </a:cubicBezTo>
                  <a:cubicBezTo>
                    <a:pt x="9252" y="13630"/>
                    <a:pt x="8873" y="13399"/>
                    <a:pt x="8494" y="13052"/>
                  </a:cubicBezTo>
                  <a:cubicBezTo>
                    <a:pt x="8494" y="12821"/>
                    <a:pt x="8494" y="12706"/>
                    <a:pt x="8115" y="12475"/>
                  </a:cubicBezTo>
                  <a:cubicBezTo>
                    <a:pt x="8115" y="12244"/>
                    <a:pt x="7736" y="12013"/>
                    <a:pt x="7736" y="11782"/>
                  </a:cubicBezTo>
                  <a:cubicBezTo>
                    <a:pt x="7736" y="11782"/>
                    <a:pt x="7736" y="11666"/>
                    <a:pt x="7736" y="11666"/>
                  </a:cubicBezTo>
                  <a:cubicBezTo>
                    <a:pt x="6978" y="10742"/>
                    <a:pt x="6599" y="9818"/>
                    <a:pt x="6599" y="9010"/>
                  </a:cubicBezTo>
                  <a:cubicBezTo>
                    <a:pt x="6220" y="7970"/>
                    <a:pt x="6220" y="6930"/>
                    <a:pt x="6599" y="5891"/>
                  </a:cubicBezTo>
                  <a:cubicBezTo>
                    <a:pt x="7357" y="3927"/>
                    <a:pt x="9252" y="1964"/>
                    <a:pt x="12283" y="0"/>
                  </a:cubicBezTo>
                  <a:cubicBezTo>
                    <a:pt x="10010" y="0"/>
                    <a:pt x="10010" y="0"/>
                    <a:pt x="10010" y="0"/>
                  </a:cubicBezTo>
                  <a:cubicBezTo>
                    <a:pt x="9252" y="0"/>
                    <a:pt x="9252" y="0"/>
                    <a:pt x="9252" y="0"/>
                  </a:cubicBezTo>
                  <a:cubicBezTo>
                    <a:pt x="6599" y="0"/>
                    <a:pt x="6599" y="0"/>
                    <a:pt x="6599" y="0"/>
                  </a:cubicBezTo>
                  <a:cubicBezTo>
                    <a:pt x="5083" y="0"/>
                    <a:pt x="5083" y="0"/>
                    <a:pt x="5083" y="0"/>
                  </a:cubicBezTo>
                  <a:cubicBezTo>
                    <a:pt x="2810" y="1848"/>
                    <a:pt x="915" y="3696"/>
                    <a:pt x="536" y="5660"/>
                  </a:cubicBezTo>
                  <a:cubicBezTo>
                    <a:pt x="157" y="6584"/>
                    <a:pt x="-222" y="7508"/>
                    <a:pt x="157" y="8432"/>
                  </a:cubicBezTo>
                  <a:cubicBezTo>
                    <a:pt x="157" y="9241"/>
                    <a:pt x="536" y="10165"/>
                    <a:pt x="915" y="10973"/>
                  </a:cubicBezTo>
                  <a:cubicBezTo>
                    <a:pt x="915" y="11204"/>
                    <a:pt x="915" y="11320"/>
                    <a:pt x="915" y="11551"/>
                  </a:cubicBezTo>
                  <a:cubicBezTo>
                    <a:pt x="1294" y="11666"/>
                    <a:pt x="1294" y="11897"/>
                    <a:pt x="1294" y="12013"/>
                  </a:cubicBezTo>
                  <a:cubicBezTo>
                    <a:pt x="1673" y="12475"/>
                    <a:pt x="2052" y="13052"/>
                    <a:pt x="2431" y="13514"/>
                  </a:cubicBezTo>
                  <a:cubicBezTo>
                    <a:pt x="2431" y="13630"/>
                    <a:pt x="2810" y="13630"/>
                    <a:pt x="2810" y="13745"/>
                  </a:cubicBezTo>
                  <a:cubicBezTo>
                    <a:pt x="3189" y="14207"/>
                    <a:pt x="3567" y="14670"/>
                    <a:pt x="3946" y="15016"/>
                  </a:cubicBezTo>
                  <a:cubicBezTo>
                    <a:pt x="4325" y="15247"/>
                    <a:pt x="4325" y="15478"/>
                    <a:pt x="4704" y="15709"/>
                  </a:cubicBezTo>
                  <a:cubicBezTo>
                    <a:pt x="5083" y="15825"/>
                    <a:pt x="5083" y="16056"/>
                    <a:pt x="5462" y="16171"/>
                  </a:cubicBezTo>
                  <a:cubicBezTo>
                    <a:pt x="5841" y="16518"/>
                    <a:pt x="6220" y="16980"/>
                    <a:pt x="6978" y="17326"/>
                  </a:cubicBezTo>
                  <a:cubicBezTo>
                    <a:pt x="6978" y="17442"/>
                    <a:pt x="7357" y="17557"/>
                    <a:pt x="7736" y="17788"/>
                  </a:cubicBezTo>
                  <a:cubicBezTo>
                    <a:pt x="8115" y="18019"/>
                    <a:pt x="8494" y="18366"/>
                    <a:pt x="9252" y="18712"/>
                  </a:cubicBezTo>
                  <a:cubicBezTo>
                    <a:pt x="10010" y="19059"/>
                    <a:pt x="10389" y="19405"/>
                    <a:pt x="11146" y="19752"/>
                  </a:cubicBezTo>
                  <a:cubicBezTo>
                    <a:pt x="11525" y="19752"/>
                    <a:pt x="11525" y="19867"/>
                    <a:pt x="11525" y="19867"/>
                  </a:cubicBezTo>
                  <a:cubicBezTo>
                    <a:pt x="12662" y="20329"/>
                    <a:pt x="13420" y="20676"/>
                    <a:pt x="14178" y="21022"/>
                  </a:cubicBezTo>
                  <a:cubicBezTo>
                    <a:pt x="14557" y="21138"/>
                    <a:pt x="15315" y="21369"/>
                    <a:pt x="15694" y="21600"/>
                  </a:cubicBezTo>
                  <a:cubicBezTo>
                    <a:pt x="16452" y="21484"/>
                    <a:pt x="16831" y="21369"/>
                    <a:pt x="17589" y="21253"/>
                  </a:cubicBezTo>
                  <a:cubicBezTo>
                    <a:pt x="17967" y="21253"/>
                    <a:pt x="18346" y="21138"/>
                    <a:pt x="18725" y="21022"/>
                  </a:cubicBezTo>
                  <a:cubicBezTo>
                    <a:pt x="19483" y="20907"/>
                    <a:pt x="20620" y="20791"/>
                    <a:pt x="21378" y="20676"/>
                  </a:cubicBezTo>
                  <a:cubicBezTo>
                    <a:pt x="20620" y="20445"/>
                    <a:pt x="20241" y="20214"/>
                    <a:pt x="19483" y="19983"/>
                  </a:cubicBezTo>
                  <a:cubicBezTo>
                    <a:pt x="19483" y="19867"/>
                    <a:pt x="19104" y="19752"/>
                    <a:pt x="18725" y="1963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01" name="Freeform 9"/>
            <p:cNvSpPr/>
            <p:nvPr/>
          </p:nvSpPr>
          <p:spPr>
            <a:xfrm>
              <a:off x="924824" y="2349471"/>
              <a:ext cx="375177" cy="3262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30" y="13449"/>
                  </a:moveTo>
                  <a:cubicBezTo>
                    <a:pt x="9292" y="13042"/>
                    <a:pt x="9654" y="12634"/>
                    <a:pt x="10016" y="12226"/>
                  </a:cubicBezTo>
                  <a:cubicBezTo>
                    <a:pt x="10136" y="12226"/>
                    <a:pt x="10136" y="12226"/>
                    <a:pt x="10257" y="12023"/>
                  </a:cubicBezTo>
                  <a:cubicBezTo>
                    <a:pt x="10619" y="11615"/>
                    <a:pt x="11102" y="11208"/>
                    <a:pt x="11464" y="10800"/>
                  </a:cubicBezTo>
                  <a:cubicBezTo>
                    <a:pt x="11946" y="10392"/>
                    <a:pt x="12308" y="9985"/>
                    <a:pt x="12791" y="9577"/>
                  </a:cubicBezTo>
                  <a:cubicBezTo>
                    <a:pt x="12912" y="9374"/>
                    <a:pt x="13032" y="9170"/>
                    <a:pt x="13274" y="9170"/>
                  </a:cubicBezTo>
                  <a:cubicBezTo>
                    <a:pt x="13515" y="8762"/>
                    <a:pt x="13756" y="8558"/>
                    <a:pt x="13998" y="8355"/>
                  </a:cubicBezTo>
                  <a:cubicBezTo>
                    <a:pt x="14480" y="7947"/>
                    <a:pt x="14842" y="7540"/>
                    <a:pt x="15325" y="7132"/>
                  </a:cubicBezTo>
                  <a:cubicBezTo>
                    <a:pt x="15687" y="6928"/>
                    <a:pt x="16049" y="6521"/>
                    <a:pt x="16291" y="6317"/>
                  </a:cubicBezTo>
                  <a:cubicBezTo>
                    <a:pt x="16411" y="6317"/>
                    <a:pt x="16411" y="6113"/>
                    <a:pt x="16532" y="6113"/>
                  </a:cubicBezTo>
                  <a:cubicBezTo>
                    <a:pt x="16894" y="5706"/>
                    <a:pt x="17377" y="5502"/>
                    <a:pt x="17739" y="5094"/>
                  </a:cubicBezTo>
                  <a:cubicBezTo>
                    <a:pt x="17980" y="4891"/>
                    <a:pt x="18221" y="4687"/>
                    <a:pt x="18463" y="4483"/>
                  </a:cubicBezTo>
                  <a:cubicBezTo>
                    <a:pt x="18704" y="4279"/>
                    <a:pt x="18825" y="4279"/>
                    <a:pt x="18945" y="4075"/>
                  </a:cubicBezTo>
                  <a:cubicBezTo>
                    <a:pt x="19187" y="4075"/>
                    <a:pt x="19307" y="3872"/>
                    <a:pt x="19428" y="3668"/>
                  </a:cubicBezTo>
                  <a:cubicBezTo>
                    <a:pt x="19669" y="3464"/>
                    <a:pt x="19911" y="3260"/>
                    <a:pt x="20273" y="3057"/>
                  </a:cubicBezTo>
                  <a:cubicBezTo>
                    <a:pt x="20635" y="2853"/>
                    <a:pt x="20997" y="2445"/>
                    <a:pt x="21479" y="2242"/>
                  </a:cubicBezTo>
                  <a:cubicBezTo>
                    <a:pt x="21479" y="2242"/>
                    <a:pt x="21600" y="2038"/>
                    <a:pt x="21600" y="2038"/>
                  </a:cubicBezTo>
                  <a:cubicBezTo>
                    <a:pt x="21600" y="2038"/>
                    <a:pt x="21479" y="1834"/>
                    <a:pt x="21479" y="1834"/>
                  </a:cubicBezTo>
                  <a:cubicBezTo>
                    <a:pt x="21238" y="1426"/>
                    <a:pt x="21359" y="1630"/>
                    <a:pt x="20876" y="1019"/>
                  </a:cubicBezTo>
                  <a:cubicBezTo>
                    <a:pt x="20755" y="1019"/>
                    <a:pt x="20635" y="815"/>
                    <a:pt x="20514" y="815"/>
                  </a:cubicBezTo>
                  <a:cubicBezTo>
                    <a:pt x="20393" y="611"/>
                    <a:pt x="20152" y="408"/>
                    <a:pt x="19911" y="204"/>
                  </a:cubicBezTo>
                  <a:cubicBezTo>
                    <a:pt x="19790" y="204"/>
                    <a:pt x="19669" y="204"/>
                    <a:pt x="19549" y="0"/>
                  </a:cubicBezTo>
                  <a:cubicBezTo>
                    <a:pt x="19549" y="0"/>
                    <a:pt x="19428" y="0"/>
                    <a:pt x="19428" y="0"/>
                  </a:cubicBezTo>
                  <a:cubicBezTo>
                    <a:pt x="19066" y="204"/>
                    <a:pt x="18704" y="408"/>
                    <a:pt x="18342" y="611"/>
                  </a:cubicBezTo>
                  <a:cubicBezTo>
                    <a:pt x="18101" y="815"/>
                    <a:pt x="17859" y="1019"/>
                    <a:pt x="17618" y="1223"/>
                  </a:cubicBezTo>
                  <a:cubicBezTo>
                    <a:pt x="17497" y="1426"/>
                    <a:pt x="17256" y="1630"/>
                    <a:pt x="17135" y="1630"/>
                  </a:cubicBezTo>
                  <a:cubicBezTo>
                    <a:pt x="17135" y="1630"/>
                    <a:pt x="17015" y="1834"/>
                    <a:pt x="17015" y="1834"/>
                  </a:cubicBezTo>
                  <a:cubicBezTo>
                    <a:pt x="16653" y="2038"/>
                    <a:pt x="16291" y="2445"/>
                    <a:pt x="15928" y="2649"/>
                  </a:cubicBezTo>
                  <a:cubicBezTo>
                    <a:pt x="15446" y="3057"/>
                    <a:pt x="15084" y="3464"/>
                    <a:pt x="14722" y="3668"/>
                  </a:cubicBezTo>
                  <a:cubicBezTo>
                    <a:pt x="14360" y="4075"/>
                    <a:pt x="14118" y="4279"/>
                    <a:pt x="13877" y="4483"/>
                  </a:cubicBezTo>
                  <a:cubicBezTo>
                    <a:pt x="13756" y="4687"/>
                    <a:pt x="13636" y="4687"/>
                    <a:pt x="13394" y="4891"/>
                  </a:cubicBezTo>
                  <a:cubicBezTo>
                    <a:pt x="13032" y="5298"/>
                    <a:pt x="12550" y="5706"/>
                    <a:pt x="12188" y="6113"/>
                  </a:cubicBezTo>
                  <a:cubicBezTo>
                    <a:pt x="11705" y="6521"/>
                    <a:pt x="11343" y="6928"/>
                    <a:pt x="10860" y="7336"/>
                  </a:cubicBezTo>
                  <a:cubicBezTo>
                    <a:pt x="10860" y="7336"/>
                    <a:pt x="10740" y="7336"/>
                    <a:pt x="10740" y="7540"/>
                  </a:cubicBezTo>
                  <a:cubicBezTo>
                    <a:pt x="10378" y="7947"/>
                    <a:pt x="10016" y="8151"/>
                    <a:pt x="9654" y="8558"/>
                  </a:cubicBezTo>
                  <a:cubicBezTo>
                    <a:pt x="9171" y="8966"/>
                    <a:pt x="8809" y="9577"/>
                    <a:pt x="8326" y="9985"/>
                  </a:cubicBezTo>
                  <a:cubicBezTo>
                    <a:pt x="8085" y="10392"/>
                    <a:pt x="7723" y="10596"/>
                    <a:pt x="7482" y="11004"/>
                  </a:cubicBezTo>
                  <a:cubicBezTo>
                    <a:pt x="7361" y="11208"/>
                    <a:pt x="7240" y="11208"/>
                    <a:pt x="7120" y="11411"/>
                  </a:cubicBezTo>
                  <a:cubicBezTo>
                    <a:pt x="6637" y="12023"/>
                    <a:pt x="6154" y="12430"/>
                    <a:pt x="5792" y="13042"/>
                  </a:cubicBezTo>
                  <a:cubicBezTo>
                    <a:pt x="5309" y="13653"/>
                    <a:pt x="4827" y="14060"/>
                    <a:pt x="4465" y="14672"/>
                  </a:cubicBezTo>
                  <a:cubicBezTo>
                    <a:pt x="4465" y="14672"/>
                    <a:pt x="4465" y="14672"/>
                    <a:pt x="4344" y="14672"/>
                  </a:cubicBezTo>
                  <a:cubicBezTo>
                    <a:pt x="4344" y="14875"/>
                    <a:pt x="4223" y="14875"/>
                    <a:pt x="4223" y="15079"/>
                  </a:cubicBezTo>
                  <a:cubicBezTo>
                    <a:pt x="3861" y="15487"/>
                    <a:pt x="3379" y="16098"/>
                    <a:pt x="3017" y="16709"/>
                  </a:cubicBezTo>
                  <a:cubicBezTo>
                    <a:pt x="2655" y="17321"/>
                    <a:pt x="2172" y="17932"/>
                    <a:pt x="1689" y="18747"/>
                  </a:cubicBezTo>
                  <a:cubicBezTo>
                    <a:pt x="1327" y="19155"/>
                    <a:pt x="1086" y="19766"/>
                    <a:pt x="724" y="20174"/>
                  </a:cubicBezTo>
                  <a:cubicBezTo>
                    <a:pt x="603" y="20581"/>
                    <a:pt x="362" y="20785"/>
                    <a:pt x="241" y="20989"/>
                  </a:cubicBezTo>
                  <a:cubicBezTo>
                    <a:pt x="241" y="21192"/>
                    <a:pt x="121" y="21396"/>
                    <a:pt x="0" y="21396"/>
                  </a:cubicBezTo>
                  <a:cubicBezTo>
                    <a:pt x="121" y="21396"/>
                    <a:pt x="121" y="21396"/>
                    <a:pt x="241" y="21396"/>
                  </a:cubicBezTo>
                  <a:cubicBezTo>
                    <a:pt x="362" y="21600"/>
                    <a:pt x="483" y="21600"/>
                    <a:pt x="603" y="21600"/>
                  </a:cubicBezTo>
                  <a:cubicBezTo>
                    <a:pt x="724" y="21600"/>
                    <a:pt x="845" y="21600"/>
                    <a:pt x="965" y="21600"/>
                  </a:cubicBezTo>
                  <a:cubicBezTo>
                    <a:pt x="1086" y="21600"/>
                    <a:pt x="1207" y="21396"/>
                    <a:pt x="1327" y="21396"/>
                  </a:cubicBezTo>
                  <a:cubicBezTo>
                    <a:pt x="1689" y="21396"/>
                    <a:pt x="2051" y="21192"/>
                    <a:pt x="2413" y="20989"/>
                  </a:cubicBezTo>
                  <a:cubicBezTo>
                    <a:pt x="2534" y="20989"/>
                    <a:pt x="2534" y="20989"/>
                    <a:pt x="2655" y="20989"/>
                  </a:cubicBezTo>
                  <a:cubicBezTo>
                    <a:pt x="2896" y="20785"/>
                    <a:pt x="3137" y="20785"/>
                    <a:pt x="3379" y="20785"/>
                  </a:cubicBezTo>
                  <a:cubicBezTo>
                    <a:pt x="3379" y="20785"/>
                    <a:pt x="3379" y="20785"/>
                    <a:pt x="3379" y="20785"/>
                  </a:cubicBezTo>
                  <a:cubicBezTo>
                    <a:pt x="3499" y="20581"/>
                    <a:pt x="3499" y="20581"/>
                    <a:pt x="3620" y="20377"/>
                  </a:cubicBezTo>
                  <a:cubicBezTo>
                    <a:pt x="4103" y="19766"/>
                    <a:pt x="4585" y="19155"/>
                    <a:pt x="4947" y="18340"/>
                  </a:cubicBezTo>
                  <a:cubicBezTo>
                    <a:pt x="5189" y="18136"/>
                    <a:pt x="5430" y="17728"/>
                    <a:pt x="5672" y="17525"/>
                  </a:cubicBezTo>
                  <a:cubicBezTo>
                    <a:pt x="5913" y="17117"/>
                    <a:pt x="6154" y="16913"/>
                    <a:pt x="6396" y="16709"/>
                  </a:cubicBezTo>
                  <a:cubicBezTo>
                    <a:pt x="6516" y="16506"/>
                    <a:pt x="6637" y="16302"/>
                    <a:pt x="6758" y="16098"/>
                  </a:cubicBezTo>
                  <a:cubicBezTo>
                    <a:pt x="7120" y="15691"/>
                    <a:pt x="7361" y="15283"/>
                    <a:pt x="7602" y="15079"/>
                  </a:cubicBezTo>
                  <a:cubicBezTo>
                    <a:pt x="8085" y="14468"/>
                    <a:pt x="8568" y="14060"/>
                    <a:pt x="8930" y="13449"/>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02" name="Freeform 10"/>
            <p:cNvSpPr/>
            <p:nvPr/>
          </p:nvSpPr>
          <p:spPr>
            <a:xfrm>
              <a:off x="362058" y="341706"/>
              <a:ext cx="212514" cy="46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820" y="2880"/>
                  </a:moveTo>
                  <a:cubicBezTo>
                    <a:pt x="18820" y="2880"/>
                    <a:pt x="18606" y="2880"/>
                    <a:pt x="18392" y="2880"/>
                  </a:cubicBezTo>
                  <a:cubicBezTo>
                    <a:pt x="17750" y="2880"/>
                    <a:pt x="17109" y="2880"/>
                    <a:pt x="16467" y="1440"/>
                  </a:cubicBezTo>
                  <a:cubicBezTo>
                    <a:pt x="15826" y="1440"/>
                    <a:pt x="15184" y="1440"/>
                    <a:pt x="14543" y="1440"/>
                  </a:cubicBezTo>
                  <a:cubicBezTo>
                    <a:pt x="14543" y="1440"/>
                    <a:pt x="14329" y="1440"/>
                    <a:pt x="14115" y="1440"/>
                  </a:cubicBezTo>
                  <a:cubicBezTo>
                    <a:pt x="13687" y="1440"/>
                    <a:pt x="13259" y="1440"/>
                    <a:pt x="12618" y="1440"/>
                  </a:cubicBezTo>
                  <a:cubicBezTo>
                    <a:pt x="11976" y="1440"/>
                    <a:pt x="11335" y="1440"/>
                    <a:pt x="10693" y="1440"/>
                  </a:cubicBezTo>
                  <a:cubicBezTo>
                    <a:pt x="10265" y="1440"/>
                    <a:pt x="9838" y="1440"/>
                    <a:pt x="9196" y="1440"/>
                  </a:cubicBezTo>
                  <a:cubicBezTo>
                    <a:pt x="9196" y="1440"/>
                    <a:pt x="8982" y="1440"/>
                    <a:pt x="8768" y="1440"/>
                  </a:cubicBezTo>
                  <a:cubicBezTo>
                    <a:pt x="8127" y="0"/>
                    <a:pt x="7485" y="0"/>
                    <a:pt x="6844" y="0"/>
                  </a:cubicBezTo>
                  <a:cubicBezTo>
                    <a:pt x="6844" y="0"/>
                    <a:pt x="6630" y="0"/>
                    <a:pt x="6630" y="0"/>
                  </a:cubicBezTo>
                  <a:cubicBezTo>
                    <a:pt x="5988" y="0"/>
                    <a:pt x="5560" y="0"/>
                    <a:pt x="4919" y="0"/>
                  </a:cubicBezTo>
                  <a:cubicBezTo>
                    <a:pt x="4919" y="0"/>
                    <a:pt x="4705" y="0"/>
                    <a:pt x="4491" y="0"/>
                  </a:cubicBezTo>
                  <a:cubicBezTo>
                    <a:pt x="4063" y="0"/>
                    <a:pt x="3636" y="0"/>
                    <a:pt x="2994" y="0"/>
                  </a:cubicBezTo>
                  <a:cubicBezTo>
                    <a:pt x="2352" y="0"/>
                    <a:pt x="1711" y="0"/>
                    <a:pt x="1069" y="0"/>
                  </a:cubicBezTo>
                  <a:cubicBezTo>
                    <a:pt x="1069" y="0"/>
                    <a:pt x="855" y="0"/>
                    <a:pt x="642" y="0"/>
                  </a:cubicBezTo>
                  <a:cubicBezTo>
                    <a:pt x="428" y="5760"/>
                    <a:pt x="214" y="11520"/>
                    <a:pt x="0" y="17280"/>
                  </a:cubicBezTo>
                  <a:cubicBezTo>
                    <a:pt x="214" y="17280"/>
                    <a:pt x="428" y="17280"/>
                    <a:pt x="642" y="17280"/>
                  </a:cubicBezTo>
                  <a:cubicBezTo>
                    <a:pt x="1283" y="17280"/>
                    <a:pt x="1925" y="17280"/>
                    <a:pt x="2566" y="17280"/>
                  </a:cubicBezTo>
                  <a:cubicBezTo>
                    <a:pt x="2994" y="17280"/>
                    <a:pt x="3422" y="17280"/>
                    <a:pt x="3850" y="17280"/>
                  </a:cubicBezTo>
                  <a:cubicBezTo>
                    <a:pt x="4063" y="17280"/>
                    <a:pt x="4277" y="17280"/>
                    <a:pt x="4491" y="17280"/>
                  </a:cubicBezTo>
                  <a:cubicBezTo>
                    <a:pt x="5133" y="17280"/>
                    <a:pt x="5560" y="17280"/>
                    <a:pt x="6416" y="17280"/>
                  </a:cubicBezTo>
                  <a:cubicBezTo>
                    <a:pt x="6416" y="17280"/>
                    <a:pt x="6416" y="17280"/>
                    <a:pt x="6630" y="18720"/>
                  </a:cubicBezTo>
                  <a:cubicBezTo>
                    <a:pt x="7057" y="18720"/>
                    <a:pt x="7699" y="18720"/>
                    <a:pt x="8127" y="18720"/>
                  </a:cubicBezTo>
                  <a:cubicBezTo>
                    <a:pt x="8341" y="18720"/>
                    <a:pt x="8554" y="18720"/>
                    <a:pt x="8768" y="18720"/>
                  </a:cubicBezTo>
                  <a:cubicBezTo>
                    <a:pt x="9196" y="18720"/>
                    <a:pt x="9624" y="18720"/>
                    <a:pt x="10051" y="18720"/>
                  </a:cubicBezTo>
                  <a:cubicBezTo>
                    <a:pt x="10693" y="18720"/>
                    <a:pt x="11335" y="18720"/>
                    <a:pt x="11976" y="18720"/>
                  </a:cubicBezTo>
                  <a:cubicBezTo>
                    <a:pt x="12618" y="18720"/>
                    <a:pt x="13046" y="18720"/>
                    <a:pt x="13473" y="18720"/>
                  </a:cubicBezTo>
                  <a:cubicBezTo>
                    <a:pt x="13687" y="18720"/>
                    <a:pt x="13901" y="18720"/>
                    <a:pt x="13901" y="20160"/>
                  </a:cubicBezTo>
                  <a:cubicBezTo>
                    <a:pt x="14543" y="20160"/>
                    <a:pt x="15184" y="20160"/>
                    <a:pt x="15826" y="20160"/>
                  </a:cubicBezTo>
                  <a:cubicBezTo>
                    <a:pt x="16467" y="20160"/>
                    <a:pt x="17109" y="20160"/>
                    <a:pt x="17750" y="20160"/>
                  </a:cubicBezTo>
                  <a:cubicBezTo>
                    <a:pt x="17964" y="20160"/>
                    <a:pt x="18178" y="20160"/>
                    <a:pt x="18392" y="20160"/>
                  </a:cubicBezTo>
                  <a:cubicBezTo>
                    <a:pt x="18820" y="20160"/>
                    <a:pt x="19248" y="20160"/>
                    <a:pt x="19675" y="20160"/>
                  </a:cubicBezTo>
                  <a:cubicBezTo>
                    <a:pt x="20317" y="20160"/>
                    <a:pt x="20958" y="21600"/>
                    <a:pt x="21386" y="21600"/>
                  </a:cubicBezTo>
                  <a:cubicBezTo>
                    <a:pt x="21386" y="14400"/>
                    <a:pt x="21600" y="8640"/>
                    <a:pt x="21600" y="2880"/>
                  </a:cubicBezTo>
                  <a:cubicBezTo>
                    <a:pt x="21172" y="2880"/>
                    <a:pt x="20745" y="2880"/>
                    <a:pt x="20317" y="2880"/>
                  </a:cubicBezTo>
                  <a:cubicBezTo>
                    <a:pt x="19889" y="2880"/>
                    <a:pt x="19461" y="2880"/>
                    <a:pt x="18820" y="28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03" name="Freeform 11"/>
            <p:cNvSpPr/>
            <p:nvPr/>
          </p:nvSpPr>
          <p:spPr>
            <a:xfrm>
              <a:off x="669021" y="355219"/>
              <a:ext cx="232191" cy="617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54" y="6480"/>
                  </a:moveTo>
                  <a:cubicBezTo>
                    <a:pt x="19459" y="6480"/>
                    <a:pt x="19459" y="6480"/>
                    <a:pt x="19265" y="6480"/>
                  </a:cubicBezTo>
                  <a:cubicBezTo>
                    <a:pt x="18876" y="6480"/>
                    <a:pt x="18292" y="6480"/>
                    <a:pt x="17903" y="6480"/>
                  </a:cubicBezTo>
                  <a:cubicBezTo>
                    <a:pt x="17319" y="6480"/>
                    <a:pt x="16735" y="5400"/>
                    <a:pt x="16151" y="5400"/>
                  </a:cubicBezTo>
                  <a:cubicBezTo>
                    <a:pt x="15762" y="5400"/>
                    <a:pt x="15373" y="5400"/>
                    <a:pt x="14984" y="5400"/>
                  </a:cubicBezTo>
                  <a:cubicBezTo>
                    <a:pt x="14789" y="5400"/>
                    <a:pt x="14595" y="5400"/>
                    <a:pt x="14400" y="5400"/>
                  </a:cubicBezTo>
                  <a:cubicBezTo>
                    <a:pt x="13816" y="5400"/>
                    <a:pt x="13232" y="4320"/>
                    <a:pt x="12649" y="4320"/>
                  </a:cubicBezTo>
                  <a:cubicBezTo>
                    <a:pt x="12065" y="4320"/>
                    <a:pt x="11481" y="4320"/>
                    <a:pt x="10897" y="4320"/>
                  </a:cubicBezTo>
                  <a:cubicBezTo>
                    <a:pt x="10897" y="4320"/>
                    <a:pt x="10703" y="4320"/>
                    <a:pt x="10508" y="3240"/>
                  </a:cubicBezTo>
                  <a:cubicBezTo>
                    <a:pt x="10119" y="3240"/>
                    <a:pt x="9730" y="3240"/>
                    <a:pt x="9146" y="3240"/>
                  </a:cubicBezTo>
                  <a:cubicBezTo>
                    <a:pt x="8562" y="3240"/>
                    <a:pt x="8173" y="3240"/>
                    <a:pt x="7589" y="2160"/>
                  </a:cubicBezTo>
                  <a:cubicBezTo>
                    <a:pt x="7005" y="2160"/>
                    <a:pt x="6616" y="2160"/>
                    <a:pt x="6227" y="2160"/>
                  </a:cubicBezTo>
                  <a:cubicBezTo>
                    <a:pt x="6032" y="2160"/>
                    <a:pt x="5838" y="2160"/>
                    <a:pt x="5838" y="2160"/>
                  </a:cubicBezTo>
                  <a:cubicBezTo>
                    <a:pt x="5254" y="2160"/>
                    <a:pt x="4670" y="1080"/>
                    <a:pt x="4086" y="1080"/>
                  </a:cubicBezTo>
                  <a:cubicBezTo>
                    <a:pt x="3503" y="1080"/>
                    <a:pt x="2919" y="1080"/>
                    <a:pt x="2335" y="1080"/>
                  </a:cubicBezTo>
                  <a:cubicBezTo>
                    <a:pt x="2141" y="1080"/>
                    <a:pt x="1946" y="1080"/>
                    <a:pt x="1946" y="0"/>
                  </a:cubicBezTo>
                  <a:cubicBezTo>
                    <a:pt x="1557" y="0"/>
                    <a:pt x="973" y="0"/>
                    <a:pt x="584" y="0"/>
                  </a:cubicBezTo>
                  <a:cubicBezTo>
                    <a:pt x="584" y="0"/>
                    <a:pt x="584" y="0"/>
                    <a:pt x="584" y="0"/>
                  </a:cubicBezTo>
                  <a:cubicBezTo>
                    <a:pt x="389" y="0"/>
                    <a:pt x="389" y="0"/>
                    <a:pt x="195" y="0"/>
                  </a:cubicBezTo>
                  <a:cubicBezTo>
                    <a:pt x="195" y="4320"/>
                    <a:pt x="0" y="8640"/>
                    <a:pt x="0" y="14040"/>
                  </a:cubicBezTo>
                  <a:cubicBezTo>
                    <a:pt x="0" y="14040"/>
                    <a:pt x="0" y="14040"/>
                    <a:pt x="0" y="14040"/>
                  </a:cubicBezTo>
                  <a:cubicBezTo>
                    <a:pt x="195" y="14040"/>
                    <a:pt x="389" y="14040"/>
                    <a:pt x="389" y="14040"/>
                  </a:cubicBezTo>
                  <a:cubicBezTo>
                    <a:pt x="778" y="14040"/>
                    <a:pt x="973" y="14040"/>
                    <a:pt x="1362" y="14040"/>
                  </a:cubicBezTo>
                  <a:cubicBezTo>
                    <a:pt x="1362" y="14040"/>
                    <a:pt x="1557" y="14040"/>
                    <a:pt x="1751" y="14040"/>
                  </a:cubicBezTo>
                  <a:cubicBezTo>
                    <a:pt x="2335" y="14040"/>
                    <a:pt x="2919" y="15120"/>
                    <a:pt x="3503" y="15120"/>
                  </a:cubicBezTo>
                  <a:cubicBezTo>
                    <a:pt x="4086" y="15120"/>
                    <a:pt x="4670" y="15120"/>
                    <a:pt x="5254" y="15120"/>
                  </a:cubicBezTo>
                  <a:cubicBezTo>
                    <a:pt x="5254" y="16200"/>
                    <a:pt x="5449" y="16200"/>
                    <a:pt x="5643" y="16200"/>
                  </a:cubicBezTo>
                  <a:cubicBezTo>
                    <a:pt x="6032" y="16200"/>
                    <a:pt x="6422" y="16200"/>
                    <a:pt x="7005" y="16200"/>
                  </a:cubicBezTo>
                  <a:cubicBezTo>
                    <a:pt x="7589" y="16200"/>
                    <a:pt x="8173" y="17280"/>
                    <a:pt x="8562" y="17280"/>
                  </a:cubicBezTo>
                  <a:cubicBezTo>
                    <a:pt x="9146" y="17280"/>
                    <a:pt x="9535" y="17280"/>
                    <a:pt x="9924" y="17280"/>
                  </a:cubicBezTo>
                  <a:cubicBezTo>
                    <a:pt x="10119" y="17280"/>
                    <a:pt x="10314" y="17280"/>
                    <a:pt x="10314" y="17280"/>
                  </a:cubicBezTo>
                  <a:cubicBezTo>
                    <a:pt x="10897" y="18360"/>
                    <a:pt x="11481" y="18360"/>
                    <a:pt x="12065" y="18360"/>
                  </a:cubicBezTo>
                  <a:cubicBezTo>
                    <a:pt x="12649" y="18360"/>
                    <a:pt x="13232" y="18360"/>
                    <a:pt x="13816" y="18360"/>
                  </a:cubicBezTo>
                  <a:cubicBezTo>
                    <a:pt x="14011" y="19440"/>
                    <a:pt x="14205" y="19440"/>
                    <a:pt x="14400" y="19440"/>
                  </a:cubicBezTo>
                  <a:cubicBezTo>
                    <a:pt x="14789" y="19440"/>
                    <a:pt x="15178" y="19440"/>
                    <a:pt x="15568" y="19440"/>
                  </a:cubicBezTo>
                  <a:cubicBezTo>
                    <a:pt x="16151" y="19440"/>
                    <a:pt x="16735" y="19440"/>
                    <a:pt x="17319" y="20520"/>
                  </a:cubicBezTo>
                  <a:cubicBezTo>
                    <a:pt x="17708" y="20520"/>
                    <a:pt x="18292" y="20520"/>
                    <a:pt x="18681" y="20520"/>
                  </a:cubicBezTo>
                  <a:cubicBezTo>
                    <a:pt x="18876" y="20520"/>
                    <a:pt x="18876" y="20520"/>
                    <a:pt x="19070" y="20520"/>
                  </a:cubicBezTo>
                  <a:cubicBezTo>
                    <a:pt x="19654" y="20520"/>
                    <a:pt x="20238" y="21600"/>
                    <a:pt x="20822" y="21600"/>
                  </a:cubicBezTo>
                  <a:cubicBezTo>
                    <a:pt x="21016" y="21600"/>
                    <a:pt x="21211" y="21600"/>
                    <a:pt x="21600" y="21600"/>
                  </a:cubicBezTo>
                  <a:cubicBezTo>
                    <a:pt x="21600" y="17280"/>
                    <a:pt x="21600" y="11880"/>
                    <a:pt x="21600" y="7560"/>
                  </a:cubicBezTo>
                  <a:cubicBezTo>
                    <a:pt x="21405" y="7560"/>
                    <a:pt x="21405" y="7560"/>
                    <a:pt x="21405" y="7560"/>
                  </a:cubicBezTo>
                  <a:cubicBezTo>
                    <a:pt x="20822" y="7560"/>
                    <a:pt x="20238" y="6480"/>
                    <a:pt x="19654" y="64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04" name="Freeform 12"/>
            <p:cNvSpPr/>
            <p:nvPr/>
          </p:nvSpPr>
          <p:spPr>
            <a:xfrm>
              <a:off x="1509890" y="2040584"/>
              <a:ext cx="371242" cy="2162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10" y="21600"/>
                  </a:moveTo>
                  <a:cubicBezTo>
                    <a:pt x="732" y="21600"/>
                    <a:pt x="732" y="21600"/>
                    <a:pt x="854" y="21291"/>
                  </a:cubicBezTo>
                  <a:cubicBezTo>
                    <a:pt x="854" y="21291"/>
                    <a:pt x="976" y="21291"/>
                    <a:pt x="976" y="21291"/>
                  </a:cubicBezTo>
                  <a:cubicBezTo>
                    <a:pt x="1342" y="20983"/>
                    <a:pt x="1831" y="20674"/>
                    <a:pt x="2197" y="20366"/>
                  </a:cubicBezTo>
                  <a:cubicBezTo>
                    <a:pt x="2563" y="20057"/>
                    <a:pt x="2929" y="19749"/>
                    <a:pt x="3417" y="19440"/>
                  </a:cubicBezTo>
                  <a:cubicBezTo>
                    <a:pt x="3539" y="19131"/>
                    <a:pt x="3661" y="19131"/>
                    <a:pt x="3783" y="18823"/>
                  </a:cubicBezTo>
                  <a:cubicBezTo>
                    <a:pt x="4027" y="18823"/>
                    <a:pt x="4271" y="18514"/>
                    <a:pt x="4515" y="18206"/>
                  </a:cubicBezTo>
                  <a:cubicBezTo>
                    <a:pt x="5003" y="17897"/>
                    <a:pt x="5369" y="17589"/>
                    <a:pt x="5736" y="17280"/>
                  </a:cubicBezTo>
                  <a:cubicBezTo>
                    <a:pt x="6102" y="16971"/>
                    <a:pt x="6468" y="16663"/>
                    <a:pt x="6834" y="16354"/>
                  </a:cubicBezTo>
                  <a:cubicBezTo>
                    <a:pt x="6834" y="16354"/>
                    <a:pt x="6956" y="16354"/>
                    <a:pt x="6956" y="16354"/>
                  </a:cubicBezTo>
                  <a:cubicBezTo>
                    <a:pt x="7322" y="16046"/>
                    <a:pt x="7688" y="15737"/>
                    <a:pt x="8176" y="15429"/>
                  </a:cubicBezTo>
                  <a:cubicBezTo>
                    <a:pt x="8542" y="15120"/>
                    <a:pt x="8908" y="14811"/>
                    <a:pt x="9275" y="14503"/>
                  </a:cubicBezTo>
                  <a:cubicBezTo>
                    <a:pt x="9519" y="14194"/>
                    <a:pt x="9641" y="14194"/>
                    <a:pt x="9763" y="14194"/>
                  </a:cubicBezTo>
                  <a:cubicBezTo>
                    <a:pt x="10007" y="13886"/>
                    <a:pt x="10251" y="13577"/>
                    <a:pt x="10495" y="13577"/>
                  </a:cubicBezTo>
                  <a:cubicBezTo>
                    <a:pt x="10861" y="13269"/>
                    <a:pt x="11349" y="12960"/>
                    <a:pt x="11715" y="12651"/>
                  </a:cubicBezTo>
                  <a:cubicBezTo>
                    <a:pt x="12081" y="12343"/>
                    <a:pt x="12447" y="12034"/>
                    <a:pt x="12814" y="11726"/>
                  </a:cubicBezTo>
                  <a:cubicBezTo>
                    <a:pt x="12814" y="11726"/>
                    <a:pt x="12814" y="11726"/>
                    <a:pt x="12936" y="11726"/>
                  </a:cubicBezTo>
                  <a:cubicBezTo>
                    <a:pt x="13302" y="11417"/>
                    <a:pt x="13668" y="11109"/>
                    <a:pt x="14156" y="10800"/>
                  </a:cubicBezTo>
                  <a:cubicBezTo>
                    <a:pt x="14522" y="10491"/>
                    <a:pt x="14888" y="10183"/>
                    <a:pt x="15254" y="9874"/>
                  </a:cubicBezTo>
                  <a:cubicBezTo>
                    <a:pt x="15498" y="9566"/>
                    <a:pt x="15620" y="9566"/>
                    <a:pt x="15742" y="9257"/>
                  </a:cubicBezTo>
                  <a:cubicBezTo>
                    <a:pt x="15742" y="9257"/>
                    <a:pt x="15864" y="9257"/>
                    <a:pt x="15864" y="9257"/>
                  </a:cubicBezTo>
                  <a:cubicBezTo>
                    <a:pt x="15986" y="9257"/>
                    <a:pt x="16231" y="8949"/>
                    <a:pt x="16475" y="8949"/>
                  </a:cubicBezTo>
                  <a:cubicBezTo>
                    <a:pt x="16841" y="8640"/>
                    <a:pt x="17329" y="8023"/>
                    <a:pt x="17695" y="7714"/>
                  </a:cubicBezTo>
                  <a:cubicBezTo>
                    <a:pt x="18061" y="7714"/>
                    <a:pt x="18427" y="7406"/>
                    <a:pt x="18793" y="7097"/>
                  </a:cubicBezTo>
                  <a:cubicBezTo>
                    <a:pt x="18793" y="7097"/>
                    <a:pt x="18793" y="6789"/>
                    <a:pt x="18915" y="6789"/>
                  </a:cubicBezTo>
                  <a:cubicBezTo>
                    <a:pt x="19281" y="6480"/>
                    <a:pt x="19647" y="6171"/>
                    <a:pt x="20014" y="5863"/>
                  </a:cubicBezTo>
                  <a:cubicBezTo>
                    <a:pt x="20502" y="5554"/>
                    <a:pt x="20868" y="5246"/>
                    <a:pt x="21234" y="4937"/>
                  </a:cubicBezTo>
                  <a:cubicBezTo>
                    <a:pt x="21356" y="4937"/>
                    <a:pt x="21478" y="4629"/>
                    <a:pt x="21600" y="4629"/>
                  </a:cubicBezTo>
                  <a:cubicBezTo>
                    <a:pt x="21600" y="4320"/>
                    <a:pt x="21478" y="3703"/>
                    <a:pt x="21356" y="3394"/>
                  </a:cubicBezTo>
                  <a:cubicBezTo>
                    <a:pt x="21234" y="2160"/>
                    <a:pt x="20990" y="926"/>
                    <a:pt x="20746" y="0"/>
                  </a:cubicBezTo>
                  <a:cubicBezTo>
                    <a:pt x="20746" y="0"/>
                    <a:pt x="20624" y="0"/>
                    <a:pt x="20624" y="0"/>
                  </a:cubicBezTo>
                  <a:cubicBezTo>
                    <a:pt x="20258" y="309"/>
                    <a:pt x="19769" y="617"/>
                    <a:pt x="19403" y="926"/>
                  </a:cubicBezTo>
                  <a:cubicBezTo>
                    <a:pt x="19403" y="926"/>
                    <a:pt x="19281" y="926"/>
                    <a:pt x="19281" y="926"/>
                  </a:cubicBezTo>
                  <a:cubicBezTo>
                    <a:pt x="18915" y="1234"/>
                    <a:pt x="18549" y="1543"/>
                    <a:pt x="18183" y="1851"/>
                  </a:cubicBezTo>
                  <a:cubicBezTo>
                    <a:pt x="17817" y="2160"/>
                    <a:pt x="17451" y="2469"/>
                    <a:pt x="17085" y="2777"/>
                  </a:cubicBezTo>
                  <a:cubicBezTo>
                    <a:pt x="16841" y="3086"/>
                    <a:pt x="16597" y="3394"/>
                    <a:pt x="16353" y="3394"/>
                  </a:cubicBezTo>
                  <a:cubicBezTo>
                    <a:pt x="16108" y="3703"/>
                    <a:pt x="15986" y="3703"/>
                    <a:pt x="15864" y="3703"/>
                  </a:cubicBezTo>
                  <a:cubicBezTo>
                    <a:pt x="15620" y="4011"/>
                    <a:pt x="15376" y="4011"/>
                    <a:pt x="15254" y="4320"/>
                  </a:cubicBezTo>
                  <a:cubicBezTo>
                    <a:pt x="15010" y="4320"/>
                    <a:pt x="14888" y="4629"/>
                    <a:pt x="14644" y="4629"/>
                  </a:cubicBezTo>
                  <a:cubicBezTo>
                    <a:pt x="14278" y="4937"/>
                    <a:pt x="13912" y="5246"/>
                    <a:pt x="13424" y="5554"/>
                  </a:cubicBezTo>
                  <a:cubicBezTo>
                    <a:pt x="13424" y="5863"/>
                    <a:pt x="13424" y="5863"/>
                    <a:pt x="13302" y="5863"/>
                  </a:cubicBezTo>
                  <a:cubicBezTo>
                    <a:pt x="12936" y="6171"/>
                    <a:pt x="12569" y="6480"/>
                    <a:pt x="12325" y="6480"/>
                  </a:cubicBezTo>
                  <a:cubicBezTo>
                    <a:pt x="11837" y="6789"/>
                    <a:pt x="11471" y="7097"/>
                    <a:pt x="11105" y="7406"/>
                  </a:cubicBezTo>
                  <a:cubicBezTo>
                    <a:pt x="10861" y="7714"/>
                    <a:pt x="10617" y="8023"/>
                    <a:pt x="10373" y="8023"/>
                  </a:cubicBezTo>
                  <a:cubicBezTo>
                    <a:pt x="10251" y="8331"/>
                    <a:pt x="10007" y="8331"/>
                    <a:pt x="9885" y="8640"/>
                  </a:cubicBezTo>
                  <a:cubicBezTo>
                    <a:pt x="9519" y="8949"/>
                    <a:pt x="9153" y="9257"/>
                    <a:pt x="8664" y="9566"/>
                  </a:cubicBezTo>
                  <a:cubicBezTo>
                    <a:pt x="8298" y="9874"/>
                    <a:pt x="7932" y="10183"/>
                    <a:pt x="7566" y="10491"/>
                  </a:cubicBezTo>
                  <a:cubicBezTo>
                    <a:pt x="7444" y="10491"/>
                    <a:pt x="7444" y="10491"/>
                    <a:pt x="7322" y="10491"/>
                  </a:cubicBezTo>
                  <a:cubicBezTo>
                    <a:pt x="7078" y="10800"/>
                    <a:pt x="6712" y="11109"/>
                    <a:pt x="6346" y="11417"/>
                  </a:cubicBezTo>
                  <a:cubicBezTo>
                    <a:pt x="5858" y="11726"/>
                    <a:pt x="5492" y="12034"/>
                    <a:pt x="5125" y="12343"/>
                  </a:cubicBezTo>
                  <a:cubicBezTo>
                    <a:pt x="4881" y="12651"/>
                    <a:pt x="4637" y="12651"/>
                    <a:pt x="4393" y="12960"/>
                  </a:cubicBezTo>
                  <a:cubicBezTo>
                    <a:pt x="4271" y="12960"/>
                    <a:pt x="4027" y="13269"/>
                    <a:pt x="3905" y="13269"/>
                  </a:cubicBezTo>
                  <a:cubicBezTo>
                    <a:pt x="3539" y="13577"/>
                    <a:pt x="3173" y="13886"/>
                    <a:pt x="2685" y="14194"/>
                  </a:cubicBezTo>
                  <a:cubicBezTo>
                    <a:pt x="2319" y="14503"/>
                    <a:pt x="1953" y="14811"/>
                    <a:pt x="1586" y="15429"/>
                  </a:cubicBezTo>
                  <a:cubicBezTo>
                    <a:pt x="1464" y="15429"/>
                    <a:pt x="1464" y="15429"/>
                    <a:pt x="1342" y="15429"/>
                  </a:cubicBezTo>
                  <a:cubicBezTo>
                    <a:pt x="1098" y="15737"/>
                    <a:pt x="732" y="16046"/>
                    <a:pt x="366" y="16354"/>
                  </a:cubicBezTo>
                  <a:cubicBezTo>
                    <a:pt x="244" y="16354"/>
                    <a:pt x="122" y="16354"/>
                    <a:pt x="0" y="16663"/>
                  </a:cubicBezTo>
                  <a:cubicBezTo>
                    <a:pt x="0" y="16971"/>
                    <a:pt x="122" y="17589"/>
                    <a:pt x="244" y="17897"/>
                  </a:cubicBezTo>
                  <a:cubicBezTo>
                    <a:pt x="366" y="19131"/>
                    <a:pt x="488" y="20366"/>
                    <a:pt x="61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05" name="Freeform 13"/>
            <p:cNvSpPr/>
            <p:nvPr/>
          </p:nvSpPr>
          <p:spPr>
            <a:xfrm>
              <a:off x="1056004" y="3617837"/>
              <a:ext cx="415845" cy="289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36" y="17464"/>
                  </a:moveTo>
                  <a:cubicBezTo>
                    <a:pt x="20727" y="17464"/>
                    <a:pt x="20727" y="17464"/>
                    <a:pt x="20618" y="17234"/>
                  </a:cubicBezTo>
                  <a:cubicBezTo>
                    <a:pt x="20509" y="17234"/>
                    <a:pt x="20291" y="17004"/>
                    <a:pt x="20073" y="16774"/>
                  </a:cubicBezTo>
                  <a:cubicBezTo>
                    <a:pt x="19745" y="16545"/>
                    <a:pt x="19418" y="16315"/>
                    <a:pt x="19091" y="16085"/>
                  </a:cubicBezTo>
                  <a:cubicBezTo>
                    <a:pt x="18982" y="16085"/>
                    <a:pt x="18764" y="15855"/>
                    <a:pt x="18545" y="15626"/>
                  </a:cubicBezTo>
                  <a:cubicBezTo>
                    <a:pt x="18436" y="15626"/>
                    <a:pt x="18327" y="15396"/>
                    <a:pt x="18218" y="15396"/>
                  </a:cubicBezTo>
                  <a:cubicBezTo>
                    <a:pt x="18109" y="15396"/>
                    <a:pt x="18000" y="15166"/>
                    <a:pt x="17891" y="15166"/>
                  </a:cubicBezTo>
                  <a:cubicBezTo>
                    <a:pt x="17673" y="14936"/>
                    <a:pt x="17455" y="14936"/>
                    <a:pt x="17345" y="14706"/>
                  </a:cubicBezTo>
                  <a:cubicBezTo>
                    <a:pt x="17018" y="14477"/>
                    <a:pt x="16691" y="14247"/>
                    <a:pt x="16364" y="14017"/>
                  </a:cubicBezTo>
                  <a:cubicBezTo>
                    <a:pt x="16364" y="14017"/>
                    <a:pt x="16364" y="14017"/>
                    <a:pt x="16255" y="14017"/>
                  </a:cubicBezTo>
                  <a:cubicBezTo>
                    <a:pt x="16036" y="13787"/>
                    <a:pt x="15818" y="13557"/>
                    <a:pt x="15491" y="13328"/>
                  </a:cubicBezTo>
                  <a:cubicBezTo>
                    <a:pt x="15164" y="13098"/>
                    <a:pt x="14945" y="12868"/>
                    <a:pt x="14618" y="12638"/>
                  </a:cubicBezTo>
                  <a:cubicBezTo>
                    <a:pt x="14400" y="12409"/>
                    <a:pt x="14182" y="12179"/>
                    <a:pt x="14073" y="12179"/>
                  </a:cubicBezTo>
                  <a:cubicBezTo>
                    <a:pt x="13964" y="11949"/>
                    <a:pt x="13855" y="11949"/>
                    <a:pt x="13636" y="11949"/>
                  </a:cubicBezTo>
                  <a:cubicBezTo>
                    <a:pt x="13418" y="11719"/>
                    <a:pt x="13091" y="11489"/>
                    <a:pt x="12764" y="11260"/>
                  </a:cubicBezTo>
                  <a:cubicBezTo>
                    <a:pt x="12436" y="10800"/>
                    <a:pt x="12218" y="10570"/>
                    <a:pt x="11891" y="10340"/>
                  </a:cubicBezTo>
                  <a:cubicBezTo>
                    <a:pt x="11891" y="10340"/>
                    <a:pt x="11782" y="10340"/>
                    <a:pt x="11782" y="10340"/>
                  </a:cubicBezTo>
                  <a:cubicBezTo>
                    <a:pt x="11455" y="10111"/>
                    <a:pt x="11236" y="9881"/>
                    <a:pt x="11018" y="9651"/>
                  </a:cubicBezTo>
                  <a:cubicBezTo>
                    <a:pt x="10691" y="9421"/>
                    <a:pt x="10364" y="9191"/>
                    <a:pt x="10036" y="8962"/>
                  </a:cubicBezTo>
                  <a:cubicBezTo>
                    <a:pt x="9927" y="8732"/>
                    <a:pt x="9709" y="8502"/>
                    <a:pt x="9491" y="8502"/>
                  </a:cubicBezTo>
                  <a:cubicBezTo>
                    <a:pt x="9382" y="8272"/>
                    <a:pt x="9273" y="8272"/>
                    <a:pt x="9164" y="8043"/>
                  </a:cubicBezTo>
                  <a:cubicBezTo>
                    <a:pt x="8836" y="7813"/>
                    <a:pt x="8618" y="7583"/>
                    <a:pt x="8291" y="7353"/>
                  </a:cubicBezTo>
                  <a:cubicBezTo>
                    <a:pt x="7964" y="7123"/>
                    <a:pt x="7745" y="6894"/>
                    <a:pt x="7527" y="6664"/>
                  </a:cubicBezTo>
                  <a:cubicBezTo>
                    <a:pt x="7418" y="6664"/>
                    <a:pt x="7418" y="6664"/>
                    <a:pt x="7418" y="6664"/>
                  </a:cubicBezTo>
                  <a:cubicBezTo>
                    <a:pt x="7309" y="6434"/>
                    <a:pt x="7309" y="6434"/>
                    <a:pt x="7309" y="6434"/>
                  </a:cubicBezTo>
                  <a:cubicBezTo>
                    <a:pt x="6982" y="6204"/>
                    <a:pt x="6764" y="5974"/>
                    <a:pt x="6436" y="5745"/>
                  </a:cubicBezTo>
                  <a:cubicBezTo>
                    <a:pt x="6218" y="5515"/>
                    <a:pt x="5891" y="5055"/>
                    <a:pt x="5564" y="4826"/>
                  </a:cubicBezTo>
                  <a:cubicBezTo>
                    <a:pt x="5455" y="4596"/>
                    <a:pt x="5236" y="4596"/>
                    <a:pt x="5018" y="4366"/>
                  </a:cubicBezTo>
                  <a:cubicBezTo>
                    <a:pt x="4909" y="4136"/>
                    <a:pt x="4800" y="4136"/>
                    <a:pt x="4691" y="3906"/>
                  </a:cubicBezTo>
                  <a:cubicBezTo>
                    <a:pt x="4473" y="3677"/>
                    <a:pt x="4145" y="3447"/>
                    <a:pt x="3818" y="2987"/>
                  </a:cubicBezTo>
                  <a:cubicBezTo>
                    <a:pt x="3491" y="2757"/>
                    <a:pt x="3273" y="2528"/>
                    <a:pt x="2945" y="2068"/>
                  </a:cubicBezTo>
                  <a:cubicBezTo>
                    <a:pt x="2945" y="2068"/>
                    <a:pt x="2836" y="2068"/>
                    <a:pt x="2836" y="2068"/>
                  </a:cubicBezTo>
                  <a:cubicBezTo>
                    <a:pt x="2618" y="1838"/>
                    <a:pt x="2291" y="1379"/>
                    <a:pt x="2073" y="1149"/>
                  </a:cubicBezTo>
                  <a:cubicBezTo>
                    <a:pt x="1745" y="919"/>
                    <a:pt x="1527" y="460"/>
                    <a:pt x="1200" y="230"/>
                  </a:cubicBezTo>
                  <a:cubicBezTo>
                    <a:pt x="1200" y="0"/>
                    <a:pt x="1091" y="0"/>
                    <a:pt x="1091" y="0"/>
                  </a:cubicBezTo>
                  <a:cubicBezTo>
                    <a:pt x="873" y="689"/>
                    <a:pt x="545" y="1379"/>
                    <a:pt x="327" y="2298"/>
                  </a:cubicBezTo>
                  <a:cubicBezTo>
                    <a:pt x="218" y="2528"/>
                    <a:pt x="109" y="2757"/>
                    <a:pt x="0" y="2987"/>
                  </a:cubicBezTo>
                  <a:cubicBezTo>
                    <a:pt x="109" y="3217"/>
                    <a:pt x="109" y="3217"/>
                    <a:pt x="218" y="3217"/>
                  </a:cubicBezTo>
                  <a:cubicBezTo>
                    <a:pt x="436" y="3447"/>
                    <a:pt x="545" y="3677"/>
                    <a:pt x="764" y="3906"/>
                  </a:cubicBezTo>
                  <a:cubicBezTo>
                    <a:pt x="1091" y="4366"/>
                    <a:pt x="1309" y="4596"/>
                    <a:pt x="1636" y="4826"/>
                  </a:cubicBezTo>
                  <a:cubicBezTo>
                    <a:pt x="1855" y="5285"/>
                    <a:pt x="2182" y="5515"/>
                    <a:pt x="2400" y="5745"/>
                  </a:cubicBezTo>
                  <a:cubicBezTo>
                    <a:pt x="2400" y="5745"/>
                    <a:pt x="2509" y="5745"/>
                    <a:pt x="2509" y="5974"/>
                  </a:cubicBezTo>
                  <a:cubicBezTo>
                    <a:pt x="2836" y="6204"/>
                    <a:pt x="3164" y="6434"/>
                    <a:pt x="3382" y="6894"/>
                  </a:cubicBezTo>
                  <a:cubicBezTo>
                    <a:pt x="3709" y="7123"/>
                    <a:pt x="4036" y="7353"/>
                    <a:pt x="4255" y="7813"/>
                  </a:cubicBezTo>
                  <a:cubicBezTo>
                    <a:pt x="4364" y="7813"/>
                    <a:pt x="4473" y="8043"/>
                    <a:pt x="4582" y="8043"/>
                  </a:cubicBezTo>
                  <a:cubicBezTo>
                    <a:pt x="4800" y="8272"/>
                    <a:pt x="5018" y="8502"/>
                    <a:pt x="5127" y="8502"/>
                  </a:cubicBezTo>
                  <a:cubicBezTo>
                    <a:pt x="5455" y="8962"/>
                    <a:pt x="5782" y="9191"/>
                    <a:pt x="6109" y="9421"/>
                  </a:cubicBezTo>
                  <a:cubicBezTo>
                    <a:pt x="6327" y="9651"/>
                    <a:pt x="6545" y="9881"/>
                    <a:pt x="6764" y="10111"/>
                  </a:cubicBezTo>
                  <a:cubicBezTo>
                    <a:pt x="6764" y="10111"/>
                    <a:pt x="6873" y="10111"/>
                    <a:pt x="6873" y="10111"/>
                  </a:cubicBezTo>
                  <a:cubicBezTo>
                    <a:pt x="6873" y="10111"/>
                    <a:pt x="6873" y="10111"/>
                    <a:pt x="6982" y="10340"/>
                  </a:cubicBezTo>
                  <a:cubicBezTo>
                    <a:pt x="7309" y="10570"/>
                    <a:pt x="7527" y="10800"/>
                    <a:pt x="7855" y="11030"/>
                  </a:cubicBezTo>
                  <a:cubicBezTo>
                    <a:pt x="8182" y="11260"/>
                    <a:pt x="8509" y="11489"/>
                    <a:pt x="8727" y="11719"/>
                  </a:cubicBezTo>
                  <a:cubicBezTo>
                    <a:pt x="8836" y="11949"/>
                    <a:pt x="8945" y="11949"/>
                    <a:pt x="9055" y="12179"/>
                  </a:cubicBezTo>
                  <a:cubicBezTo>
                    <a:pt x="9273" y="12179"/>
                    <a:pt x="9491" y="12409"/>
                    <a:pt x="9709" y="12638"/>
                  </a:cubicBezTo>
                  <a:cubicBezTo>
                    <a:pt x="9927" y="12868"/>
                    <a:pt x="10255" y="13098"/>
                    <a:pt x="10582" y="13328"/>
                  </a:cubicBezTo>
                  <a:cubicBezTo>
                    <a:pt x="10800" y="13557"/>
                    <a:pt x="11127" y="13787"/>
                    <a:pt x="11345" y="14017"/>
                  </a:cubicBezTo>
                  <a:cubicBezTo>
                    <a:pt x="11345" y="14017"/>
                    <a:pt x="11455" y="14017"/>
                    <a:pt x="11455" y="14017"/>
                  </a:cubicBezTo>
                  <a:cubicBezTo>
                    <a:pt x="11782" y="14247"/>
                    <a:pt x="12109" y="14477"/>
                    <a:pt x="12327" y="14706"/>
                  </a:cubicBezTo>
                  <a:cubicBezTo>
                    <a:pt x="12655" y="14936"/>
                    <a:pt x="12982" y="15166"/>
                    <a:pt x="13309" y="15396"/>
                  </a:cubicBezTo>
                  <a:cubicBezTo>
                    <a:pt x="13418" y="15626"/>
                    <a:pt x="13527" y="15626"/>
                    <a:pt x="13636" y="15855"/>
                  </a:cubicBezTo>
                  <a:cubicBezTo>
                    <a:pt x="13855" y="15855"/>
                    <a:pt x="13964" y="16085"/>
                    <a:pt x="14182" y="16315"/>
                  </a:cubicBezTo>
                  <a:cubicBezTo>
                    <a:pt x="14509" y="16545"/>
                    <a:pt x="14836" y="16774"/>
                    <a:pt x="15055" y="17004"/>
                  </a:cubicBezTo>
                  <a:cubicBezTo>
                    <a:pt x="15382" y="17234"/>
                    <a:pt x="15600" y="17234"/>
                    <a:pt x="15927" y="17464"/>
                  </a:cubicBezTo>
                  <a:cubicBezTo>
                    <a:pt x="15927" y="17464"/>
                    <a:pt x="15927" y="17694"/>
                    <a:pt x="16036" y="17694"/>
                  </a:cubicBezTo>
                  <a:cubicBezTo>
                    <a:pt x="16364" y="17923"/>
                    <a:pt x="16582" y="18153"/>
                    <a:pt x="16909" y="18383"/>
                  </a:cubicBezTo>
                  <a:cubicBezTo>
                    <a:pt x="17018" y="18383"/>
                    <a:pt x="17127" y="18383"/>
                    <a:pt x="17236" y="18613"/>
                  </a:cubicBezTo>
                  <a:cubicBezTo>
                    <a:pt x="17455" y="18843"/>
                    <a:pt x="17673" y="18843"/>
                    <a:pt x="17782" y="19072"/>
                  </a:cubicBezTo>
                  <a:cubicBezTo>
                    <a:pt x="17891" y="19072"/>
                    <a:pt x="18000" y="19302"/>
                    <a:pt x="18218" y="19302"/>
                  </a:cubicBezTo>
                  <a:cubicBezTo>
                    <a:pt x="18327" y="19532"/>
                    <a:pt x="18545" y="19532"/>
                    <a:pt x="18764" y="19762"/>
                  </a:cubicBezTo>
                  <a:cubicBezTo>
                    <a:pt x="19091" y="19991"/>
                    <a:pt x="19309" y="20221"/>
                    <a:pt x="19636" y="20451"/>
                  </a:cubicBezTo>
                  <a:cubicBezTo>
                    <a:pt x="19745" y="20451"/>
                    <a:pt x="19855" y="20681"/>
                    <a:pt x="19964" y="20681"/>
                  </a:cubicBezTo>
                  <a:cubicBezTo>
                    <a:pt x="20182" y="20911"/>
                    <a:pt x="20291" y="20911"/>
                    <a:pt x="20400" y="21140"/>
                  </a:cubicBezTo>
                  <a:cubicBezTo>
                    <a:pt x="20509" y="21140"/>
                    <a:pt x="20509" y="21140"/>
                    <a:pt x="20509" y="21140"/>
                  </a:cubicBezTo>
                  <a:cubicBezTo>
                    <a:pt x="20836" y="21370"/>
                    <a:pt x="20945" y="21600"/>
                    <a:pt x="20945" y="21600"/>
                  </a:cubicBezTo>
                  <a:cubicBezTo>
                    <a:pt x="21600" y="18153"/>
                    <a:pt x="21600" y="18153"/>
                    <a:pt x="21600" y="18153"/>
                  </a:cubicBezTo>
                  <a:cubicBezTo>
                    <a:pt x="21600" y="18153"/>
                    <a:pt x="21382" y="17923"/>
                    <a:pt x="20945" y="17464"/>
                  </a:cubicBezTo>
                  <a:cubicBezTo>
                    <a:pt x="20945" y="17464"/>
                    <a:pt x="20836" y="17464"/>
                    <a:pt x="20836" y="1746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06" name="Freeform 14"/>
            <p:cNvSpPr/>
            <p:nvPr/>
          </p:nvSpPr>
          <p:spPr>
            <a:xfrm>
              <a:off x="1433805" y="426650"/>
              <a:ext cx="308276" cy="984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37" y="10800"/>
                  </a:moveTo>
                  <a:cubicBezTo>
                    <a:pt x="19837" y="10800"/>
                    <a:pt x="19690" y="10125"/>
                    <a:pt x="19690" y="10125"/>
                  </a:cubicBezTo>
                  <a:cubicBezTo>
                    <a:pt x="19249" y="10125"/>
                    <a:pt x="18955" y="10125"/>
                    <a:pt x="18514" y="9450"/>
                  </a:cubicBezTo>
                  <a:cubicBezTo>
                    <a:pt x="18073" y="9450"/>
                    <a:pt x="17633" y="8775"/>
                    <a:pt x="17192" y="8775"/>
                  </a:cubicBezTo>
                  <a:cubicBezTo>
                    <a:pt x="17045" y="8775"/>
                    <a:pt x="16751" y="8775"/>
                    <a:pt x="16457" y="8100"/>
                  </a:cubicBezTo>
                  <a:cubicBezTo>
                    <a:pt x="16310" y="8100"/>
                    <a:pt x="16163" y="8100"/>
                    <a:pt x="16016" y="8100"/>
                  </a:cubicBezTo>
                  <a:cubicBezTo>
                    <a:pt x="15576" y="8100"/>
                    <a:pt x="15135" y="7425"/>
                    <a:pt x="14694" y="7425"/>
                  </a:cubicBezTo>
                  <a:cubicBezTo>
                    <a:pt x="14253" y="6750"/>
                    <a:pt x="13812" y="6750"/>
                    <a:pt x="13371" y="6750"/>
                  </a:cubicBezTo>
                  <a:cubicBezTo>
                    <a:pt x="13371" y="6750"/>
                    <a:pt x="13224" y="6750"/>
                    <a:pt x="13224" y="6075"/>
                  </a:cubicBezTo>
                  <a:cubicBezTo>
                    <a:pt x="12784" y="6075"/>
                    <a:pt x="12490" y="6075"/>
                    <a:pt x="12049" y="6075"/>
                  </a:cubicBezTo>
                  <a:cubicBezTo>
                    <a:pt x="11608" y="5400"/>
                    <a:pt x="11314" y="5400"/>
                    <a:pt x="10873" y="5400"/>
                  </a:cubicBezTo>
                  <a:cubicBezTo>
                    <a:pt x="10580" y="4725"/>
                    <a:pt x="10286" y="4725"/>
                    <a:pt x="9992" y="4725"/>
                  </a:cubicBezTo>
                  <a:cubicBezTo>
                    <a:pt x="9845" y="4725"/>
                    <a:pt x="9698" y="4725"/>
                    <a:pt x="9551" y="4050"/>
                  </a:cubicBezTo>
                  <a:cubicBezTo>
                    <a:pt x="9110" y="4050"/>
                    <a:pt x="8669" y="4050"/>
                    <a:pt x="8229" y="4050"/>
                  </a:cubicBezTo>
                  <a:cubicBezTo>
                    <a:pt x="7788" y="3375"/>
                    <a:pt x="7347" y="3375"/>
                    <a:pt x="6906" y="3375"/>
                  </a:cubicBezTo>
                  <a:cubicBezTo>
                    <a:pt x="6906" y="3375"/>
                    <a:pt x="6759" y="2700"/>
                    <a:pt x="6759" y="2700"/>
                  </a:cubicBezTo>
                  <a:cubicBezTo>
                    <a:pt x="6318" y="2700"/>
                    <a:pt x="6024" y="2700"/>
                    <a:pt x="5584" y="2700"/>
                  </a:cubicBezTo>
                  <a:cubicBezTo>
                    <a:pt x="5584" y="2700"/>
                    <a:pt x="5437" y="2025"/>
                    <a:pt x="5437" y="2025"/>
                  </a:cubicBezTo>
                  <a:cubicBezTo>
                    <a:pt x="4996" y="2025"/>
                    <a:pt x="4702" y="2025"/>
                    <a:pt x="4408" y="2025"/>
                  </a:cubicBezTo>
                  <a:cubicBezTo>
                    <a:pt x="4114" y="2025"/>
                    <a:pt x="3820" y="1350"/>
                    <a:pt x="3527" y="1350"/>
                  </a:cubicBezTo>
                  <a:cubicBezTo>
                    <a:pt x="3380" y="1350"/>
                    <a:pt x="3233" y="1350"/>
                    <a:pt x="3086" y="1350"/>
                  </a:cubicBezTo>
                  <a:cubicBezTo>
                    <a:pt x="2645" y="1350"/>
                    <a:pt x="2204" y="675"/>
                    <a:pt x="1763" y="675"/>
                  </a:cubicBezTo>
                  <a:cubicBezTo>
                    <a:pt x="1322" y="675"/>
                    <a:pt x="882" y="675"/>
                    <a:pt x="441" y="0"/>
                  </a:cubicBezTo>
                  <a:cubicBezTo>
                    <a:pt x="441" y="0"/>
                    <a:pt x="294" y="0"/>
                    <a:pt x="294" y="0"/>
                  </a:cubicBezTo>
                  <a:cubicBezTo>
                    <a:pt x="147" y="0"/>
                    <a:pt x="0" y="0"/>
                    <a:pt x="0" y="0"/>
                  </a:cubicBezTo>
                  <a:cubicBezTo>
                    <a:pt x="0" y="2025"/>
                    <a:pt x="0" y="3375"/>
                    <a:pt x="0" y="5400"/>
                  </a:cubicBezTo>
                  <a:cubicBezTo>
                    <a:pt x="0" y="6750"/>
                    <a:pt x="0" y="8100"/>
                    <a:pt x="0" y="9450"/>
                  </a:cubicBezTo>
                  <a:cubicBezTo>
                    <a:pt x="0" y="9450"/>
                    <a:pt x="0" y="9450"/>
                    <a:pt x="0" y="9450"/>
                  </a:cubicBezTo>
                  <a:cubicBezTo>
                    <a:pt x="441" y="9450"/>
                    <a:pt x="882" y="10125"/>
                    <a:pt x="1322" y="10125"/>
                  </a:cubicBezTo>
                  <a:cubicBezTo>
                    <a:pt x="1763" y="10125"/>
                    <a:pt x="2057" y="10800"/>
                    <a:pt x="2498" y="10800"/>
                  </a:cubicBezTo>
                  <a:cubicBezTo>
                    <a:pt x="2645" y="10800"/>
                    <a:pt x="2792" y="10800"/>
                    <a:pt x="2939" y="10800"/>
                  </a:cubicBezTo>
                  <a:cubicBezTo>
                    <a:pt x="3233" y="10800"/>
                    <a:pt x="3527" y="10800"/>
                    <a:pt x="3820" y="11475"/>
                  </a:cubicBezTo>
                  <a:cubicBezTo>
                    <a:pt x="4261" y="11475"/>
                    <a:pt x="4702" y="11475"/>
                    <a:pt x="5143" y="12150"/>
                  </a:cubicBezTo>
                  <a:cubicBezTo>
                    <a:pt x="5143" y="12150"/>
                    <a:pt x="5143" y="12150"/>
                    <a:pt x="5143" y="12150"/>
                  </a:cubicBezTo>
                  <a:cubicBezTo>
                    <a:pt x="5584" y="12150"/>
                    <a:pt x="5878" y="12150"/>
                    <a:pt x="6318" y="12150"/>
                  </a:cubicBezTo>
                  <a:cubicBezTo>
                    <a:pt x="6318" y="12150"/>
                    <a:pt x="6318" y="12150"/>
                    <a:pt x="6465" y="12150"/>
                  </a:cubicBezTo>
                  <a:cubicBezTo>
                    <a:pt x="6906" y="12825"/>
                    <a:pt x="7347" y="12825"/>
                    <a:pt x="7788" y="12825"/>
                  </a:cubicBezTo>
                  <a:cubicBezTo>
                    <a:pt x="8229" y="13500"/>
                    <a:pt x="8669" y="13500"/>
                    <a:pt x="8963" y="13500"/>
                  </a:cubicBezTo>
                  <a:cubicBezTo>
                    <a:pt x="9257" y="14175"/>
                    <a:pt x="9404" y="14175"/>
                    <a:pt x="9551" y="14175"/>
                  </a:cubicBezTo>
                  <a:cubicBezTo>
                    <a:pt x="9698" y="14175"/>
                    <a:pt x="9992" y="14175"/>
                    <a:pt x="10286" y="14175"/>
                  </a:cubicBezTo>
                  <a:cubicBezTo>
                    <a:pt x="10727" y="14850"/>
                    <a:pt x="11167" y="14850"/>
                    <a:pt x="11608" y="15525"/>
                  </a:cubicBezTo>
                  <a:cubicBezTo>
                    <a:pt x="12049" y="15525"/>
                    <a:pt x="12343" y="15525"/>
                    <a:pt x="12784" y="16200"/>
                  </a:cubicBezTo>
                  <a:cubicBezTo>
                    <a:pt x="12784" y="16200"/>
                    <a:pt x="12784" y="16200"/>
                    <a:pt x="12931" y="16200"/>
                  </a:cubicBezTo>
                  <a:cubicBezTo>
                    <a:pt x="13371" y="16200"/>
                    <a:pt x="13812" y="16200"/>
                    <a:pt x="14253" y="16875"/>
                  </a:cubicBezTo>
                  <a:cubicBezTo>
                    <a:pt x="14694" y="16875"/>
                    <a:pt x="14988" y="17550"/>
                    <a:pt x="15429" y="17550"/>
                  </a:cubicBezTo>
                  <a:cubicBezTo>
                    <a:pt x="15576" y="17550"/>
                    <a:pt x="15722" y="17550"/>
                    <a:pt x="16016" y="17550"/>
                  </a:cubicBezTo>
                  <a:cubicBezTo>
                    <a:pt x="16163" y="18225"/>
                    <a:pt x="16457" y="18225"/>
                    <a:pt x="16751" y="18225"/>
                  </a:cubicBezTo>
                  <a:cubicBezTo>
                    <a:pt x="17192" y="18900"/>
                    <a:pt x="17633" y="18900"/>
                    <a:pt x="18073" y="18900"/>
                  </a:cubicBezTo>
                  <a:cubicBezTo>
                    <a:pt x="18367" y="19575"/>
                    <a:pt x="18808" y="19575"/>
                    <a:pt x="19102" y="20250"/>
                  </a:cubicBezTo>
                  <a:cubicBezTo>
                    <a:pt x="19249" y="20250"/>
                    <a:pt x="19249" y="20250"/>
                    <a:pt x="19396" y="20250"/>
                  </a:cubicBezTo>
                  <a:cubicBezTo>
                    <a:pt x="19690" y="20250"/>
                    <a:pt x="20131" y="20925"/>
                    <a:pt x="20571" y="20925"/>
                  </a:cubicBezTo>
                  <a:cubicBezTo>
                    <a:pt x="20865" y="20925"/>
                    <a:pt x="21012" y="20925"/>
                    <a:pt x="21159" y="21600"/>
                  </a:cubicBezTo>
                  <a:cubicBezTo>
                    <a:pt x="21306" y="18225"/>
                    <a:pt x="21453" y="14850"/>
                    <a:pt x="21600" y="11475"/>
                  </a:cubicBezTo>
                  <a:cubicBezTo>
                    <a:pt x="21453" y="11475"/>
                    <a:pt x="21306" y="11475"/>
                    <a:pt x="21159" y="11475"/>
                  </a:cubicBezTo>
                  <a:cubicBezTo>
                    <a:pt x="20718" y="10800"/>
                    <a:pt x="20278" y="10800"/>
                    <a:pt x="19837" y="108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07" name="Freeform 15"/>
            <p:cNvSpPr/>
            <p:nvPr/>
          </p:nvSpPr>
          <p:spPr>
            <a:xfrm>
              <a:off x="998285" y="382247"/>
              <a:ext cx="339759" cy="752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67" y="8100"/>
                  </a:moveTo>
                  <a:cubicBezTo>
                    <a:pt x="19600" y="8100"/>
                    <a:pt x="19333" y="8100"/>
                    <a:pt x="19067" y="8100"/>
                  </a:cubicBezTo>
                  <a:cubicBezTo>
                    <a:pt x="18933" y="8100"/>
                    <a:pt x="18800" y="8100"/>
                    <a:pt x="18667" y="8100"/>
                  </a:cubicBezTo>
                  <a:cubicBezTo>
                    <a:pt x="18267" y="8100"/>
                    <a:pt x="17867" y="7200"/>
                    <a:pt x="17467" y="7200"/>
                  </a:cubicBezTo>
                  <a:cubicBezTo>
                    <a:pt x="17067" y="7200"/>
                    <a:pt x="16667" y="7200"/>
                    <a:pt x="16267" y="7200"/>
                  </a:cubicBezTo>
                  <a:cubicBezTo>
                    <a:pt x="16267" y="7200"/>
                    <a:pt x="16133" y="6300"/>
                    <a:pt x="16133" y="6300"/>
                  </a:cubicBezTo>
                  <a:cubicBezTo>
                    <a:pt x="15733" y="6300"/>
                    <a:pt x="15467" y="6300"/>
                    <a:pt x="15067" y="6300"/>
                  </a:cubicBezTo>
                  <a:cubicBezTo>
                    <a:pt x="14667" y="6300"/>
                    <a:pt x="14267" y="6300"/>
                    <a:pt x="13867" y="5400"/>
                  </a:cubicBezTo>
                  <a:cubicBezTo>
                    <a:pt x="13600" y="5400"/>
                    <a:pt x="13333" y="5400"/>
                    <a:pt x="13067" y="5400"/>
                  </a:cubicBezTo>
                  <a:cubicBezTo>
                    <a:pt x="12933" y="5400"/>
                    <a:pt x="12800" y="5400"/>
                    <a:pt x="12800" y="5400"/>
                  </a:cubicBezTo>
                  <a:cubicBezTo>
                    <a:pt x="12400" y="5400"/>
                    <a:pt x="12000" y="4500"/>
                    <a:pt x="11600" y="4500"/>
                  </a:cubicBezTo>
                  <a:cubicBezTo>
                    <a:pt x="11200" y="4500"/>
                    <a:pt x="10800" y="4500"/>
                    <a:pt x="10400" y="4500"/>
                  </a:cubicBezTo>
                  <a:cubicBezTo>
                    <a:pt x="10267" y="4500"/>
                    <a:pt x="10267" y="4500"/>
                    <a:pt x="10133" y="4500"/>
                  </a:cubicBezTo>
                  <a:cubicBezTo>
                    <a:pt x="9867" y="4500"/>
                    <a:pt x="9467" y="3600"/>
                    <a:pt x="9200" y="3600"/>
                  </a:cubicBezTo>
                  <a:cubicBezTo>
                    <a:pt x="8800" y="3600"/>
                    <a:pt x="8400" y="3600"/>
                    <a:pt x="8000" y="3600"/>
                  </a:cubicBezTo>
                  <a:cubicBezTo>
                    <a:pt x="7733" y="3600"/>
                    <a:pt x="7467" y="3600"/>
                    <a:pt x="7200" y="2700"/>
                  </a:cubicBezTo>
                  <a:cubicBezTo>
                    <a:pt x="7067" y="2700"/>
                    <a:pt x="6933" y="2700"/>
                    <a:pt x="6800" y="2700"/>
                  </a:cubicBezTo>
                  <a:cubicBezTo>
                    <a:pt x="6400" y="2700"/>
                    <a:pt x="6000" y="2700"/>
                    <a:pt x="5600" y="2700"/>
                  </a:cubicBezTo>
                  <a:cubicBezTo>
                    <a:pt x="5200" y="2700"/>
                    <a:pt x="4800" y="1800"/>
                    <a:pt x="4400" y="1800"/>
                  </a:cubicBezTo>
                  <a:cubicBezTo>
                    <a:pt x="4400" y="1800"/>
                    <a:pt x="4267" y="1800"/>
                    <a:pt x="4133" y="1800"/>
                  </a:cubicBezTo>
                  <a:cubicBezTo>
                    <a:pt x="3867" y="1800"/>
                    <a:pt x="3600" y="1800"/>
                    <a:pt x="3200" y="1800"/>
                  </a:cubicBezTo>
                  <a:cubicBezTo>
                    <a:pt x="2800" y="1800"/>
                    <a:pt x="2400" y="900"/>
                    <a:pt x="2000" y="900"/>
                  </a:cubicBezTo>
                  <a:cubicBezTo>
                    <a:pt x="1733" y="900"/>
                    <a:pt x="1467" y="900"/>
                    <a:pt x="1200" y="900"/>
                  </a:cubicBezTo>
                  <a:cubicBezTo>
                    <a:pt x="1067" y="900"/>
                    <a:pt x="933" y="900"/>
                    <a:pt x="800" y="900"/>
                  </a:cubicBezTo>
                  <a:cubicBezTo>
                    <a:pt x="533" y="900"/>
                    <a:pt x="267" y="900"/>
                    <a:pt x="0" y="0"/>
                  </a:cubicBezTo>
                  <a:cubicBezTo>
                    <a:pt x="0" y="4500"/>
                    <a:pt x="0" y="8100"/>
                    <a:pt x="0" y="12600"/>
                  </a:cubicBezTo>
                  <a:cubicBezTo>
                    <a:pt x="133" y="12600"/>
                    <a:pt x="267" y="12600"/>
                    <a:pt x="400" y="12600"/>
                  </a:cubicBezTo>
                  <a:cubicBezTo>
                    <a:pt x="533" y="12600"/>
                    <a:pt x="667" y="12600"/>
                    <a:pt x="800" y="12600"/>
                  </a:cubicBezTo>
                  <a:cubicBezTo>
                    <a:pt x="1067" y="12600"/>
                    <a:pt x="1333" y="12600"/>
                    <a:pt x="1600" y="12600"/>
                  </a:cubicBezTo>
                  <a:cubicBezTo>
                    <a:pt x="2000" y="13500"/>
                    <a:pt x="2400" y="13500"/>
                    <a:pt x="2800" y="13500"/>
                  </a:cubicBezTo>
                  <a:cubicBezTo>
                    <a:pt x="3067" y="13500"/>
                    <a:pt x="3467" y="13500"/>
                    <a:pt x="3733" y="13500"/>
                  </a:cubicBezTo>
                  <a:cubicBezTo>
                    <a:pt x="3867" y="13500"/>
                    <a:pt x="3867" y="13500"/>
                    <a:pt x="4000" y="13500"/>
                  </a:cubicBezTo>
                  <a:cubicBezTo>
                    <a:pt x="4400" y="14400"/>
                    <a:pt x="4800" y="14400"/>
                    <a:pt x="5200" y="14400"/>
                  </a:cubicBezTo>
                  <a:cubicBezTo>
                    <a:pt x="5600" y="14400"/>
                    <a:pt x="6000" y="14400"/>
                    <a:pt x="6400" y="15300"/>
                  </a:cubicBezTo>
                  <a:cubicBezTo>
                    <a:pt x="6533" y="15300"/>
                    <a:pt x="6667" y="15300"/>
                    <a:pt x="6800" y="15300"/>
                  </a:cubicBezTo>
                  <a:cubicBezTo>
                    <a:pt x="7067" y="15300"/>
                    <a:pt x="7333" y="15300"/>
                    <a:pt x="7600" y="15300"/>
                  </a:cubicBezTo>
                  <a:cubicBezTo>
                    <a:pt x="8000" y="15300"/>
                    <a:pt x="8400" y="15300"/>
                    <a:pt x="8800" y="16200"/>
                  </a:cubicBezTo>
                  <a:cubicBezTo>
                    <a:pt x="9067" y="16200"/>
                    <a:pt x="9333" y="16200"/>
                    <a:pt x="9733" y="16200"/>
                  </a:cubicBezTo>
                  <a:cubicBezTo>
                    <a:pt x="9733" y="16200"/>
                    <a:pt x="9867" y="16200"/>
                    <a:pt x="10000" y="16200"/>
                  </a:cubicBezTo>
                  <a:cubicBezTo>
                    <a:pt x="10400" y="16200"/>
                    <a:pt x="10667" y="17100"/>
                    <a:pt x="11067" y="17100"/>
                  </a:cubicBezTo>
                  <a:cubicBezTo>
                    <a:pt x="11467" y="17100"/>
                    <a:pt x="11867" y="17100"/>
                    <a:pt x="12267" y="17100"/>
                  </a:cubicBezTo>
                  <a:cubicBezTo>
                    <a:pt x="12400" y="17100"/>
                    <a:pt x="12533" y="17100"/>
                    <a:pt x="12667" y="17100"/>
                  </a:cubicBezTo>
                  <a:cubicBezTo>
                    <a:pt x="12933" y="18000"/>
                    <a:pt x="13200" y="18000"/>
                    <a:pt x="13467" y="18000"/>
                  </a:cubicBezTo>
                  <a:cubicBezTo>
                    <a:pt x="13867" y="18000"/>
                    <a:pt x="14267" y="18000"/>
                    <a:pt x="14667" y="18000"/>
                  </a:cubicBezTo>
                  <a:cubicBezTo>
                    <a:pt x="15067" y="18900"/>
                    <a:pt x="15333" y="18900"/>
                    <a:pt x="15600" y="18900"/>
                  </a:cubicBezTo>
                  <a:cubicBezTo>
                    <a:pt x="15733" y="18900"/>
                    <a:pt x="15733" y="18900"/>
                    <a:pt x="15867" y="18900"/>
                  </a:cubicBezTo>
                  <a:cubicBezTo>
                    <a:pt x="16267" y="18900"/>
                    <a:pt x="16667" y="18900"/>
                    <a:pt x="17067" y="19800"/>
                  </a:cubicBezTo>
                  <a:cubicBezTo>
                    <a:pt x="17467" y="19800"/>
                    <a:pt x="17867" y="19800"/>
                    <a:pt x="18267" y="19800"/>
                  </a:cubicBezTo>
                  <a:cubicBezTo>
                    <a:pt x="18400" y="19800"/>
                    <a:pt x="18533" y="19800"/>
                    <a:pt x="18667" y="20700"/>
                  </a:cubicBezTo>
                  <a:cubicBezTo>
                    <a:pt x="18933" y="20700"/>
                    <a:pt x="19200" y="20700"/>
                    <a:pt x="19467" y="20700"/>
                  </a:cubicBezTo>
                  <a:cubicBezTo>
                    <a:pt x="19867" y="20700"/>
                    <a:pt x="20267" y="20700"/>
                    <a:pt x="20667" y="21600"/>
                  </a:cubicBezTo>
                  <a:cubicBezTo>
                    <a:pt x="20933" y="21600"/>
                    <a:pt x="21200" y="21600"/>
                    <a:pt x="21600" y="21600"/>
                  </a:cubicBezTo>
                  <a:cubicBezTo>
                    <a:pt x="21600" y="18000"/>
                    <a:pt x="21600" y="13500"/>
                    <a:pt x="21600" y="9000"/>
                  </a:cubicBezTo>
                  <a:cubicBezTo>
                    <a:pt x="21333" y="9000"/>
                    <a:pt x="21200" y="9000"/>
                    <a:pt x="21067" y="9000"/>
                  </a:cubicBezTo>
                  <a:cubicBezTo>
                    <a:pt x="20667" y="9000"/>
                    <a:pt x="20267" y="9000"/>
                    <a:pt x="19867" y="81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08" name="Freeform 16"/>
            <p:cNvSpPr/>
            <p:nvPr/>
          </p:nvSpPr>
          <p:spPr>
            <a:xfrm>
              <a:off x="1832594" y="503872"/>
              <a:ext cx="362060" cy="1660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77" y="14000"/>
                  </a:moveTo>
                  <a:cubicBezTo>
                    <a:pt x="19977" y="14000"/>
                    <a:pt x="19977" y="14000"/>
                    <a:pt x="19977" y="14000"/>
                  </a:cubicBezTo>
                  <a:cubicBezTo>
                    <a:pt x="19602" y="13600"/>
                    <a:pt x="19228" y="13600"/>
                    <a:pt x="18978" y="13200"/>
                  </a:cubicBezTo>
                  <a:cubicBezTo>
                    <a:pt x="18603" y="12800"/>
                    <a:pt x="18229" y="12400"/>
                    <a:pt x="17854" y="12400"/>
                  </a:cubicBezTo>
                  <a:cubicBezTo>
                    <a:pt x="17729" y="12000"/>
                    <a:pt x="17480" y="12000"/>
                    <a:pt x="17230" y="11600"/>
                  </a:cubicBezTo>
                  <a:cubicBezTo>
                    <a:pt x="17105" y="11600"/>
                    <a:pt x="16980" y="11200"/>
                    <a:pt x="16855" y="11200"/>
                  </a:cubicBezTo>
                  <a:cubicBezTo>
                    <a:pt x="16855" y="11200"/>
                    <a:pt x="16855" y="11200"/>
                    <a:pt x="16855" y="11200"/>
                  </a:cubicBezTo>
                  <a:cubicBezTo>
                    <a:pt x="16481" y="10800"/>
                    <a:pt x="16106" y="10800"/>
                    <a:pt x="15732" y="10400"/>
                  </a:cubicBezTo>
                  <a:cubicBezTo>
                    <a:pt x="15482" y="10000"/>
                    <a:pt x="15108" y="9600"/>
                    <a:pt x="14733" y="9600"/>
                  </a:cubicBezTo>
                  <a:cubicBezTo>
                    <a:pt x="14733" y="9600"/>
                    <a:pt x="14608" y="9600"/>
                    <a:pt x="14608" y="9600"/>
                  </a:cubicBezTo>
                  <a:cubicBezTo>
                    <a:pt x="14234" y="9200"/>
                    <a:pt x="13984" y="8800"/>
                    <a:pt x="13609" y="8800"/>
                  </a:cubicBezTo>
                  <a:cubicBezTo>
                    <a:pt x="13235" y="8400"/>
                    <a:pt x="12985" y="8000"/>
                    <a:pt x="12610" y="8000"/>
                  </a:cubicBezTo>
                  <a:cubicBezTo>
                    <a:pt x="12361" y="7600"/>
                    <a:pt x="12111" y="7600"/>
                    <a:pt x="11986" y="7200"/>
                  </a:cubicBezTo>
                  <a:cubicBezTo>
                    <a:pt x="11736" y="7200"/>
                    <a:pt x="11612" y="7200"/>
                    <a:pt x="11487" y="7200"/>
                  </a:cubicBezTo>
                  <a:cubicBezTo>
                    <a:pt x="11112" y="6800"/>
                    <a:pt x="10738" y="6400"/>
                    <a:pt x="10488" y="6400"/>
                  </a:cubicBezTo>
                  <a:cubicBezTo>
                    <a:pt x="10113" y="6000"/>
                    <a:pt x="9739" y="5600"/>
                    <a:pt x="9364" y="5600"/>
                  </a:cubicBezTo>
                  <a:cubicBezTo>
                    <a:pt x="9364" y="5600"/>
                    <a:pt x="9239" y="5600"/>
                    <a:pt x="9239" y="5600"/>
                  </a:cubicBezTo>
                  <a:cubicBezTo>
                    <a:pt x="8990" y="5200"/>
                    <a:pt x="8615" y="4800"/>
                    <a:pt x="8240" y="4800"/>
                  </a:cubicBezTo>
                  <a:cubicBezTo>
                    <a:pt x="7991" y="4400"/>
                    <a:pt x="7616" y="4400"/>
                    <a:pt x="7242" y="4000"/>
                  </a:cubicBezTo>
                  <a:cubicBezTo>
                    <a:pt x="6992" y="4000"/>
                    <a:pt x="6742" y="3600"/>
                    <a:pt x="6617" y="3600"/>
                  </a:cubicBezTo>
                  <a:cubicBezTo>
                    <a:pt x="6368" y="3600"/>
                    <a:pt x="6243" y="3600"/>
                    <a:pt x="6118" y="3200"/>
                  </a:cubicBezTo>
                  <a:cubicBezTo>
                    <a:pt x="5743" y="3200"/>
                    <a:pt x="5369" y="2800"/>
                    <a:pt x="5119" y="2800"/>
                  </a:cubicBezTo>
                  <a:cubicBezTo>
                    <a:pt x="4745" y="2400"/>
                    <a:pt x="4370" y="2400"/>
                    <a:pt x="3995" y="2000"/>
                  </a:cubicBezTo>
                  <a:cubicBezTo>
                    <a:pt x="3995" y="2000"/>
                    <a:pt x="3871" y="2000"/>
                    <a:pt x="3871" y="2000"/>
                  </a:cubicBezTo>
                  <a:cubicBezTo>
                    <a:pt x="3496" y="1600"/>
                    <a:pt x="3246" y="1600"/>
                    <a:pt x="2872" y="1200"/>
                  </a:cubicBezTo>
                  <a:cubicBezTo>
                    <a:pt x="2497" y="1200"/>
                    <a:pt x="2123" y="800"/>
                    <a:pt x="1873" y="800"/>
                  </a:cubicBezTo>
                  <a:cubicBezTo>
                    <a:pt x="1623" y="400"/>
                    <a:pt x="1373" y="400"/>
                    <a:pt x="1124" y="400"/>
                  </a:cubicBezTo>
                  <a:cubicBezTo>
                    <a:pt x="999" y="400"/>
                    <a:pt x="874" y="0"/>
                    <a:pt x="749" y="0"/>
                  </a:cubicBezTo>
                  <a:cubicBezTo>
                    <a:pt x="624" y="0"/>
                    <a:pt x="499" y="0"/>
                    <a:pt x="250" y="0"/>
                  </a:cubicBezTo>
                  <a:cubicBezTo>
                    <a:pt x="250" y="1600"/>
                    <a:pt x="125" y="3600"/>
                    <a:pt x="0" y="5600"/>
                  </a:cubicBezTo>
                  <a:cubicBezTo>
                    <a:pt x="125" y="5600"/>
                    <a:pt x="250" y="5600"/>
                    <a:pt x="375" y="6000"/>
                  </a:cubicBezTo>
                  <a:cubicBezTo>
                    <a:pt x="499" y="6000"/>
                    <a:pt x="624" y="6000"/>
                    <a:pt x="749" y="6000"/>
                  </a:cubicBezTo>
                  <a:cubicBezTo>
                    <a:pt x="999" y="6400"/>
                    <a:pt x="1124" y="6400"/>
                    <a:pt x="1373" y="6400"/>
                  </a:cubicBezTo>
                  <a:cubicBezTo>
                    <a:pt x="1748" y="6800"/>
                    <a:pt x="2123" y="6800"/>
                    <a:pt x="2497" y="7200"/>
                  </a:cubicBezTo>
                  <a:cubicBezTo>
                    <a:pt x="2747" y="7200"/>
                    <a:pt x="3121" y="7600"/>
                    <a:pt x="3371" y="7600"/>
                  </a:cubicBezTo>
                  <a:cubicBezTo>
                    <a:pt x="3496" y="7600"/>
                    <a:pt x="3496" y="7600"/>
                    <a:pt x="3496" y="7600"/>
                  </a:cubicBezTo>
                  <a:cubicBezTo>
                    <a:pt x="3871" y="8000"/>
                    <a:pt x="4245" y="8400"/>
                    <a:pt x="4620" y="8400"/>
                  </a:cubicBezTo>
                  <a:cubicBezTo>
                    <a:pt x="4994" y="8800"/>
                    <a:pt x="5369" y="8800"/>
                    <a:pt x="5743" y="9200"/>
                  </a:cubicBezTo>
                  <a:cubicBezTo>
                    <a:pt x="5868" y="9200"/>
                    <a:pt x="5993" y="9200"/>
                    <a:pt x="6118" y="9600"/>
                  </a:cubicBezTo>
                  <a:cubicBezTo>
                    <a:pt x="6368" y="9600"/>
                    <a:pt x="6617" y="9600"/>
                    <a:pt x="6742" y="10000"/>
                  </a:cubicBezTo>
                  <a:cubicBezTo>
                    <a:pt x="7117" y="10000"/>
                    <a:pt x="7491" y="10400"/>
                    <a:pt x="7866" y="10400"/>
                  </a:cubicBezTo>
                  <a:cubicBezTo>
                    <a:pt x="8240" y="10800"/>
                    <a:pt x="8490" y="11200"/>
                    <a:pt x="8865" y="11200"/>
                  </a:cubicBezTo>
                  <a:cubicBezTo>
                    <a:pt x="8865" y="11200"/>
                    <a:pt x="8865" y="11200"/>
                    <a:pt x="8990" y="11200"/>
                  </a:cubicBezTo>
                  <a:cubicBezTo>
                    <a:pt x="9239" y="11600"/>
                    <a:pt x="9614" y="12000"/>
                    <a:pt x="9988" y="12000"/>
                  </a:cubicBezTo>
                  <a:cubicBezTo>
                    <a:pt x="10363" y="12400"/>
                    <a:pt x="10738" y="12800"/>
                    <a:pt x="11112" y="12800"/>
                  </a:cubicBezTo>
                  <a:cubicBezTo>
                    <a:pt x="11237" y="13200"/>
                    <a:pt x="11362" y="13200"/>
                    <a:pt x="11487" y="13200"/>
                  </a:cubicBezTo>
                  <a:cubicBezTo>
                    <a:pt x="11736" y="13200"/>
                    <a:pt x="11986" y="13600"/>
                    <a:pt x="12111" y="13600"/>
                  </a:cubicBezTo>
                  <a:cubicBezTo>
                    <a:pt x="12486" y="14000"/>
                    <a:pt x="12860" y="14400"/>
                    <a:pt x="13235" y="14400"/>
                  </a:cubicBezTo>
                  <a:cubicBezTo>
                    <a:pt x="13484" y="14800"/>
                    <a:pt x="13859" y="15200"/>
                    <a:pt x="14234" y="15200"/>
                  </a:cubicBezTo>
                  <a:cubicBezTo>
                    <a:pt x="14234" y="15200"/>
                    <a:pt x="14234" y="15200"/>
                    <a:pt x="14234" y="15600"/>
                  </a:cubicBezTo>
                  <a:cubicBezTo>
                    <a:pt x="14608" y="15600"/>
                    <a:pt x="14983" y="16000"/>
                    <a:pt x="15357" y="16400"/>
                  </a:cubicBezTo>
                  <a:cubicBezTo>
                    <a:pt x="15732" y="16400"/>
                    <a:pt x="15982" y="16800"/>
                    <a:pt x="16356" y="17200"/>
                  </a:cubicBezTo>
                  <a:cubicBezTo>
                    <a:pt x="16356" y="17200"/>
                    <a:pt x="16356" y="17200"/>
                    <a:pt x="16356" y="17200"/>
                  </a:cubicBezTo>
                  <a:cubicBezTo>
                    <a:pt x="16606" y="17200"/>
                    <a:pt x="16731" y="17600"/>
                    <a:pt x="16855" y="17600"/>
                  </a:cubicBezTo>
                  <a:cubicBezTo>
                    <a:pt x="17105" y="17600"/>
                    <a:pt x="17230" y="18000"/>
                    <a:pt x="17480" y="18000"/>
                  </a:cubicBezTo>
                  <a:cubicBezTo>
                    <a:pt x="17854" y="18400"/>
                    <a:pt x="18104" y="18800"/>
                    <a:pt x="18479" y="19200"/>
                  </a:cubicBezTo>
                  <a:cubicBezTo>
                    <a:pt x="18853" y="19600"/>
                    <a:pt x="19103" y="19600"/>
                    <a:pt x="19477" y="20000"/>
                  </a:cubicBezTo>
                  <a:cubicBezTo>
                    <a:pt x="19477" y="20000"/>
                    <a:pt x="19602" y="20000"/>
                    <a:pt x="19602" y="20000"/>
                  </a:cubicBezTo>
                  <a:cubicBezTo>
                    <a:pt x="19977" y="20400"/>
                    <a:pt x="20227" y="20800"/>
                    <a:pt x="20601" y="21200"/>
                  </a:cubicBezTo>
                  <a:cubicBezTo>
                    <a:pt x="20851" y="21200"/>
                    <a:pt x="20976" y="21600"/>
                    <a:pt x="21225" y="21600"/>
                  </a:cubicBezTo>
                  <a:cubicBezTo>
                    <a:pt x="21350" y="19600"/>
                    <a:pt x="21475" y="17600"/>
                    <a:pt x="21600" y="15600"/>
                  </a:cubicBezTo>
                  <a:cubicBezTo>
                    <a:pt x="21475" y="15600"/>
                    <a:pt x="21225" y="15200"/>
                    <a:pt x="21101" y="15200"/>
                  </a:cubicBezTo>
                  <a:cubicBezTo>
                    <a:pt x="20726" y="14800"/>
                    <a:pt x="20351" y="14400"/>
                    <a:pt x="19977" y="140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09" name="Freeform 17"/>
            <p:cNvSpPr/>
            <p:nvPr/>
          </p:nvSpPr>
          <p:spPr>
            <a:xfrm>
              <a:off x="2043794" y="1752932"/>
              <a:ext cx="333200" cy="2432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72" y="18046"/>
                  </a:moveTo>
                  <a:cubicBezTo>
                    <a:pt x="543" y="19139"/>
                    <a:pt x="815" y="20233"/>
                    <a:pt x="1087" y="21327"/>
                  </a:cubicBezTo>
                  <a:cubicBezTo>
                    <a:pt x="1087" y="21327"/>
                    <a:pt x="1087" y="21327"/>
                    <a:pt x="1087" y="21600"/>
                  </a:cubicBezTo>
                  <a:cubicBezTo>
                    <a:pt x="1358" y="21327"/>
                    <a:pt x="1494" y="21327"/>
                    <a:pt x="1630" y="21053"/>
                  </a:cubicBezTo>
                  <a:cubicBezTo>
                    <a:pt x="1902" y="21053"/>
                    <a:pt x="2174" y="20780"/>
                    <a:pt x="2309" y="20506"/>
                  </a:cubicBezTo>
                  <a:cubicBezTo>
                    <a:pt x="2581" y="20506"/>
                    <a:pt x="2717" y="20233"/>
                    <a:pt x="2989" y="20233"/>
                  </a:cubicBezTo>
                  <a:cubicBezTo>
                    <a:pt x="3260" y="19959"/>
                    <a:pt x="3532" y="19686"/>
                    <a:pt x="3668" y="19413"/>
                  </a:cubicBezTo>
                  <a:cubicBezTo>
                    <a:pt x="4211" y="19139"/>
                    <a:pt x="4619" y="18866"/>
                    <a:pt x="5026" y="18319"/>
                  </a:cubicBezTo>
                  <a:cubicBezTo>
                    <a:pt x="5570" y="18046"/>
                    <a:pt x="5977" y="17772"/>
                    <a:pt x="6385" y="17499"/>
                  </a:cubicBezTo>
                  <a:cubicBezTo>
                    <a:pt x="6385" y="17499"/>
                    <a:pt x="6385" y="17225"/>
                    <a:pt x="6385" y="17225"/>
                  </a:cubicBezTo>
                  <a:cubicBezTo>
                    <a:pt x="6928" y="16952"/>
                    <a:pt x="7336" y="16678"/>
                    <a:pt x="7743" y="16132"/>
                  </a:cubicBezTo>
                  <a:cubicBezTo>
                    <a:pt x="8287" y="15858"/>
                    <a:pt x="8694" y="15311"/>
                    <a:pt x="9102" y="15038"/>
                  </a:cubicBezTo>
                  <a:cubicBezTo>
                    <a:pt x="9374" y="14765"/>
                    <a:pt x="9509" y="14491"/>
                    <a:pt x="9781" y="14491"/>
                  </a:cubicBezTo>
                  <a:cubicBezTo>
                    <a:pt x="10053" y="14218"/>
                    <a:pt x="10325" y="13944"/>
                    <a:pt x="10596" y="13671"/>
                  </a:cubicBezTo>
                  <a:cubicBezTo>
                    <a:pt x="11004" y="13397"/>
                    <a:pt x="11411" y="12851"/>
                    <a:pt x="11955" y="12577"/>
                  </a:cubicBezTo>
                  <a:cubicBezTo>
                    <a:pt x="12362" y="12030"/>
                    <a:pt x="12770" y="11757"/>
                    <a:pt x="13177" y="11210"/>
                  </a:cubicBezTo>
                  <a:cubicBezTo>
                    <a:pt x="13177" y="11210"/>
                    <a:pt x="13313" y="11210"/>
                    <a:pt x="13313" y="11210"/>
                  </a:cubicBezTo>
                  <a:cubicBezTo>
                    <a:pt x="13721" y="10663"/>
                    <a:pt x="14264" y="10390"/>
                    <a:pt x="14672" y="9843"/>
                  </a:cubicBezTo>
                  <a:cubicBezTo>
                    <a:pt x="15079" y="9296"/>
                    <a:pt x="15623" y="9023"/>
                    <a:pt x="16030" y="8476"/>
                  </a:cubicBezTo>
                  <a:cubicBezTo>
                    <a:pt x="16302" y="8203"/>
                    <a:pt x="16438" y="7929"/>
                    <a:pt x="16709" y="7929"/>
                  </a:cubicBezTo>
                  <a:cubicBezTo>
                    <a:pt x="16981" y="7656"/>
                    <a:pt x="17253" y="7382"/>
                    <a:pt x="17525" y="7109"/>
                  </a:cubicBezTo>
                  <a:cubicBezTo>
                    <a:pt x="17932" y="6562"/>
                    <a:pt x="18340" y="6015"/>
                    <a:pt x="18883" y="5468"/>
                  </a:cubicBezTo>
                  <a:cubicBezTo>
                    <a:pt x="19291" y="5195"/>
                    <a:pt x="19562" y="4648"/>
                    <a:pt x="19970" y="4375"/>
                  </a:cubicBezTo>
                  <a:cubicBezTo>
                    <a:pt x="20106" y="4101"/>
                    <a:pt x="20106" y="4101"/>
                    <a:pt x="20242" y="4101"/>
                  </a:cubicBezTo>
                  <a:cubicBezTo>
                    <a:pt x="20242" y="4101"/>
                    <a:pt x="20242" y="3828"/>
                    <a:pt x="20242" y="3828"/>
                  </a:cubicBezTo>
                  <a:cubicBezTo>
                    <a:pt x="20649" y="3554"/>
                    <a:pt x="21192" y="3008"/>
                    <a:pt x="21600" y="2461"/>
                  </a:cubicBezTo>
                  <a:cubicBezTo>
                    <a:pt x="21192" y="2187"/>
                    <a:pt x="20921" y="1641"/>
                    <a:pt x="20649" y="1367"/>
                  </a:cubicBezTo>
                  <a:cubicBezTo>
                    <a:pt x="20513" y="1367"/>
                    <a:pt x="20513" y="1367"/>
                    <a:pt x="20513" y="1367"/>
                  </a:cubicBezTo>
                  <a:cubicBezTo>
                    <a:pt x="20242" y="1094"/>
                    <a:pt x="19834" y="547"/>
                    <a:pt x="19562" y="273"/>
                  </a:cubicBezTo>
                  <a:cubicBezTo>
                    <a:pt x="19426" y="0"/>
                    <a:pt x="19291" y="0"/>
                    <a:pt x="19291" y="0"/>
                  </a:cubicBezTo>
                  <a:cubicBezTo>
                    <a:pt x="19155" y="0"/>
                    <a:pt x="19019" y="273"/>
                    <a:pt x="18883" y="273"/>
                  </a:cubicBezTo>
                  <a:cubicBezTo>
                    <a:pt x="18611" y="547"/>
                    <a:pt x="18340" y="820"/>
                    <a:pt x="18204" y="1094"/>
                  </a:cubicBezTo>
                  <a:cubicBezTo>
                    <a:pt x="17932" y="1367"/>
                    <a:pt x="17660" y="1641"/>
                    <a:pt x="17389" y="1914"/>
                  </a:cubicBezTo>
                  <a:cubicBezTo>
                    <a:pt x="17117" y="2187"/>
                    <a:pt x="16981" y="2461"/>
                    <a:pt x="16709" y="2734"/>
                  </a:cubicBezTo>
                  <a:cubicBezTo>
                    <a:pt x="16302" y="3008"/>
                    <a:pt x="15758" y="3554"/>
                    <a:pt x="15351" y="4101"/>
                  </a:cubicBezTo>
                  <a:cubicBezTo>
                    <a:pt x="14943" y="4648"/>
                    <a:pt x="14400" y="4922"/>
                    <a:pt x="13992" y="5468"/>
                  </a:cubicBezTo>
                  <a:cubicBezTo>
                    <a:pt x="13992" y="5468"/>
                    <a:pt x="13857" y="5468"/>
                    <a:pt x="13857" y="5468"/>
                  </a:cubicBezTo>
                  <a:cubicBezTo>
                    <a:pt x="13449" y="6015"/>
                    <a:pt x="13042" y="6562"/>
                    <a:pt x="12634" y="6835"/>
                  </a:cubicBezTo>
                  <a:cubicBezTo>
                    <a:pt x="12091" y="7382"/>
                    <a:pt x="11683" y="7656"/>
                    <a:pt x="11140" y="8203"/>
                  </a:cubicBezTo>
                  <a:cubicBezTo>
                    <a:pt x="11004" y="8476"/>
                    <a:pt x="10732" y="8749"/>
                    <a:pt x="10460" y="8749"/>
                  </a:cubicBezTo>
                  <a:cubicBezTo>
                    <a:pt x="10189" y="9023"/>
                    <a:pt x="10053" y="9296"/>
                    <a:pt x="9781" y="9296"/>
                  </a:cubicBezTo>
                  <a:cubicBezTo>
                    <a:pt x="9374" y="9843"/>
                    <a:pt x="8966" y="10116"/>
                    <a:pt x="8423" y="10663"/>
                  </a:cubicBezTo>
                  <a:cubicBezTo>
                    <a:pt x="8015" y="10937"/>
                    <a:pt x="7472" y="11484"/>
                    <a:pt x="7064" y="11757"/>
                  </a:cubicBezTo>
                  <a:cubicBezTo>
                    <a:pt x="7064" y="11757"/>
                    <a:pt x="7064" y="11757"/>
                    <a:pt x="6928" y="11757"/>
                  </a:cubicBezTo>
                  <a:cubicBezTo>
                    <a:pt x="6521" y="12304"/>
                    <a:pt x="6113" y="12577"/>
                    <a:pt x="5706" y="12851"/>
                  </a:cubicBezTo>
                  <a:cubicBezTo>
                    <a:pt x="5298" y="13397"/>
                    <a:pt x="4755" y="13671"/>
                    <a:pt x="4347" y="13944"/>
                  </a:cubicBezTo>
                  <a:cubicBezTo>
                    <a:pt x="4075" y="14218"/>
                    <a:pt x="3804" y="14491"/>
                    <a:pt x="3532" y="14765"/>
                  </a:cubicBezTo>
                  <a:cubicBezTo>
                    <a:pt x="3396" y="14765"/>
                    <a:pt x="3260" y="15038"/>
                    <a:pt x="2989" y="15038"/>
                  </a:cubicBezTo>
                  <a:cubicBezTo>
                    <a:pt x="2581" y="15585"/>
                    <a:pt x="2174" y="15858"/>
                    <a:pt x="1630" y="16132"/>
                  </a:cubicBezTo>
                  <a:cubicBezTo>
                    <a:pt x="1358" y="16405"/>
                    <a:pt x="1087" y="16678"/>
                    <a:pt x="815" y="16952"/>
                  </a:cubicBezTo>
                  <a:cubicBezTo>
                    <a:pt x="679" y="16952"/>
                    <a:pt x="543" y="17225"/>
                    <a:pt x="272" y="17225"/>
                  </a:cubicBezTo>
                  <a:cubicBezTo>
                    <a:pt x="272" y="17225"/>
                    <a:pt x="272" y="17225"/>
                    <a:pt x="272" y="17225"/>
                  </a:cubicBezTo>
                  <a:cubicBezTo>
                    <a:pt x="136" y="17225"/>
                    <a:pt x="136" y="17499"/>
                    <a:pt x="0" y="17499"/>
                  </a:cubicBezTo>
                  <a:cubicBezTo>
                    <a:pt x="0" y="17499"/>
                    <a:pt x="136" y="17772"/>
                    <a:pt x="136" y="17772"/>
                  </a:cubicBezTo>
                  <a:cubicBezTo>
                    <a:pt x="136" y="18046"/>
                    <a:pt x="136" y="18046"/>
                    <a:pt x="272" y="1804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10" name="Freeform 18"/>
            <p:cNvSpPr/>
            <p:nvPr/>
          </p:nvSpPr>
          <p:spPr>
            <a:xfrm>
              <a:off x="2470132" y="1274158"/>
              <a:ext cx="211202" cy="3841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901" y="8884"/>
                  </a:moveTo>
                  <a:cubicBezTo>
                    <a:pt x="13687" y="8884"/>
                    <a:pt x="13687" y="9058"/>
                    <a:pt x="13687" y="9058"/>
                  </a:cubicBezTo>
                  <a:cubicBezTo>
                    <a:pt x="13046" y="10103"/>
                    <a:pt x="12190" y="10974"/>
                    <a:pt x="11335" y="12019"/>
                  </a:cubicBezTo>
                  <a:cubicBezTo>
                    <a:pt x="11121" y="12019"/>
                    <a:pt x="11121" y="12194"/>
                    <a:pt x="10907" y="12368"/>
                  </a:cubicBezTo>
                  <a:cubicBezTo>
                    <a:pt x="10051" y="13065"/>
                    <a:pt x="9196" y="13935"/>
                    <a:pt x="8341" y="14632"/>
                  </a:cubicBezTo>
                  <a:cubicBezTo>
                    <a:pt x="7913" y="14981"/>
                    <a:pt x="7485" y="15329"/>
                    <a:pt x="6844" y="15677"/>
                  </a:cubicBezTo>
                  <a:cubicBezTo>
                    <a:pt x="6630" y="16026"/>
                    <a:pt x="6202" y="16374"/>
                    <a:pt x="5774" y="16548"/>
                  </a:cubicBezTo>
                  <a:cubicBezTo>
                    <a:pt x="4919" y="17071"/>
                    <a:pt x="4277" y="17768"/>
                    <a:pt x="3422" y="18290"/>
                  </a:cubicBezTo>
                  <a:cubicBezTo>
                    <a:pt x="2566" y="18639"/>
                    <a:pt x="1925" y="19161"/>
                    <a:pt x="1069" y="19684"/>
                  </a:cubicBezTo>
                  <a:cubicBezTo>
                    <a:pt x="1069" y="19684"/>
                    <a:pt x="1069" y="19684"/>
                    <a:pt x="855" y="19684"/>
                  </a:cubicBezTo>
                  <a:cubicBezTo>
                    <a:pt x="642" y="19858"/>
                    <a:pt x="214" y="20206"/>
                    <a:pt x="0" y="20381"/>
                  </a:cubicBezTo>
                  <a:cubicBezTo>
                    <a:pt x="214" y="20381"/>
                    <a:pt x="428" y="20555"/>
                    <a:pt x="642" y="20555"/>
                  </a:cubicBezTo>
                  <a:cubicBezTo>
                    <a:pt x="642" y="20555"/>
                    <a:pt x="855" y="20555"/>
                    <a:pt x="855" y="20555"/>
                  </a:cubicBezTo>
                  <a:cubicBezTo>
                    <a:pt x="1283" y="20729"/>
                    <a:pt x="1925" y="20903"/>
                    <a:pt x="2566" y="21077"/>
                  </a:cubicBezTo>
                  <a:cubicBezTo>
                    <a:pt x="2994" y="21252"/>
                    <a:pt x="3208" y="21252"/>
                    <a:pt x="3636" y="21426"/>
                  </a:cubicBezTo>
                  <a:cubicBezTo>
                    <a:pt x="3636" y="21426"/>
                    <a:pt x="3850" y="21426"/>
                    <a:pt x="3850" y="21600"/>
                  </a:cubicBezTo>
                  <a:cubicBezTo>
                    <a:pt x="4063" y="21426"/>
                    <a:pt x="4277" y="21252"/>
                    <a:pt x="4491" y="21252"/>
                  </a:cubicBezTo>
                  <a:cubicBezTo>
                    <a:pt x="4919" y="20903"/>
                    <a:pt x="5133" y="20729"/>
                    <a:pt x="5560" y="20555"/>
                  </a:cubicBezTo>
                  <a:cubicBezTo>
                    <a:pt x="5988" y="20206"/>
                    <a:pt x="6416" y="19858"/>
                    <a:pt x="6844" y="19684"/>
                  </a:cubicBezTo>
                  <a:cubicBezTo>
                    <a:pt x="7699" y="18987"/>
                    <a:pt x="8554" y="18465"/>
                    <a:pt x="9196" y="17942"/>
                  </a:cubicBezTo>
                  <a:cubicBezTo>
                    <a:pt x="10051" y="17245"/>
                    <a:pt x="10907" y="16548"/>
                    <a:pt x="11762" y="15852"/>
                  </a:cubicBezTo>
                  <a:cubicBezTo>
                    <a:pt x="11762" y="15852"/>
                    <a:pt x="11762" y="15852"/>
                    <a:pt x="11762" y="15852"/>
                  </a:cubicBezTo>
                  <a:cubicBezTo>
                    <a:pt x="12618" y="15155"/>
                    <a:pt x="13259" y="14458"/>
                    <a:pt x="14115" y="13761"/>
                  </a:cubicBezTo>
                  <a:cubicBezTo>
                    <a:pt x="14115" y="13587"/>
                    <a:pt x="14329" y="13413"/>
                    <a:pt x="14543" y="13239"/>
                  </a:cubicBezTo>
                  <a:cubicBezTo>
                    <a:pt x="15612" y="12019"/>
                    <a:pt x="16681" y="10626"/>
                    <a:pt x="17537" y="9232"/>
                  </a:cubicBezTo>
                  <a:cubicBezTo>
                    <a:pt x="17964" y="8884"/>
                    <a:pt x="18178" y="8361"/>
                    <a:pt x="18392" y="7839"/>
                  </a:cubicBezTo>
                  <a:cubicBezTo>
                    <a:pt x="18820" y="7316"/>
                    <a:pt x="19034" y="6794"/>
                    <a:pt x="19461" y="6097"/>
                  </a:cubicBezTo>
                  <a:cubicBezTo>
                    <a:pt x="20103" y="4703"/>
                    <a:pt x="20745" y="2961"/>
                    <a:pt x="21172" y="1394"/>
                  </a:cubicBezTo>
                  <a:cubicBezTo>
                    <a:pt x="21386" y="871"/>
                    <a:pt x="21600" y="523"/>
                    <a:pt x="21600" y="0"/>
                  </a:cubicBezTo>
                  <a:cubicBezTo>
                    <a:pt x="21386" y="0"/>
                    <a:pt x="21386" y="0"/>
                    <a:pt x="21172" y="0"/>
                  </a:cubicBezTo>
                  <a:cubicBezTo>
                    <a:pt x="21172" y="0"/>
                    <a:pt x="21172" y="0"/>
                    <a:pt x="21172" y="0"/>
                  </a:cubicBezTo>
                  <a:cubicBezTo>
                    <a:pt x="20745" y="0"/>
                    <a:pt x="20531" y="0"/>
                    <a:pt x="20317" y="0"/>
                  </a:cubicBezTo>
                  <a:cubicBezTo>
                    <a:pt x="19675" y="0"/>
                    <a:pt x="19034" y="0"/>
                    <a:pt x="18392" y="0"/>
                  </a:cubicBezTo>
                  <a:cubicBezTo>
                    <a:pt x="18178" y="0"/>
                    <a:pt x="18178" y="0"/>
                    <a:pt x="17964" y="0"/>
                  </a:cubicBezTo>
                  <a:cubicBezTo>
                    <a:pt x="17964" y="348"/>
                    <a:pt x="17964" y="523"/>
                    <a:pt x="17964" y="697"/>
                  </a:cubicBezTo>
                  <a:cubicBezTo>
                    <a:pt x="17323" y="2787"/>
                    <a:pt x="16467" y="4703"/>
                    <a:pt x="15398" y="6619"/>
                  </a:cubicBezTo>
                  <a:cubicBezTo>
                    <a:pt x="14756" y="7490"/>
                    <a:pt x="14329" y="8187"/>
                    <a:pt x="13901" y="888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11" name="Freeform 19"/>
            <p:cNvSpPr/>
            <p:nvPr/>
          </p:nvSpPr>
          <p:spPr>
            <a:xfrm>
              <a:off x="2329768" y="694995"/>
              <a:ext cx="309588" cy="3166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38" y="3775"/>
                  </a:moveTo>
                  <a:cubicBezTo>
                    <a:pt x="876" y="3984"/>
                    <a:pt x="1314" y="4194"/>
                    <a:pt x="1605" y="4404"/>
                  </a:cubicBezTo>
                  <a:cubicBezTo>
                    <a:pt x="2043" y="4614"/>
                    <a:pt x="2481" y="4823"/>
                    <a:pt x="2919" y="5243"/>
                  </a:cubicBezTo>
                  <a:cubicBezTo>
                    <a:pt x="3065" y="5243"/>
                    <a:pt x="3211" y="5452"/>
                    <a:pt x="3357" y="5452"/>
                  </a:cubicBezTo>
                  <a:cubicBezTo>
                    <a:pt x="3649" y="5662"/>
                    <a:pt x="3795" y="5872"/>
                    <a:pt x="4086" y="5872"/>
                  </a:cubicBezTo>
                  <a:cubicBezTo>
                    <a:pt x="4378" y="6082"/>
                    <a:pt x="4670" y="6291"/>
                    <a:pt x="4962" y="6501"/>
                  </a:cubicBezTo>
                  <a:cubicBezTo>
                    <a:pt x="4962" y="6711"/>
                    <a:pt x="5108" y="6711"/>
                    <a:pt x="5254" y="6711"/>
                  </a:cubicBezTo>
                  <a:cubicBezTo>
                    <a:pt x="5546" y="7130"/>
                    <a:pt x="5984" y="7340"/>
                    <a:pt x="6276" y="7550"/>
                  </a:cubicBezTo>
                  <a:cubicBezTo>
                    <a:pt x="6422" y="7550"/>
                    <a:pt x="6422" y="7550"/>
                    <a:pt x="6422" y="7550"/>
                  </a:cubicBezTo>
                  <a:cubicBezTo>
                    <a:pt x="6859" y="7969"/>
                    <a:pt x="7151" y="8179"/>
                    <a:pt x="7589" y="8598"/>
                  </a:cubicBezTo>
                  <a:cubicBezTo>
                    <a:pt x="8027" y="8808"/>
                    <a:pt x="8319" y="9227"/>
                    <a:pt x="8757" y="9437"/>
                  </a:cubicBezTo>
                  <a:cubicBezTo>
                    <a:pt x="8903" y="9647"/>
                    <a:pt x="9049" y="9856"/>
                    <a:pt x="9195" y="9856"/>
                  </a:cubicBezTo>
                  <a:cubicBezTo>
                    <a:pt x="9486" y="10066"/>
                    <a:pt x="9632" y="10276"/>
                    <a:pt x="9924" y="10485"/>
                  </a:cubicBezTo>
                  <a:cubicBezTo>
                    <a:pt x="10216" y="10905"/>
                    <a:pt x="10654" y="11115"/>
                    <a:pt x="11092" y="11534"/>
                  </a:cubicBezTo>
                  <a:cubicBezTo>
                    <a:pt x="11384" y="11953"/>
                    <a:pt x="11822" y="12163"/>
                    <a:pt x="12114" y="12583"/>
                  </a:cubicBezTo>
                  <a:cubicBezTo>
                    <a:pt x="12114" y="12583"/>
                    <a:pt x="12114" y="12583"/>
                    <a:pt x="12114" y="12583"/>
                  </a:cubicBezTo>
                  <a:cubicBezTo>
                    <a:pt x="12551" y="13002"/>
                    <a:pt x="12989" y="13421"/>
                    <a:pt x="13281" y="13841"/>
                  </a:cubicBezTo>
                  <a:cubicBezTo>
                    <a:pt x="13573" y="14050"/>
                    <a:pt x="13865" y="14260"/>
                    <a:pt x="14011" y="14680"/>
                  </a:cubicBezTo>
                  <a:cubicBezTo>
                    <a:pt x="14157" y="14680"/>
                    <a:pt x="14303" y="14889"/>
                    <a:pt x="14449" y="15099"/>
                  </a:cubicBezTo>
                  <a:cubicBezTo>
                    <a:pt x="14595" y="15309"/>
                    <a:pt x="14741" y="15518"/>
                    <a:pt x="14886" y="15728"/>
                  </a:cubicBezTo>
                  <a:cubicBezTo>
                    <a:pt x="15178" y="15938"/>
                    <a:pt x="15324" y="16148"/>
                    <a:pt x="15470" y="16357"/>
                  </a:cubicBezTo>
                  <a:cubicBezTo>
                    <a:pt x="15908" y="16777"/>
                    <a:pt x="16200" y="17406"/>
                    <a:pt x="16638" y="17825"/>
                  </a:cubicBezTo>
                  <a:cubicBezTo>
                    <a:pt x="16930" y="18245"/>
                    <a:pt x="17368" y="18874"/>
                    <a:pt x="17659" y="19293"/>
                  </a:cubicBezTo>
                  <a:cubicBezTo>
                    <a:pt x="17659" y="19293"/>
                    <a:pt x="17659" y="19293"/>
                    <a:pt x="17659" y="19503"/>
                  </a:cubicBezTo>
                  <a:cubicBezTo>
                    <a:pt x="17951" y="19922"/>
                    <a:pt x="18389" y="20551"/>
                    <a:pt x="18681" y="21181"/>
                  </a:cubicBezTo>
                  <a:cubicBezTo>
                    <a:pt x="18827" y="21390"/>
                    <a:pt x="18827" y="21390"/>
                    <a:pt x="18827" y="21600"/>
                  </a:cubicBezTo>
                  <a:cubicBezTo>
                    <a:pt x="19265" y="21390"/>
                    <a:pt x="19557" y="21390"/>
                    <a:pt x="19995" y="21390"/>
                  </a:cubicBezTo>
                  <a:cubicBezTo>
                    <a:pt x="20141" y="21390"/>
                    <a:pt x="20432" y="21390"/>
                    <a:pt x="20578" y="21390"/>
                  </a:cubicBezTo>
                  <a:cubicBezTo>
                    <a:pt x="20870" y="21181"/>
                    <a:pt x="21162" y="21181"/>
                    <a:pt x="21308" y="21181"/>
                  </a:cubicBezTo>
                  <a:cubicBezTo>
                    <a:pt x="21454" y="21181"/>
                    <a:pt x="21454" y="21181"/>
                    <a:pt x="21600" y="21181"/>
                  </a:cubicBezTo>
                  <a:cubicBezTo>
                    <a:pt x="21600" y="20971"/>
                    <a:pt x="21454" y="20761"/>
                    <a:pt x="21454" y="20761"/>
                  </a:cubicBezTo>
                  <a:cubicBezTo>
                    <a:pt x="21162" y="20342"/>
                    <a:pt x="21016" y="19922"/>
                    <a:pt x="20870" y="19713"/>
                  </a:cubicBezTo>
                  <a:cubicBezTo>
                    <a:pt x="20724" y="19293"/>
                    <a:pt x="20578" y="19083"/>
                    <a:pt x="20432" y="18874"/>
                  </a:cubicBezTo>
                  <a:cubicBezTo>
                    <a:pt x="20141" y="18245"/>
                    <a:pt x="19703" y="17616"/>
                    <a:pt x="19411" y="16986"/>
                  </a:cubicBezTo>
                  <a:cubicBezTo>
                    <a:pt x="18973" y="16567"/>
                    <a:pt x="18681" y="15938"/>
                    <a:pt x="18243" y="15518"/>
                  </a:cubicBezTo>
                  <a:cubicBezTo>
                    <a:pt x="18243" y="15518"/>
                    <a:pt x="18243" y="15518"/>
                    <a:pt x="18243" y="15518"/>
                  </a:cubicBezTo>
                  <a:cubicBezTo>
                    <a:pt x="17951" y="14889"/>
                    <a:pt x="17514" y="14470"/>
                    <a:pt x="17222" y="14050"/>
                  </a:cubicBezTo>
                  <a:cubicBezTo>
                    <a:pt x="16930" y="13631"/>
                    <a:pt x="16492" y="13212"/>
                    <a:pt x="16200" y="12792"/>
                  </a:cubicBezTo>
                  <a:cubicBezTo>
                    <a:pt x="15908" y="12373"/>
                    <a:pt x="15762" y="12163"/>
                    <a:pt x="15470" y="11953"/>
                  </a:cubicBezTo>
                  <a:cubicBezTo>
                    <a:pt x="15470" y="11953"/>
                    <a:pt x="15470" y="11953"/>
                    <a:pt x="15470" y="11953"/>
                  </a:cubicBezTo>
                  <a:cubicBezTo>
                    <a:pt x="15324" y="11744"/>
                    <a:pt x="15178" y="11534"/>
                    <a:pt x="15032" y="11534"/>
                  </a:cubicBezTo>
                  <a:cubicBezTo>
                    <a:pt x="14595" y="11115"/>
                    <a:pt x="14303" y="10695"/>
                    <a:pt x="13865" y="10276"/>
                  </a:cubicBezTo>
                  <a:cubicBezTo>
                    <a:pt x="13573" y="9856"/>
                    <a:pt x="13135" y="9437"/>
                    <a:pt x="12697" y="9227"/>
                  </a:cubicBezTo>
                  <a:cubicBezTo>
                    <a:pt x="12697" y="9017"/>
                    <a:pt x="12697" y="9017"/>
                    <a:pt x="12697" y="9017"/>
                  </a:cubicBezTo>
                  <a:cubicBezTo>
                    <a:pt x="12405" y="8808"/>
                    <a:pt x="11968" y="8388"/>
                    <a:pt x="11676" y="7969"/>
                  </a:cubicBezTo>
                  <a:cubicBezTo>
                    <a:pt x="11238" y="7759"/>
                    <a:pt x="10800" y="7340"/>
                    <a:pt x="10508" y="7130"/>
                  </a:cubicBezTo>
                  <a:cubicBezTo>
                    <a:pt x="10216" y="6920"/>
                    <a:pt x="10070" y="6711"/>
                    <a:pt x="9778" y="6501"/>
                  </a:cubicBezTo>
                  <a:cubicBezTo>
                    <a:pt x="9632" y="6291"/>
                    <a:pt x="9486" y="6291"/>
                    <a:pt x="9341" y="6082"/>
                  </a:cubicBezTo>
                  <a:cubicBezTo>
                    <a:pt x="8903" y="5872"/>
                    <a:pt x="8465" y="5452"/>
                    <a:pt x="8173" y="5243"/>
                  </a:cubicBezTo>
                  <a:cubicBezTo>
                    <a:pt x="7735" y="4823"/>
                    <a:pt x="7297" y="4614"/>
                    <a:pt x="7005" y="4404"/>
                  </a:cubicBezTo>
                  <a:cubicBezTo>
                    <a:pt x="7005" y="4404"/>
                    <a:pt x="6859" y="4194"/>
                    <a:pt x="6859" y="4194"/>
                  </a:cubicBezTo>
                  <a:cubicBezTo>
                    <a:pt x="6568" y="3984"/>
                    <a:pt x="6276" y="3775"/>
                    <a:pt x="5838" y="3565"/>
                  </a:cubicBezTo>
                  <a:cubicBezTo>
                    <a:pt x="5838" y="3565"/>
                    <a:pt x="5838" y="3565"/>
                    <a:pt x="5838" y="3565"/>
                  </a:cubicBezTo>
                  <a:cubicBezTo>
                    <a:pt x="5400" y="3146"/>
                    <a:pt x="4962" y="2936"/>
                    <a:pt x="4524" y="2726"/>
                  </a:cubicBezTo>
                  <a:cubicBezTo>
                    <a:pt x="4378" y="2517"/>
                    <a:pt x="4086" y="2307"/>
                    <a:pt x="3941" y="2307"/>
                  </a:cubicBezTo>
                  <a:cubicBezTo>
                    <a:pt x="3795" y="2097"/>
                    <a:pt x="3503" y="2097"/>
                    <a:pt x="3357" y="1887"/>
                  </a:cubicBezTo>
                  <a:cubicBezTo>
                    <a:pt x="3065" y="1678"/>
                    <a:pt x="2627" y="1468"/>
                    <a:pt x="2189" y="1258"/>
                  </a:cubicBezTo>
                  <a:cubicBezTo>
                    <a:pt x="1751" y="839"/>
                    <a:pt x="1459" y="629"/>
                    <a:pt x="1022" y="419"/>
                  </a:cubicBezTo>
                  <a:cubicBezTo>
                    <a:pt x="1022" y="419"/>
                    <a:pt x="876" y="419"/>
                    <a:pt x="876" y="419"/>
                  </a:cubicBezTo>
                  <a:cubicBezTo>
                    <a:pt x="730" y="210"/>
                    <a:pt x="584" y="210"/>
                    <a:pt x="292" y="0"/>
                  </a:cubicBezTo>
                  <a:cubicBezTo>
                    <a:pt x="292" y="1258"/>
                    <a:pt x="146" y="2307"/>
                    <a:pt x="0" y="3355"/>
                  </a:cubicBezTo>
                  <a:cubicBezTo>
                    <a:pt x="146" y="3565"/>
                    <a:pt x="292" y="3565"/>
                    <a:pt x="438" y="3565"/>
                  </a:cubicBezTo>
                  <a:cubicBezTo>
                    <a:pt x="438" y="3565"/>
                    <a:pt x="438" y="3565"/>
                    <a:pt x="438" y="377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12" name="Freeform 20"/>
            <p:cNvSpPr/>
            <p:nvPr/>
          </p:nvSpPr>
          <p:spPr>
            <a:xfrm>
              <a:off x="5678811" y="5608227"/>
              <a:ext cx="213826" cy="6177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694" y="17388"/>
                  </a:moveTo>
                  <a:cubicBezTo>
                    <a:pt x="19482" y="16956"/>
                    <a:pt x="19271" y="16416"/>
                    <a:pt x="18847" y="15768"/>
                  </a:cubicBezTo>
                  <a:cubicBezTo>
                    <a:pt x="18635" y="15552"/>
                    <a:pt x="18635" y="15228"/>
                    <a:pt x="18424" y="14904"/>
                  </a:cubicBezTo>
                  <a:cubicBezTo>
                    <a:pt x="18212" y="14688"/>
                    <a:pt x="18000" y="14364"/>
                    <a:pt x="17788" y="14148"/>
                  </a:cubicBezTo>
                  <a:cubicBezTo>
                    <a:pt x="17788" y="14040"/>
                    <a:pt x="17788" y="14040"/>
                    <a:pt x="17788" y="13932"/>
                  </a:cubicBezTo>
                  <a:cubicBezTo>
                    <a:pt x="16941" y="12744"/>
                    <a:pt x="16094" y="11340"/>
                    <a:pt x="15035" y="10044"/>
                  </a:cubicBezTo>
                  <a:cubicBezTo>
                    <a:pt x="15035" y="10044"/>
                    <a:pt x="15035" y="10044"/>
                    <a:pt x="15035" y="10044"/>
                  </a:cubicBezTo>
                  <a:cubicBezTo>
                    <a:pt x="13976" y="8748"/>
                    <a:pt x="12918" y="7452"/>
                    <a:pt x="11859" y="6372"/>
                  </a:cubicBezTo>
                  <a:cubicBezTo>
                    <a:pt x="10800" y="5076"/>
                    <a:pt x="9741" y="3996"/>
                    <a:pt x="8682" y="3024"/>
                  </a:cubicBezTo>
                  <a:cubicBezTo>
                    <a:pt x="8682" y="3024"/>
                    <a:pt x="8682" y="3024"/>
                    <a:pt x="8682" y="2916"/>
                  </a:cubicBezTo>
                  <a:cubicBezTo>
                    <a:pt x="7835" y="2052"/>
                    <a:pt x="6988" y="1296"/>
                    <a:pt x="6353" y="756"/>
                  </a:cubicBezTo>
                  <a:cubicBezTo>
                    <a:pt x="5718" y="216"/>
                    <a:pt x="5506" y="0"/>
                    <a:pt x="5506" y="0"/>
                  </a:cubicBezTo>
                  <a:cubicBezTo>
                    <a:pt x="5294" y="0"/>
                    <a:pt x="5294" y="0"/>
                    <a:pt x="5294" y="0"/>
                  </a:cubicBezTo>
                  <a:cubicBezTo>
                    <a:pt x="0" y="1620"/>
                    <a:pt x="0" y="1620"/>
                    <a:pt x="0" y="1620"/>
                  </a:cubicBezTo>
                  <a:cubicBezTo>
                    <a:pt x="0" y="1620"/>
                    <a:pt x="212" y="1836"/>
                    <a:pt x="847" y="2376"/>
                  </a:cubicBezTo>
                  <a:cubicBezTo>
                    <a:pt x="1482" y="2916"/>
                    <a:pt x="2118" y="3672"/>
                    <a:pt x="3176" y="4536"/>
                  </a:cubicBezTo>
                  <a:cubicBezTo>
                    <a:pt x="3176" y="4536"/>
                    <a:pt x="3176" y="4536"/>
                    <a:pt x="3176" y="4536"/>
                  </a:cubicBezTo>
                  <a:cubicBezTo>
                    <a:pt x="4024" y="5508"/>
                    <a:pt x="5294" y="6696"/>
                    <a:pt x="6353" y="7992"/>
                  </a:cubicBezTo>
                  <a:cubicBezTo>
                    <a:pt x="7200" y="9072"/>
                    <a:pt x="8259" y="10152"/>
                    <a:pt x="9106" y="11232"/>
                  </a:cubicBezTo>
                  <a:cubicBezTo>
                    <a:pt x="9106" y="11448"/>
                    <a:pt x="9318" y="11556"/>
                    <a:pt x="9318" y="11772"/>
                  </a:cubicBezTo>
                  <a:cubicBezTo>
                    <a:pt x="10165" y="12852"/>
                    <a:pt x="11012" y="13932"/>
                    <a:pt x="11647" y="15012"/>
                  </a:cubicBezTo>
                  <a:cubicBezTo>
                    <a:pt x="11859" y="15336"/>
                    <a:pt x="11859" y="15552"/>
                    <a:pt x="12071" y="15876"/>
                  </a:cubicBezTo>
                  <a:cubicBezTo>
                    <a:pt x="12071" y="15876"/>
                    <a:pt x="12282" y="15984"/>
                    <a:pt x="12282" y="15984"/>
                  </a:cubicBezTo>
                  <a:cubicBezTo>
                    <a:pt x="12282" y="16200"/>
                    <a:pt x="12494" y="16524"/>
                    <a:pt x="12706" y="16740"/>
                  </a:cubicBezTo>
                  <a:cubicBezTo>
                    <a:pt x="12918" y="17280"/>
                    <a:pt x="13341" y="17820"/>
                    <a:pt x="13553" y="18360"/>
                  </a:cubicBezTo>
                  <a:cubicBezTo>
                    <a:pt x="13976" y="19332"/>
                    <a:pt x="14612" y="20088"/>
                    <a:pt x="14824" y="20628"/>
                  </a:cubicBezTo>
                  <a:cubicBezTo>
                    <a:pt x="15247" y="21276"/>
                    <a:pt x="15459" y="21600"/>
                    <a:pt x="15459" y="21600"/>
                  </a:cubicBezTo>
                  <a:cubicBezTo>
                    <a:pt x="19482" y="21060"/>
                    <a:pt x="19482" y="21060"/>
                    <a:pt x="19482" y="21060"/>
                  </a:cubicBezTo>
                  <a:cubicBezTo>
                    <a:pt x="21600" y="20736"/>
                    <a:pt x="21600" y="20736"/>
                    <a:pt x="21600" y="20736"/>
                  </a:cubicBezTo>
                  <a:cubicBezTo>
                    <a:pt x="21600" y="20736"/>
                    <a:pt x="21176" y="19980"/>
                    <a:pt x="20541" y="18684"/>
                  </a:cubicBezTo>
                  <a:cubicBezTo>
                    <a:pt x="20329" y="18360"/>
                    <a:pt x="20118" y="17928"/>
                    <a:pt x="19694" y="1738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13" name="Freeform 21"/>
            <p:cNvSpPr/>
            <p:nvPr/>
          </p:nvSpPr>
          <p:spPr>
            <a:xfrm>
              <a:off x="5064886" y="4762649"/>
              <a:ext cx="388296" cy="418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549" y="16994"/>
                  </a:moveTo>
                  <a:cubicBezTo>
                    <a:pt x="20082" y="16359"/>
                    <a:pt x="19498" y="15724"/>
                    <a:pt x="18681" y="14929"/>
                  </a:cubicBezTo>
                  <a:cubicBezTo>
                    <a:pt x="18564" y="14771"/>
                    <a:pt x="18448" y="14612"/>
                    <a:pt x="18331" y="14453"/>
                  </a:cubicBezTo>
                  <a:cubicBezTo>
                    <a:pt x="17630" y="13818"/>
                    <a:pt x="16930" y="13024"/>
                    <a:pt x="16112" y="12229"/>
                  </a:cubicBezTo>
                  <a:cubicBezTo>
                    <a:pt x="15412" y="11435"/>
                    <a:pt x="14595" y="10641"/>
                    <a:pt x="13894" y="10006"/>
                  </a:cubicBezTo>
                  <a:cubicBezTo>
                    <a:pt x="13194" y="9371"/>
                    <a:pt x="12610" y="8735"/>
                    <a:pt x="11909" y="8259"/>
                  </a:cubicBezTo>
                  <a:cubicBezTo>
                    <a:pt x="11792" y="8100"/>
                    <a:pt x="11676" y="7941"/>
                    <a:pt x="11559" y="7941"/>
                  </a:cubicBezTo>
                  <a:cubicBezTo>
                    <a:pt x="10742" y="7147"/>
                    <a:pt x="10041" y="6512"/>
                    <a:pt x="9224" y="5876"/>
                  </a:cubicBezTo>
                  <a:cubicBezTo>
                    <a:pt x="8523" y="5241"/>
                    <a:pt x="7706" y="4606"/>
                    <a:pt x="7005" y="3971"/>
                  </a:cubicBezTo>
                  <a:cubicBezTo>
                    <a:pt x="6188" y="3335"/>
                    <a:pt x="5488" y="2859"/>
                    <a:pt x="4787" y="2382"/>
                  </a:cubicBezTo>
                  <a:cubicBezTo>
                    <a:pt x="4787" y="2382"/>
                    <a:pt x="4670" y="2224"/>
                    <a:pt x="4670" y="2224"/>
                  </a:cubicBezTo>
                  <a:cubicBezTo>
                    <a:pt x="3736" y="1588"/>
                    <a:pt x="2919" y="953"/>
                    <a:pt x="2452" y="635"/>
                  </a:cubicBezTo>
                  <a:cubicBezTo>
                    <a:pt x="2335" y="635"/>
                    <a:pt x="2335" y="476"/>
                    <a:pt x="2335" y="476"/>
                  </a:cubicBezTo>
                  <a:cubicBezTo>
                    <a:pt x="1751" y="159"/>
                    <a:pt x="1518" y="0"/>
                    <a:pt x="1518" y="0"/>
                  </a:cubicBezTo>
                  <a:cubicBezTo>
                    <a:pt x="0" y="3971"/>
                    <a:pt x="0" y="3971"/>
                    <a:pt x="0" y="3971"/>
                  </a:cubicBezTo>
                  <a:cubicBezTo>
                    <a:pt x="0" y="3971"/>
                    <a:pt x="350" y="4129"/>
                    <a:pt x="934" y="4606"/>
                  </a:cubicBezTo>
                  <a:cubicBezTo>
                    <a:pt x="1051" y="4606"/>
                    <a:pt x="1284" y="4765"/>
                    <a:pt x="1518" y="4924"/>
                  </a:cubicBezTo>
                  <a:cubicBezTo>
                    <a:pt x="1985" y="5400"/>
                    <a:pt x="2569" y="5718"/>
                    <a:pt x="3269" y="6353"/>
                  </a:cubicBezTo>
                  <a:cubicBezTo>
                    <a:pt x="3386" y="6512"/>
                    <a:pt x="3619" y="6671"/>
                    <a:pt x="3853" y="6829"/>
                  </a:cubicBezTo>
                  <a:cubicBezTo>
                    <a:pt x="4554" y="7306"/>
                    <a:pt x="5371" y="7941"/>
                    <a:pt x="6188" y="8576"/>
                  </a:cubicBezTo>
                  <a:cubicBezTo>
                    <a:pt x="6889" y="9212"/>
                    <a:pt x="7706" y="9847"/>
                    <a:pt x="8406" y="10482"/>
                  </a:cubicBezTo>
                  <a:cubicBezTo>
                    <a:pt x="8990" y="10959"/>
                    <a:pt x="9574" y="11435"/>
                    <a:pt x="10158" y="12071"/>
                  </a:cubicBezTo>
                  <a:cubicBezTo>
                    <a:pt x="10275" y="12229"/>
                    <a:pt x="10508" y="12388"/>
                    <a:pt x="10742" y="12547"/>
                  </a:cubicBezTo>
                  <a:cubicBezTo>
                    <a:pt x="11559" y="13341"/>
                    <a:pt x="12259" y="13976"/>
                    <a:pt x="13077" y="14771"/>
                  </a:cubicBezTo>
                  <a:cubicBezTo>
                    <a:pt x="13777" y="15565"/>
                    <a:pt x="14595" y="16359"/>
                    <a:pt x="15295" y="16994"/>
                  </a:cubicBezTo>
                  <a:cubicBezTo>
                    <a:pt x="15762" y="17471"/>
                    <a:pt x="16229" y="17947"/>
                    <a:pt x="16579" y="18424"/>
                  </a:cubicBezTo>
                  <a:cubicBezTo>
                    <a:pt x="16930" y="18741"/>
                    <a:pt x="17163" y="19059"/>
                    <a:pt x="17514" y="19376"/>
                  </a:cubicBezTo>
                  <a:cubicBezTo>
                    <a:pt x="17981" y="20012"/>
                    <a:pt x="18331" y="20329"/>
                    <a:pt x="18681" y="20806"/>
                  </a:cubicBezTo>
                  <a:cubicBezTo>
                    <a:pt x="19148" y="21282"/>
                    <a:pt x="19382" y="21600"/>
                    <a:pt x="19382" y="21600"/>
                  </a:cubicBezTo>
                  <a:cubicBezTo>
                    <a:pt x="19849" y="20806"/>
                    <a:pt x="19849" y="20806"/>
                    <a:pt x="19849" y="20806"/>
                  </a:cubicBezTo>
                  <a:cubicBezTo>
                    <a:pt x="21600" y="18106"/>
                    <a:pt x="21600" y="18106"/>
                    <a:pt x="21600" y="18106"/>
                  </a:cubicBezTo>
                  <a:cubicBezTo>
                    <a:pt x="21600" y="18106"/>
                    <a:pt x="21366" y="17788"/>
                    <a:pt x="20783" y="17312"/>
                  </a:cubicBezTo>
                  <a:cubicBezTo>
                    <a:pt x="20783" y="17153"/>
                    <a:pt x="20666" y="16994"/>
                    <a:pt x="20549" y="1699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14" name="Freeform 22"/>
            <p:cNvSpPr/>
            <p:nvPr/>
          </p:nvSpPr>
          <p:spPr>
            <a:xfrm>
              <a:off x="4269931" y="4324416"/>
              <a:ext cx="426338" cy="268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408" y="12662"/>
                  </a:moveTo>
                  <a:cubicBezTo>
                    <a:pt x="18301" y="12662"/>
                    <a:pt x="18301" y="12662"/>
                    <a:pt x="18301" y="12662"/>
                  </a:cubicBezTo>
                  <a:cubicBezTo>
                    <a:pt x="17663" y="11917"/>
                    <a:pt x="16812" y="11421"/>
                    <a:pt x="16067" y="10924"/>
                  </a:cubicBezTo>
                  <a:cubicBezTo>
                    <a:pt x="15322" y="10179"/>
                    <a:pt x="14577" y="9683"/>
                    <a:pt x="13833" y="9186"/>
                  </a:cubicBezTo>
                  <a:cubicBezTo>
                    <a:pt x="13088" y="8690"/>
                    <a:pt x="12343" y="7945"/>
                    <a:pt x="11598" y="7448"/>
                  </a:cubicBezTo>
                  <a:cubicBezTo>
                    <a:pt x="11492" y="7448"/>
                    <a:pt x="11385" y="7200"/>
                    <a:pt x="11279" y="7200"/>
                  </a:cubicBezTo>
                  <a:cubicBezTo>
                    <a:pt x="10640" y="6703"/>
                    <a:pt x="10002" y="6207"/>
                    <a:pt x="9364" y="5959"/>
                  </a:cubicBezTo>
                  <a:cubicBezTo>
                    <a:pt x="8725" y="5462"/>
                    <a:pt x="8087" y="4966"/>
                    <a:pt x="7448" y="4469"/>
                  </a:cubicBezTo>
                  <a:cubicBezTo>
                    <a:pt x="7342" y="4469"/>
                    <a:pt x="7235" y="4221"/>
                    <a:pt x="7129" y="4221"/>
                  </a:cubicBezTo>
                  <a:cubicBezTo>
                    <a:pt x="6597" y="3972"/>
                    <a:pt x="6065" y="3476"/>
                    <a:pt x="5639" y="3228"/>
                  </a:cubicBezTo>
                  <a:cubicBezTo>
                    <a:pt x="5320" y="2979"/>
                    <a:pt x="5107" y="2979"/>
                    <a:pt x="4788" y="2731"/>
                  </a:cubicBezTo>
                  <a:cubicBezTo>
                    <a:pt x="4575" y="2483"/>
                    <a:pt x="4256" y="2234"/>
                    <a:pt x="4043" y="2234"/>
                  </a:cubicBezTo>
                  <a:cubicBezTo>
                    <a:pt x="3511" y="1738"/>
                    <a:pt x="2979" y="1490"/>
                    <a:pt x="2554" y="1241"/>
                  </a:cubicBezTo>
                  <a:cubicBezTo>
                    <a:pt x="1490" y="497"/>
                    <a:pt x="851" y="0"/>
                    <a:pt x="851" y="0"/>
                  </a:cubicBezTo>
                  <a:cubicBezTo>
                    <a:pt x="0" y="6207"/>
                    <a:pt x="0" y="6207"/>
                    <a:pt x="0" y="6207"/>
                  </a:cubicBezTo>
                  <a:cubicBezTo>
                    <a:pt x="0" y="6207"/>
                    <a:pt x="745" y="6703"/>
                    <a:pt x="1915" y="7448"/>
                  </a:cubicBezTo>
                  <a:cubicBezTo>
                    <a:pt x="2341" y="7945"/>
                    <a:pt x="2767" y="8193"/>
                    <a:pt x="3299" y="8441"/>
                  </a:cubicBezTo>
                  <a:cubicBezTo>
                    <a:pt x="3618" y="8690"/>
                    <a:pt x="3831" y="8938"/>
                    <a:pt x="4150" y="9186"/>
                  </a:cubicBezTo>
                  <a:cubicBezTo>
                    <a:pt x="4363" y="9186"/>
                    <a:pt x="4682" y="9434"/>
                    <a:pt x="4895" y="9434"/>
                  </a:cubicBezTo>
                  <a:cubicBezTo>
                    <a:pt x="5320" y="9931"/>
                    <a:pt x="5852" y="10179"/>
                    <a:pt x="6384" y="10676"/>
                  </a:cubicBezTo>
                  <a:cubicBezTo>
                    <a:pt x="6491" y="10676"/>
                    <a:pt x="6491" y="10676"/>
                    <a:pt x="6597" y="10676"/>
                  </a:cubicBezTo>
                  <a:cubicBezTo>
                    <a:pt x="7235" y="11172"/>
                    <a:pt x="7980" y="11669"/>
                    <a:pt x="8725" y="12414"/>
                  </a:cubicBezTo>
                  <a:cubicBezTo>
                    <a:pt x="9257" y="12662"/>
                    <a:pt x="9789" y="13159"/>
                    <a:pt x="10428" y="13655"/>
                  </a:cubicBezTo>
                  <a:cubicBezTo>
                    <a:pt x="10534" y="13655"/>
                    <a:pt x="10747" y="13903"/>
                    <a:pt x="10960" y="13903"/>
                  </a:cubicBezTo>
                  <a:cubicBezTo>
                    <a:pt x="11704" y="14400"/>
                    <a:pt x="12449" y="15145"/>
                    <a:pt x="13194" y="15641"/>
                  </a:cubicBezTo>
                  <a:cubicBezTo>
                    <a:pt x="13939" y="16138"/>
                    <a:pt x="14684" y="16883"/>
                    <a:pt x="15429" y="17379"/>
                  </a:cubicBezTo>
                  <a:cubicBezTo>
                    <a:pt x="16173" y="17876"/>
                    <a:pt x="16812" y="18372"/>
                    <a:pt x="17450" y="18869"/>
                  </a:cubicBezTo>
                  <a:cubicBezTo>
                    <a:pt x="17450" y="19117"/>
                    <a:pt x="17557" y="19117"/>
                    <a:pt x="17663" y="19117"/>
                  </a:cubicBezTo>
                  <a:cubicBezTo>
                    <a:pt x="18514" y="19862"/>
                    <a:pt x="19366" y="20607"/>
                    <a:pt x="19898" y="20855"/>
                  </a:cubicBezTo>
                  <a:cubicBezTo>
                    <a:pt x="20323" y="21352"/>
                    <a:pt x="20642" y="21600"/>
                    <a:pt x="20642" y="21600"/>
                  </a:cubicBezTo>
                  <a:cubicBezTo>
                    <a:pt x="21600" y="15145"/>
                    <a:pt x="21600" y="15145"/>
                    <a:pt x="21600" y="15145"/>
                  </a:cubicBezTo>
                  <a:cubicBezTo>
                    <a:pt x="21600" y="15145"/>
                    <a:pt x="21174" y="14897"/>
                    <a:pt x="20536" y="14400"/>
                  </a:cubicBezTo>
                  <a:cubicBezTo>
                    <a:pt x="20004" y="13903"/>
                    <a:pt x="19259" y="13407"/>
                    <a:pt x="18408" y="12662"/>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15" name="Freeform 23"/>
            <p:cNvSpPr/>
            <p:nvPr/>
          </p:nvSpPr>
          <p:spPr>
            <a:xfrm>
              <a:off x="3435622" y="4096612"/>
              <a:ext cx="430273" cy="1660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334" y="9600"/>
                  </a:moveTo>
                  <a:cubicBezTo>
                    <a:pt x="18018" y="9200"/>
                    <a:pt x="17596" y="9200"/>
                    <a:pt x="17280" y="8800"/>
                  </a:cubicBezTo>
                  <a:cubicBezTo>
                    <a:pt x="16542" y="8400"/>
                    <a:pt x="15805" y="8000"/>
                    <a:pt x="14962" y="7600"/>
                  </a:cubicBezTo>
                  <a:cubicBezTo>
                    <a:pt x="14224" y="7200"/>
                    <a:pt x="13487" y="6800"/>
                    <a:pt x="12644" y="6400"/>
                  </a:cubicBezTo>
                  <a:cubicBezTo>
                    <a:pt x="12117" y="6000"/>
                    <a:pt x="11590" y="5600"/>
                    <a:pt x="10958" y="5200"/>
                  </a:cubicBezTo>
                  <a:cubicBezTo>
                    <a:pt x="10747" y="5200"/>
                    <a:pt x="10537" y="5200"/>
                    <a:pt x="10326" y="4800"/>
                  </a:cubicBezTo>
                  <a:cubicBezTo>
                    <a:pt x="9588" y="4400"/>
                    <a:pt x="8851" y="4000"/>
                    <a:pt x="8008" y="3600"/>
                  </a:cubicBezTo>
                  <a:cubicBezTo>
                    <a:pt x="7270" y="3200"/>
                    <a:pt x="6427" y="2800"/>
                    <a:pt x="5690" y="2400"/>
                  </a:cubicBezTo>
                  <a:cubicBezTo>
                    <a:pt x="4952" y="2400"/>
                    <a:pt x="4320" y="2000"/>
                    <a:pt x="3688" y="1600"/>
                  </a:cubicBezTo>
                  <a:cubicBezTo>
                    <a:pt x="3582" y="1600"/>
                    <a:pt x="3477" y="1600"/>
                    <a:pt x="3477" y="1600"/>
                  </a:cubicBezTo>
                  <a:cubicBezTo>
                    <a:pt x="2423" y="1200"/>
                    <a:pt x="1686" y="800"/>
                    <a:pt x="1054" y="400"/>
                  </a:cubicBezTo>
                  <a:cubicBezTo>
                    <a:pt x="632" y="0"/>
                    <a:pt x="316" y="0"/>
                    <a:pt x="316" y="0"/>
                  </a:cubicBezTo>
                  <a:cubicBezTo>
                    <a:pt x="0" y="9600"/>
                    <a:pt x="0" y="9600"/>
                    <a:pt x="0" y="9600"/>
                  </a:cubicBezTo>
                  <a:cubicBezTo>
                    <a:pt x="0" y="9600"/>
                    <a:pt x="211" y="10000"/>
                    <a:pt x="527" y="10000"/>
                  </a:cubicBezTo>
                  <a:cubicBezTo>
                    <a:pt x="948" y="10000"/>
                    <a:pt x="1791" y="10400"/>
                    <a:pt x="2845" y="11200"/>
                  </a:cubicBezTo>
                  <a:cubicBezTo>
                    <a:pt x="2950" y="11200"/>
                    <a:pt x="3161" y="11200"/>
                    <a:pt x="3372" y="11200"/>
                  </a:cubicBezTo>
                  <a:cubicBezTo>
                    <a:pt x="3899" y="11600"/>
                    <a:pt x="4531" y="12000"/>
                    <a:pt x="5163" y="12000"/>
                  </a:cubicBezTo>
                  <a:cubicBezTo>
                    <a:pt x="5900" y="12400"/>
                    <a:pt x="6638" y="12800"/>
                    <a:pt x="7481" y="13200"/>
                  </a:cubicBezTo>
                  <a:cubicBezTo>
                    <a:pt x="8219" y="13600"/>
                    <a:pt x="8956" y="14000"/>
                    <a:pt x="9799" y="14800"/>
                  </a:cubicBezTo>
                  <a:cubicBezTo>
                    <a:pt x="10010" y="14800"/>
                    <a:pt x="10326" y="14800"/>
                    <a:pt x="10642" y="15200"/>
                  </a:cubicBezTo>
                  <a:cubicBezTo>
                    <a:pt x="11063" y="15200"/>
                    <a:pt x="11590" y="15600"/>
                    <a:pt x="12117" y="16000"/>
                  </a:cubicBezTo>
                  <a:cubicBezTo>
                    <a:pt x="12855" y="16400"/>
                    <a:pt x="13592" y="16800"/>
                    <a:pt x="14330" y="17200"/>
                  </a:cubicBezTo>
                  <a:cubicBezTo>
                    <a:pt x="15173" y="17600"/>
                    <a:pt x="15910" y="18400"/>
                    <a:pt x="16648" y="18800"/>
                  </a:cubicBezTo>
                  <a:cubicBezTo>
                    <a:pt x="17069" y="18800"/>
                    <a:pt x="17491" y="19200"/>
                    <a:pt x="17912" y="19600"/>
                  </a:cubicBezTo>
                  <a:cubicBezTo>
                    <a:pt x="18228" y="19600"/>
                    <a:pt x="18650" y="20000"/>
                    <a:pt x="18966" y="20400"/>
                  </a:cubicBezTo>
                  <a:cubicBezTo>
                    <a:pt x="20336" y="21200"/>
                    <a:pt x="21179" y="21600"/>
                    <a:pt x="21179" y="21600"/>
                  </a:cubicBezTo>
                  <a:cubicBezTo>
                    <a:pt x="21600" y="11600"/>
                    <a:pt x="21600" y="11600"/>
                    <a:pt x="21600" y="11600"/>
                  </a:cubicBezTo>
                  <a:cubicBezTo>
                    <a:pt x="21600" y="11600"/>
                    <a:pt x="20862" y="11200"/>
                    <a:pt x="19598" y="10400"/>
                  </a:cubicBezTo>
                  <a:cubicBezTo>
                    <a:pt x="19177" y="10000"/>
                    <a:pt x="18755" y="10000"/>
                    <a:pt x="18334" y="9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16" name="Freeform 24"/>
            <p:cNvSpPr/>
            <p:nvPr/>
          </p:nvSpPr>
          <p:spPr>
            <a:xfrm>
              <a:off x="2584259" y="3994293"/>
              <a:ext cx="430273" cy="1139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241" y="6956"/>
                  </a:moveTo>
                  <a:lnTo>
                    <a:pt x="15805" y="5858"/>
                  </a:lnTo>
                  <a:lnTo>
                    <a:pt x="13500" y="5125"/>
                  </a:lnTo>
                  <a:lnTo>
                    <a:pt x="11195" y="4027"/>
                  </a:lnTo>
                  <a:lnTo>
                    <a:pt x="8890" y="3295"/>
                  </a:lnTo>
                  <a:lnTo>
                    <a:pt x="6454" y="2197"/>
                  </a:lnTo>
                  <a:lnTo>
                    <a:pt x="4149" y="1831"/>
                  </a:lnTo>
                  <a:lnTo>
                    <a:pt x="1844" y="366"/>
                  </a:lnTo>
                  <a:lnTo>
                    <a:pt x="263" y="0"/>
                  </a:lnTo>
                  <a:lnTo>
                    <a:pt x="0" y="13546"/>
                  </a:lnTo>
                  <a:lnTo>
                    <a:pt x="1317" y="13912"/>
                  </a:lnTo>
                  <a:lnTo>
                    <a:pt x="3622" y="14644"/>
                  </a:lnTo>
                  <a:lnTo>
                    <a:pt x="5927" y="15742"/>
                  </a:lnTo>
                  <a:lnTo>
                    <a:pt x="8232" y="16475"/>
                  </a:lnTo>
                  <a:lnTo>
                    <a:pt x="10668" y="17573"/>
                  </a:lnTo>
                  <a:lnTo>
                    <a:pt x="12973" y="18671"/>
                  </a:lnTo>
                  <a:lnTo>
                    <a:pt x="15278" y="19403"/>
                  </a:lnTo>
                  <a:lnTo>
                    <a:pt x="17583" y="20502"/>
                  </a:lnTo>
                  <a:lnTo>
                    <a:pt x="20020" y="20868"/>
                  </a:lnTo>
                  <a:lnTo>
                    <a:pt x="21468" y="21600"/>
                  </a:lnTo>
                  <a:lnTo>
                    <a:pt x="21600" y="8054"/>
                  </a:lnTo>
                  <a:lnTo>
                    <a:pt x="20546" y="7688"/>
                  </a:lnTo>
                  <a:lnTo>
                    <a:pt x="18241" y="6956"/>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17" name="Freeform 25"/>
            <p:cNvSpPr/>
            <p:nvPr/>
          </p:nvSpPr>
          <p:spPr>
            <a:xfrm>
              <a:off x="1734208" y="3919001"/>
              <a:ext cx="428962" cy="1003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73" y="7425"/>
                  </a:moveTo>
                  <a:cubicBezTo>
                    <a:pt x="20968" y="7425"/>
                    <a:pt x="20757" y="6750"/>
                    <a:pt x="20652" y="6750"/>
                  </a:cubicBezTo>
                  <a:cubicBezTo>
                    <a:pt x="20652" y="6750"/>
                    <a:pt x="20652" y="6750"/>
                    <a:pt x="20652" y="6750"/>
                  </a:cubicBezTo>
                  <a:cubicBezTo>
                    <a:pt x="20336" y="6750"/>
                    <a:pt x="20020" y="6750"/>
                    <a:pt x="19703" y="6750"/>
                  </a:cubicBezTo>
                  <a:cubicBezTo>
                    <a:pt x="19387" y="6750"/>
                    <a:pt x="19071" y="6075"/>
                    <a:pt x="18755" y="6075"/>
                  </a:cubicBezTo>
                  <a:cubicBezTo>
                    <a:pt x="18755" y="6075"/>
                    <a:pt x="18755" y="6075"/>
                    <a:pt x="18755" y="6075"/>
                  </a:cubicBezTo>
                  <a:cubicBezTo>
                    <a:pt x="18544" y="6075"/>
                    <a:pt x="18334" y="6075"/>
                    <a:pt x="18228" y="6075"/>
                  </a:cubicBezTo>
                  <a:cubicBezTo>
                    <a:pt x="18123" y="6075"/>
                    <a:pt x="17912" y="6075"/>
                    <a:pt x="17807" y="6075"/>
                  </a:cubicBezTo>
                  <a:cubicBezTo>
                    <a:pt x="17491" y="5400"/>
                    <a:pt x="17175" y="5400"/>
                    <a:pt x="16859" y="5400"/>
                  </a:cubicBezTo>
                  <a:cubicBezTo>
                    <a:pt x="16753" y="5400"/>
                    <a:pt x="16542" y="5400"/>
                    <a:pt x="16332" y="5400"/>
                  </a:cubicBezTo>
                  <a:cubicBezTo>
                    <a:pt x="16226" y="5400"/>
                    <a:pt x="16121" y="5400"/>
                    <a:pt x="15910" y="5400"/>
                  </a:cubicBezTo>
                  <a:cubicBezTo>
                    <a:pt x="15594" y="4725"/>
                    <a:pt x="15278" y="4725"/>
                    <a:pt x="14962" y="4725"/>
                  </a:cubicBezTo>
                  <a:cubicBezTo>
                    <a:pt x="14646" y="4725"/>
                    <a:pt x="14330" y="4725"/>
                    <a:pt x="14014" y="4725"/>
                  </a:cubicBezTo>
                  <a:cubicBezTo>
                    <a:pt x="14014" y="4725"/>
                    <a:pt x="14014" y="4725"/>
                    <a:pt x="14014" y="4725"/>
                  </a:cubicBezTo>
                  <a:cubicBezTo>
                    <a:pt x="13698" y="4725"/>
                    <a:pt x="13381" y="4050"/>
                    <a:pt x="13065" y="4050"/>
                  </a:cubicBezTo>
                  <a:cubicBezTo>
                    <a:pt x="12749" y="4050"/>
                    <a:pt x="12433" y="4050"/>
                    <a:pt x="12117" y="4050"/>
                  </a:cubicBezTo>
                  <a:cubicBezTo>
                    <a:pt x="12012" y="4050"/>
                    <a:pt x="11801" y="4050"/>
                    <a:pt x="11696" y="4050"/>
                  </a:cubicBezTo>
                  <a:cubicBezTo>
                    <a:pt x="11485" y="4050"/>
                    <a:pt x="11380" y="4050"/>
                    <a:pt x="11169" y="3375"/>
                  </a:cubicBezTo>
                  <a:cubicBezTo>
                    <a:pt x="11063" y="3375"/>
                    <a:pt x="10958" y="3375"/>
                    <a:pt x="10853" y="3375"/>
                  </a:cubicBezTo>
                  <a:cubicBezTo>
                    <a:pt x="10642" y="3375"/>
                    <a:pt x="10431" y="3375"/>
                    <a:pt x="10326" y="3375"/>
                  </a:cubicBezTo>
                  <a:cubicBezTo>
                    <a:pt x="10010" y="3375"/>
                    <a:pt x="9694" y="3375"/>
                    <a:pt x="9378" y="3375"/>
                  </a:cubicBezTo>
                  <a:cubicBezTo>
                    <a:pt x="9272" y="3375"/>
                    <a:pt x="9272" y="3375"/>
                    <a:pt x="9272" y="3375"/>
                  </a:cubicBezTo>
                  <a:cubicBezTo>
                    <a:pt x="8956" y="3375"/>
                    <a:pt x="8640" y="2700"/>
                    <a:pt x="8429" y="2700"/>
                  </a:cubicBezTo>
                  <a:cubicBezTo>
                    <a:pt x="8113" y="2700"/>
                    <a:pt x="7797" y="2700"/>
                    <a:pt x="7481" y="2700"/>
                  </a:cubicBezTo>
                  <a:cubicBezTo>
                    <a:pt x="7270" y="2700"/>
                    <a:pt x="7060" y="2700"/>
                    <a:pt x="6954" y="2700"/>
                  </a:cubicBezTo>
                  <a:cubicBezTo>
                    <a:pt x="6743" y="2700"/>
                    <a:pt x="6638" y="2700"/>
                    <a:pt x="6533" y="2700"/>
                  </a:cubicBezTo>
                  <a:cubicBezTo>
                    <a:pt x="6217" y="2025"/>
                    <a:pt x="5900" y="2025"/>
                    <a:pt x="5584" y="2025"/>
                  </a:cubicBezTo>
                  <a:cubicBezTo>
                    <a:pt x="5268" y="2025"/>
                    <a:pt x="4952" y="2025"/>
                    <a:pt x="4636" y="2025"/>
                  </a:cubicBezTo>
                  <a:cubicBezTo>
                    <a:pt x="4636" y="2025"/>
                    <a:pt x="4531" y="2025"/>
                    <a:pt x="4531" y="2025"/>
                  </a:cubicBezTo>
                  <a:cubicBezTo>
                    <a:pt x="4215" y="2025"/>
                    <a:pt x="4004" y="1350"/>
                    <a:pt x="3688" y="1350"/>
                  </a:cubicBezTo>
                  <a:cubicBezTo>
                    <a:pt x="3582" y="1350"/>
                    <a:pt x="3477" y="1350"/>
                    <a:pt x="3477" y="1350"/>
                  </a:cubicBezTo>
                  <a:cubicBezTo>
                    <a:pt x="3161" y="1350"/>
                    <a:pt x="2950" y="1350"/>
                    <a:pt x="2740" y="1350"/>
                  </a:cubicBezTo>
                  <a:cubicBezTo>
                    <a:pt x="2529" y="1350"/>
                    <a:pt x="2423" y="1350"/>
                    <a:pt x="2213" y="1350"/>
                  </a:cubicBezTo>
                  <a:cubicBezTo>
                    <a:pt x="2107" y="675"/>
                    <a:pt x="1897" y="675"/>
                    <a:pt x="1791" y="675"/>
                  </a:cubicBezTo>
                  <a:cubicBezTo>
                    <a:pt x="1475" y="675"/>
                    <a:pt x="1159" y="675"/>
                    <a:pt x="843" y="675"/>
                  </a:cubicBezTo>
                  <a:cubicBezTo>
                    <a:pt x="421" y="675"/>
                    <a:pt x="105" y="0"/>
                    <a:pt x="105" y="0"/>
                  </a:cubicBezTo>
                  <a:cubicBezTo>
                    <a:pt x="0" y="14175"/>
                    <a:pt x="0" y="14175"/>
                    <a:pt x="0" y="14175"/>
                  </a:cubicBezTo>
                  <a:cubicBezTo>
                    <a:pt x="0" y="14175"/>
                    <a:pt x="105" y="14175"/>
                    <a:pt x="316" y="14175"/>
                  </a:cubicBezTo>
                  <a:cubicBezTo>
                    <a:pt x="632" y="14175"/>
                    <a:pt x="948" y="14850"/>
                    <a:pt x="1264" y="14850"/>
                  </a:cubicBezTo>
                  <a:cubicBezTo>
                    <a:pt x="1370" y="14850"/>
                    <a:pt x="1580" y="14850"/>
                    <a:pt x="1686" y="14850"/>
                  </a:cubicBezTo>
                  <a:cubicBezTo>
                    <a:pt x="1897" y="14850"/>
                    <a:pt x="2002" y="14850"/>
                    <a:pt x="2213" y="14850"/>
                  </a:cubicBezTo>
                  <a:cubicBezTo>
                    <a:pt x="2529" y="14850"/>
                    <a:pt x="2845" y="15525"/>
                    <a:pt x="3161" y="15525"/>
                  </a:cubicBezTo>
                  <a:cubicBezTo>
                    <a:pt x="3266" y="15525"/>
                    <a:pt x="3266" y="15525"/>
                    <a:pt x="3372" y="15525"/>
                  </a:cubicBezTo>
                  <a:cubicBezTo>
                    <a:pt x="3582" y="15525"/>
                    <a:pt x="3793" y="15525"/>
                    <a:pt x="4004" y="15525"/>
                  </a:cubicBezTo>
                  <a:cubicBezTo>
                    <a:pt x="4109" y="15525"/>
                    <a:pt x="4109" y="15525"/>
                    <a:pt x="4109" y="15525"/>
                  </a:cubicBezTo>
                  <a:cubicBezTo>
                    <a:pt x="4425" y="15525"/>
                    <a:pt x="4741" y="16200"/>
                    <a:pt x="5058" y="16200"/>
                  </a:cubicBezTo>
                  <a:cubicBezTo>
                    <a:pt x="5374" y="16200"/>
                    <a:pt x="5690" y="16200"/>
                    <a:pt x="6006" y="16200"/>
                  </a:cubicBezTo>
                  <a:cubicBezTo>
                    <a:pt x="6111" y="16200"/>
                    <a:pt x="6322" y="16200"/>
                    <a:pt x="6427" y="16200"/>
                  </a:cubicBezTo>
                  <a:cubicBezTo>
                    <a:pt x="6533" y="16875"/>
                    <a:pt x="6743" y="16875"/>
                    <a:pt x="6954" y="16875"/>
                  </a:cubicBezTo>
                  <a:cubicBezTo>
                    <a:pt x="7270" y="16875"/>
                    <a:pt x="7586" y="16875"/>
                    <a:pt x="7902" y="16875"/>
                  </a:cubicBezTo>
                  <a:cubicBezTo>
                    <a:pt x="8219" y="16875"/>
                    <a:pt x="8429" y="16875"/>
                    <a:pt x="8745" y="17550"/>
                  </a:cubicBezTo>
                  <a:cubicBezTo>
                    <a:pt x="8745" y="17550"/>
                    <a:pt x="8851" y="17550"/>
                    <a:pt x="8851" y="17550"/>
                  </a:cubicBezTo>
                  <a:cubicBezTo>
                    <a:pt x="9167" y="17550"/>
                    <a:pt x="9483" y="17550"/>
                    <a:pt x="9799" y="17550"/>
                  </a:cubicBezTo>
                  <a:cubicBezTo>
                    <a:pt x="10115" y="17550"/>
                    <a:pt x="10431" y="17550"/>
                    <a:pt x="10747" y="17550"/>
                  </a:cubicBezTo>
                  <a:cubicBezTo>
                    <a:pt x="10747" y="17550"/>
                    <a:pt x="10747" y="17550"/>
                    <a:pt x="10747" y="17550"/>
                  </a:cubicBezTo>
                  <a:cubicBezTo>
                    <a:pt x="10853" y="17550"/>
                    <a:pt x="10958" y="17550"/>
                    <a:pt x="11169" y="18225"/>
                  </a:cubicBezTo>
                  <a:cubicBezTo>
                    <a:pt x="11274" y="18225"/>
                    <a:pt x="11485" y="18225"/>
                    <a:pt x="11696" y="18225"/>
                  </a:cubicBezTo>
                  <a:cubicBezTo>
                    <a:pt x="11906" y="18225"/>
                    <a:pt x="12222" y="18225"/>
                    <a:pt x="12539" y="18225"/>
                  </a:cubicBezTo>
                  <a:cubicBezTo>
                    <a:pt x="12855" y="18225"/>
                    <a:pt x="13171" y="18225"/>
                    <a:pt x="13487" y="18900"/>
                  </a:cubicBezTo>
                  <a:cubicBezTo>
                    <a:pt x="13487" y="18900"/>
                    <a:pt x="13487" y="18900"/>
                    <a:pt x="13487" y="18900"/>
                  </a:cubicBezTo>
                  <a:cubicBezTo>
                    <a:pt x="13803" y="18900"/>
                    <a:pt x="14119" y="18900"/>
                    <a:pt x="14435" y="18900"/>
                  </a:cubicBezTo>
                  <a:cubicBezTo>
                    <a:pt x="14751" y="18900"/>
                    <a:pt x="15067" y="18900"/>
                    <a:pt x="15383" y="19575"/>
                  </a:cubicBezTo>
                  <a:cubicBezTo>
                    <a:pt x="15594" y="19575"/>
                    <a:pt x="15700" y="19575"/>
                    <a:pt x="15805" y="19575"/>
                  </a:cubicBezTo>
                  <a:cubicBezTo>
                    <a:pt x="16016" y="19575"/>
                    <a:pt x="16226" y="19575"/>
                    <a:pt x="16332" y="19575"/>
                  </a:cubicBezTo>
                  <a:cubicBezTo>
                    <a:pt x="16648" y="19575"/>
                    <a:pt x="16964" y="19575"/>
                    <a:pt x="17280" y="20250"/>
                  </a:cubicBezTo>
                  <a:cubicBezTo>
                    <a:pt x="17596" y="20250"/>
                    <a:pt x="17807" y="20250"/>
                    <a:pt x="18018" y="20250"/>
                  </a:cubicBezTo>
                  <a:cubicBezTo>
                    <a:pt x="18123" y="20250"/>
                    <a:pt x="18123" y="20250"/>
                    <a:pt x="18228" y="20250"/>
                  </a:cubicBezTo>
                  <a:cubicBezTo>
                    <a:pt x="18228" y="20250"/>
                    <a:pt x="18228" y="20250"/>
                    <a:pt x="18228" y="20250"/>
                  </a:cubicBezTo>
                  <a:cubicBezTo>
                    <a:pt x="18544" y="20250"/>
                    <a:pt x="18860" y="20925"/>
                    <a:pt x="19177" y="20925"/>
                  </a:cubicBezTo>
                  <a:cubicBezTo>
                    <a:pt x="19493" y="20925"/>
                    <a:pt x="19809" y="20925"/>
                    <a:pt x="20125" y="20925"/>
                  </a:cubicBezTo>
                  <a:cubicBezTo>
                    <a:pt x="20230" y="21600"/>
                    <a:pt x="20336" y="21600"/>
                    <a:pt x="20441" y="21600"/>
                  </a:cubicBezTo>
                  <a:cubicBezTo>
                    <a:pt x="20441" y="21600"/>
                    <a:pt x="20546" y="21600"/>
                    <a:pt x="20546" y="21600"/>
                  </a:cubicBezTo>
                  <a:cubicBezTo>
                    <a:pt x="20757" y="21600"/>
                    <a:pt x="20862" y="21600"/>
                    <a:pt x="21073" y="21600"/>
                  </a:cubicBezTo>
                  <a:cubicBezTo>
                    <a:pt x="21284" y="21600"/>
                    <a:pt x="21389" y="21600"/>
                    <a:pt x="21389" y="21600"/>
                  </a:cubicBezTo>
                  <a:cubicBezTo>
                    <a:pt x="21600" y="7425"/>
                    <a:pt x="21600" y="7425"/>
                    <a:pt x="21600" y="7425"/>
                  </a:cubicBezTo>
                  <a:cubicBezTo>
                    <a:pt x="21600" y="7425"/>
                    <a:pt x="21600" y="7425"/>
                    <a:pt x="21600" y="7425"/>
                  </a:cubicBezTo>
                  <a:cubicBezTo>
                    <a:pt x="21600" y="7425"/>
                    <a:pt x="21389" y="7425"/>
                    <a:pt x="21073" y="742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18" name="Freeform 26"/>
            <p:cNvSpPr/>
            <p:nvPr/>
          </p:nvSpPr>
          <p:spPr>
            <a:xfrm>
              <a:off x="69526" y="330123"/>
              <a:ext cx="136429" cy="424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086"/>
                  </a:moveTo>
                  <a:cubicBezTo>
                    <a:pt x="20603" y="3086"/>
                    <a:pt x="19606" y="3086"/>
                    <a:pt x="18609" y="3086"/>
                  </a:cubicBezTo>
                  <a:cubicBezTo>
                    <a:pt x="17612" y="3086"/>
                    <a:pt x="16948" y="3086"/>
                    <a:pt x="15951" y="3086"/>
                  </a:cubicBezTo>
                  <a:cubicBezTo>
                    <a:pt x="15951" y="1543"/>
                    <a:pt x="15618" y="1543"/>
                    <a:pt x="15618" y="1543"/>
                  </a:cubicBezTo>
                  <a:cubicBezTo>
                    <a:pt x="14622" y="1543"/>
                    <a:pt x="13625" y="1543"/>
                    <a:pt x="12628" y="1543"/>
                  </a:cubicBezTo>
                  <a:cubicBezTo>
                    <a:pt x="11631" y="1543"/>
                    <a:pt x="10634" y="1543"/>
                    <a:pt x="9637" y="1543"/>
                  </a:cubicBezTo>
                  <a:cubicBezTo>
                    <a:pt x="9305" y="1543"/>
                    <a:pt x="8972" y="1543"/>
                    <a:pt x="8640" y="1543"/>
                  </a:cubicBezTo>
                  <a:cubicBezTo>
                    <a:pt x="7975" y="1543"/>
                    <a:pt x="7311" y="1543"/>
                    <a:pt x="6646" y="1543"/>
                  </a:cubicBezTo>
                  <a:cubicBezTo>
                    <a:pt x="5649" y="1543"/>
                    <a:pt x="4652" y="1543"/>
                    <a:pt x="3655" y="1543"/>
                  </a:cubicBezTo>
                  <a:cubicBezTo>
                    <a:pt x="2658" y="1543"/>
                    <a:pt x="1994" y="1543"/>
                    <a:pt x="997" y="1543"/>
                  </a:cubicBezTo>
                  <a:cubicBezTo>
                    <a:pt x="997" y="0"/>
                    <a:pt x="665" y="0"/>
                    <a:pt x="665" y="0"/>
                  </a:cubicBezTo>
                  <a:cubicBezTo>
                    <a:pt x="332" y="0"/>
                    <a:pt x="332" y="0"/>
                    <a:pt x="0" y="0"/>
                  </a:cubicBezTo>
                  <a:cubicBezTo>
                    <a:pt x="332" y="3086"/>
                    <a:pt x="332" y="4629"/>
                    <a:pt x="332" y="6171"/>
                  </a:cubicBezTo>
                  <a:cubicBezTo>
                    <a:pt x="332" y="9257"/>
                    <a:pt x="332" y="10800"/>
                    <a:pt x="332" y="13886"/>
                  </a:cubicBezTo>
                  <a:cubicBezTo>
                    <a:pt x="332" y="15429"/>
                    <a:pt x="332" y="16971"/>
                    <a:pt x="665" y="18514"/>
                  </a:cubicBezTo>
                  <a:cubicBezTo>
                    <a:pt x="1329" y="18514"/>
                    <a:pt x="1994" y="18514"/>
                    <a:pt x="2658" y="18514"/>
                  </a:cubicBezTo>
                  <a:cubicBezTo>
                    <a:pt x="3655" y="18514"/>
                    <a:pt x="4652" y="18514"/>
                    <a:pt x="5649" y="20057"/>
                  </a:cubicBezTo>
                  <a:cubicBezTo>
                    <a:pt x="6314" y="20057"/>
                    <a:pt x="6978" y="20057"/>
                    <a:pt x="7643" y="20057"/>
                  </a:cubicBezTo>
                  <a:cubicBezTo>
                    <a:pt x="7975" y="20057"/>
                    <a:pt x="8308" y="20057"/>
                    <a:pt x="8640" y="20057"/>
                  </a:cubicBezTo>
                  <a:cubicBezTo>
                    <a:pt x="9637" y="20057"/>
                    <a:pt x="10634" y="20057"/>
                    <a:pt x="11631" y="20057"/>
                  </a:cubicBezTo>
                  <a:cubicBezTo>
                    <a:pt x="12628" y="20057"/>
                    <a:pt x="13625" y="20057"/>
                    <a:pt x="14622" y="20057"/>
                  </a:cubicBezTo>
                  <a:cubicBezTo>
                    <a:pt x="14622" y="20057"/>
                    <a:pt x="14954" y="20057"/>
                    <a:pt x="15286" y="20057"/>
                  </a:cubicBezTo>
                  <a:cubicBezTo>
                    <a:pt x="15951" y="20057"/>
                    <a:pt x="16615" y="20057"/>
                    <a:pt x="17612" y="20057"/>
                  </a:cubicBezTo>
                  <a:cubicBezTo>
                    <a:pt x="18609" y="21600"/>
                    <a:pt x="19606" y="21600"/>
                    <a:pt x="20603" y="21600"/>
                  </a:cubicBezTo>
                  <a:cubicBezTo>
                    <a:pt x="20935" y="21600"/>
                    <a:pt x="21268" y="21600"/>
                    <a:pt x="21600" y="21600"/>
                  </a:cubicBezTo>
                  <a:cubicBezTo>
                    <a:pt x="21600" y="3086"/>
                    <a:pt x="21600" y="3086"/>
                    <a:pt x="21600" y="3086"/>
                  </a:cubicBezTo>
                  <a:cubicBezTo>
                    <a:pt x="21600" y="3086"/>
                    <a:pt x="21600" y="3086"/>
                    <a:pt x="21600" y="308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sp>
          <p:nvSpPr>
            <p:cNvPr id="419" name="Freeform 27"/>
            <p:cNvSpPr/>
            <p:nvPr/>
          </p:nvSpPr>
          <p:spPr>
            <a:xfrm>
              <a:off x="3035520" y="1009674"/>
              <a:ext cx="90516" cy="249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9591" y="16800"/>
                    <a:pt x="16074" y="12533"/>
                    <a:pt x="12056" y="8267"/>
                  </a:cubicBezTo>
                  <a:cubicBezTo>
                    <a:pt x="9042" y="5333"/>
                    <a:pt x="4019" y="2667"/>
                    <a:pt x="0" y="0"/>
                  </a:cubicBezTo>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p>
          </p:txBody>
        </p:sp>
      </p:grpSp>
      <p:grpSp>
        <p:nvGrpSpPr>
          <p:cNvPr id="427" name="グループ"/>
          <p:cNvGrpSpPr/>
          <p:nvPr/>
        </p:nvGrpSpPr>
        <p:grpSpPr>
          <a:xfrm>
            <a:off x="2181689" y="1911113"/>
            <a:ext cx="1211657" cy="1761724"/>
            <a:chOff x="0" y="0"/>
            <a:chExt cx="1211655" cy="1761723"/>
          </a:xfrm>
        </p:grpSpPr>
        <p:grpSp>
          <p:nvGrpSpPr>
            <p:cNvPr id="425" name="Group 64"/>
            <p:cNvGrpSpPr/>
            <p:nvPr/>
          </p:nvGrpSpPr>
          <p:grpSpPr>
            <a:xfrm>
              <a:off x="0" y="-1"/>
              <a:ext cx="1211656" cy="1761725"/>
              <a:chOff x="0" y="0"/>
              <a:chExt cx="1211655" cy="1761723"/>
            </a:xfrm>
          </p:grpSpPr>
          <p:sp>
            <p:nvSpPr>
              <p:cNvPr id="421" name="Rectangle 69"/>
              <p:cNvSpPr/>
              <p:nvPr/>
            </p:nvSpPr>
            <p:spPr>
              <a:xfrm>
                <a:off x="552012" y="1176978"/>
                <a:ext cx="119164" cy="58474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424" name="Group 70"/>
              <p:cNvGrpSpPr/>
              <p:nvPr/>
            </p:nvGrpSpPr>
            <p:grpSpPr>
              <a:xfrm>
                <a:off x="0" y="-1"/>
                <a:ext cx="1211656" cy="1209818"/>
                <a:chOff x="0" y="0"/>
                <a:chExt cx="1211655" cy="1209816"/>
              </a:xfrm>
            </p:grpSpPr>
            <p:sp>
              <p:nvSpPr>
                <p:cNvPr id="422" name="Freeform 25"/>
                <p:cNvSpPr/>
                <p:nvPr/>
              </p:nvSpPr>
              <p:spPr>
                <a:xfrm>
                  <a:off x="0" y="-1"/>
                  <a:ext cx="1211656" cy="1209818"/>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423" name="Freeform 26"/>
                <p:cNvSpPr/>
                <p:nvPr/>
              </p:nvSpPr>
              <p:spPr>
                <a:xfrm>
                  <a:off x="103935" y="103931"/>
                  <a:ext cx="1003786" cy="10050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426" name="TextBox 65"/>
            <p:cNvSpPr txBox="1"/>
            <p:nvPr/>
          </p:nvSpPr>
          <p:spPr>
            <a:xfrm>
              <a:off x="65302" y="427733"/>
              <a:ext cx="1081051"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1800">
                  <a:latin typeface="Arial"/>
                  <a:ea typeface="Arial"/>
                  <a:cs typeface="Arial"/>
                  <a:sym typeface="Arial"/>
                </a:defRPr>
              </a:lvl1pPr>
            </a:lstStyle>
            <a:p>
              <a:pPr/>
              <a:r>
                <a:t>Step 1</a:t>
              </a:r>
            </a:p>
          </p:txBody>
        </p:sp>
      </p:grpSp>
      <p:grpSp>
        <p:nvGrpSpPr>
          <p:cNvPr id="434" name="Group 74"/>
          <p:cNvGrpSpPr/>
          <p:nvPr/>
        </p:nvGrpSpPr>
        <p:grpSpPr>
          <a:xfrm>
            <a:off x="5615407" y="7071005"/>
            <a:ext cx="1773986" cy="2579341"/>
            <a:chOff x="0" y="0"/>
            <a:chExt cx="1773985" cy="2579340"/>
          </a:xfrm>
        </p:grpSpPr>
        <p:grpSp>
          <p:nvGrpSpPr>
            <p:cNvPr id="432" name="Group 75"/>
            <p:cNvGrpSpPr/>
            <p:nvPr/>
          </p:nvGrpSpPr>
          <p:grpSpPr>
            <a:xfrm>
              <a:off x="-1" y="-1"/>
              <a:ext cx="1773987" cy="2579341"/>
              <a:chOff x="0" y="0"/>
              <a:chExt cx="1773985" cy="2579339"/>
            </a:xfrm>
          </p:grpSpPr>
          <p:sp>
            <p:nvSpPr>
              <p:cNvPr id="428" name="Rectangle 77"/>
              <p:cNvSpPr/>
              <p:nvPr/>
            </p:nvSpPr>
            <p:spPr>
              <a:xfrm>
                <a:off x="808201" y="1723214"/>
                <a:ext cx="174468" cy="85612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431" name="Group 78"/>
              <p:cNvGrpSpPr/>
              <p:nvPr/>
            </p:nvGrpSpPr>
            <p:grpSpPr>
              <a:xfrm>
                <a:off x="-1" y="-1"/>
                <a:ext cx="1773987" cy="1771295"/>
                <a:chOff x="0" y="0"/>
                <a:chExt cx="1773985" cy="1771293"/>
              </a:xfrm>
            </p:grpSpPr>
            <p:sp>
              <p:nvSpPr>
                <p:cNvPr id="429" name="Freeform 25"/>
                <p:cNvSpPr/>
                <p:nvPr/>
              </p:nvSpPr>
              <p:spPr>
                <a:xfrm>
                  <a:off x="-1" y="-1"/>
                  <a:ext cx="1773987" cy="1771295"/>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430" name="Freeform 26"/>
                <p:cNvSpPr/>
                <p:nvPr/>
              </p:nvSpPr>
              <p:spPr>
                <a:xfrm>
                  <a:off x="152171" y="152165"/>
                  <a:ext cx="1469643" cy="14715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433" name="TextBox 76"/>
            <p:cNvSpPr txBox="1"/>
            <p:nvPr/>
          </p:nvSpPr>
          <p:spPr>
            <a:xfrm>
              <a:off x="95609" y="605464"/>
              <a:ext cx="1582767" cy="5480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3200">
                  <a:latin typeface="Arial"/>
                  <a:ea typeface="Arial"/>
                  <a:cs typeface="Arial"/>
                  <a:sym typeface="Arial"/>
                </a:defRPr>
              </a:lvl1pPr>
            </a:lstStyle>
            <a:p>
              <a:pPr/>
              <a:r>
                <a:t>Goal</a:t>
              </a:r>
            </a:p>
          </p:txBody>
        </p:sp>
      </p:grpSp>
      <p:grpSp>
        <p:nvGrpSpPr>
          <p:cNvPr id="441" name="Group 81"/>
          <p:cNvGrpSpPr/>
          <p:nvPr/>
        </p:nvGrpSpPr>
        <p:grpSpPr>
          <a:xfrm>
            <a:off x="2873521" y="3275751"/>
            <a:ext cx="1332822" cy="1937897"/>
            <a:chOff x="0" y="0"/>
            <a:chExt cx="1332821" cy="1937895"/>
          </a:xfrm>
        </p:grpSpPr>
        <p:grpSp>
          <p:nvGrpSpPr>
            <p:cNvPr id="439" name="Group 82"/>
            <p:cNvGrpSpPr/>
            <p:nvPr/>
          </p:nvGrpSpPr>
          <p:grpSpPr>
            <a:xfrm>
              <a:off x="0" y="-1"/>
              <a:ext cx="1332822" cy="1937897"/>
              <a:chOff x="0" y="0"/>
              <a:chExt cx="1332821" cy="1937895"/>
            </a:xfrm>
          </p:grpSpPr>
          <p:sp>
            <p:nvSpPr>
              <p:cNvPr id="435" name="Rectangle 84"/>
              <p:cNvSpPr/>
              <p:nvPr/>
            </p:nvSpPr>
            <p:spPr>
              <a:xfrm>
                <a:off x="607213" y="1294676"/>
                <a:ext cx="131080" cy="643220"/>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438" name="Group 85"/>
              <p:cNvGrpSpPr/>
              <p:nvPr/>
            </p:nvGrpSpPr>
            <p:grpSpPr>
              <a:xfrm>
                <a:off x="0" y="-1"/>
                <a:ext cx="1332822" cy="1330800"/>
                <a:chOff x="0" y="0"/>
                <a:chExt cx="1332821" cy="1330798"/>
              </a:xfrm>
            </p:grpSpPr>
            <p:sp>
              <p:nvSpPr>
                <p:cNvPr id="436" name="Freeform 25"/>
                <p:cNvSpPr/>
                <p:nvPr/>
              </p:nvSpPr>
              <p:spPr>
                <a:xfrm>
                  <a:off x="0" y="0"/>
                  <a:ext cx="1332822" cy="1330799"/>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437" name="Freeform 26"/>
                <p:cNvSpPr/>
                <p:nvPr/>
              </p:nvSpPr>
              <p:spPr>
                <a:xfrm>
                  <a:off x="114328" y="114324"/>
                  <a:ext cx="1104165" cy="11055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440" name="TextBox 83"/>
            <p:cNvSpPr txBox="1"/>
            <p:nvPr/>
          </p:nvSpPr>
          <p:spPr>
            <a:xfrm>
              <a:off x="71832" y="474164"/>
              <a:ext cx="1189157" cy="3629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1900">
                  <a:latin typeface="Arial"/>
                  <a:ea typeface="Arial"/>
                  <a:cs typeface="Arial"/>
                  <a:sym typeface="Arial"/>
                </a:defRPr>
              </a:lvl1pPr>
            </a:lstStyle>
            <a:p>
              <a:pPr/>
              <a:r>
                <a:t>Step 2</a:t>
              </a:r>
            </a:p>
          </p:txBody>
        </p:sp>
      </p:grpSp>
      <p:sp>
        <p:nvSpPr>
          <p:cNvPr id="442" name="半導体スズ試料の作成"/>
          <p:cNvSpPr txBox="1"/>
          <p:nvPr/>
        </p:nvSpPr>
        <p:spPr>
          <a:xfrm>
            <a:off x="3648355" y="2310065"/>
            <a:ext cx="6010228" cy="737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3000">
                <a:solidFill>
                  <a:srgbClr val="222222"/>
                </a:solidFill>
                <a:latin typeface="Arial"/>
                <a:ea typeface="Arial"/>
                <a:cs typeface="Arial"/>
                <a:sym typeface="Arial"/>
              </a:defRPr>
            </a:lvl1pPr>
          </a:lstStyle>
          <a:p>
            <a:pPr/>
            <a:r>
              <a:t>半導体スズ試料の作成</a:t>
            </a:r>
          </a:p>
        </p:txBody>
      </p:sp>
      <p:sp>
        <p:nvSpPr>
          <p:cNvPr id="443" name="パルス加熱・急冷を用いた半導体スズと…"/>
          <p:cNvSpPr txBox="1"/>
          <p:nvPr/>
        </p:nvSpPr>
        <p:spPr>
          <a:xfrm>
            <a:off x="4355924" y="3316039"/>
            <a:ext cx="9204517" cy="14903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3000">
                <a:latin typeface="Arial"/>
                <a:ea typeface="Arial"/>
                <a:cs typeface="Arial"/>
                <a:sym typeface="Arial"/>
              </a:defRPr>
            </a:pPr>
            <a:r>
              <a:t>パルス加熱・急冷を用いた半導体スズと</a:t>
            </a:r>
          </a:p>
          <a:p>
            <a:pPr algn="l" defTabSz="457200">
              <a:defRPr b="1" sz="3000">
                <a:latin typeface="Arial"/>
                <a:ea typeface="Arial"/>
                <a:cs typeface="Arial"/>
                <a:sym typeface="Arial"/>
              </a:defRPr>
            </a:pPr>
            <a:r>
              <a:t>超伝導スズの変換</a:t>
            </a:r>
          </a:p>
        </p:txBody>
      </p:sp>
      <p:sp>
        <p:nvSpPr>
          <p:cNvPr id="444" name="半導体スズと超伝導体スズの…"/>
          <p:cNvSpPr txBox="1"/>
          <p:nvPr/>
        </p:nvSpPr>
        <p:spPr>
          <a:xfrm>
            <a:off x="6308819" y="4718788"/>
            <a:ext cx="5298728" cy="10541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3000">
                <a:solidFill>
                  <a:srgbClr val="222222"/>
                </a:solidFill>
                <a:latin typeface="Arial"/>
                <a:ea typeface="Arial"/>
                <a:cs typeface="Arial"/>
                <a:sym typeface="Arial"/>
              </a:defRPr>
            </a:pPr>
            <a:r>
              <a:t>半導体スズと超伝導体スズの</a:t>
            </a:r>
          </a:p>
          <a:p>
            <a:pPr algn="l" defTabSz="457200">
              <a:defRPr b="1" sz="3000">
                <a:solidFill>
                  <a:srgbClr val="222222"/>
                </a:solidFill>
                <a:latin typeface="Arial"/>
                <a:ea typeface="Arial"/>
                <a:cs typeface="Arial"/>
                <a:sym typeface="Arial"/>
              </a:defRPr>
            </a:pPr>
            <a:r>
              <a:t>局所変換</a:t>
            </a:r>
          </a:p>
        </p:txBody>
      </p:sp>
      <p:sp>
        <p:nvSpPr>
          <p:cNvPr id="445" name="新奇な超伝導エレクトロニクス…"/>
          <p:cNvSpPr txBox="1"/>
          <p:nvPr/>
        </p:nvSpPr>
        <p:spPr>
          <a:xfrm>
            <a:off x="7502242" y="7444179"/>
            <a:ext cx="6204792" cy="10541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defRPr b="1" sz="3000">
                <a:solidFill>
                  <a:srgbClr val="222222"/>
                </a:solidFill>
                <a:latin typeface="Arial"/>
                <a:ea typeface="Arial"/>
                <a:cs typeface="Arial"/>
                <a:sym typeface="Arial"/>
              </a:defRPr>
            </a:pPr>
            <a:r>
              <a:t>新奇な超伝導エレクトロニクス</a:t>
            </a:r>
          </a:p>
          <a:p>
            <a:pPr algn="l" defTabSz="457200">
              <a:defRPr b="1" sz="3000">
                <a:solidFill>
                  <a:srgbClr val="222222"/>
                </a:solidFill>
                <a:latin typeface="Arial"/>
                <a:ea typeface="Arial"/>
                <a:cs typeface="Arial"/>
                <a:sym typeface="Arial"/>
              </a:defRPr>
            </a:pPr>
            <a:r>
              <a:t>制御技術の開拓</a:t>
            </a:r>
          </a:p>
        </p:txBody>
      </p:sp>
      <p:sp>
        <p:nvSpPr>
          <p:cNvPr id="446" name="タクシー"/>
          <p:cNvSpPr/>
          <p:nvPr/>
        </p:nvSpPr>
        <p:spPr>
          <a:xfrm>
            <a:off x="316084" y="2310065"/>
            <a:ext cx="1369626" cy="11515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944" y="0"/>
                </a:moveTo>
                <a:cubicBezTo>
                  <a:pt x="8777" y="0"/>
                  <a:pt x="8642" y="160"/>
                  <a:pt x="8642" y="359"/>
                </a:cubicBezTo>
                <a:lnTo>
                  <a:pt x="8642" y="1331"/>
                </a:lnTo>
                <a:lnTo>
                  <a:pt x="4191" y="1331"/>
                </a:lnTo>
                <a:cubicBezTo>
                  <a:pt x="4024" y="1331"/>
                  <a:pt x="3847" y="1484"/>
                  <a:pt x="3793" y="1670"/>
                </a:cubicBezTo>
                <a:lnTo>
                  <a:pt x="1740" y="8743"/>
                </a:lnTo>
                <a:cubicBezTo>
                  <a:pt x="1724" y="8795"/>
                  <a:pt x="1723" y="8846"/>
                  <a:pt x="1728" y="8898"/>
                </a:cubicBezTo>
                <a:cubicBezTo>
                  <a:pt x="697" y="9662"/>
                  <a:pt x="0" y="11017"/>
                  <a:pt x="0" y="12566"/>
                </a:cubicBezTo>
                <a:lnTo>
                  <a:pt x="0" y="13260"/>
                </a:lnTo>
                <a:cubicBezTo>
                  <a:pt x="0" y="14584"/>
                  <a:pt x="507" y="15766"/>
                  <a:pt x="1301" y="16563"/>
                </a:cubicBezTo>
                <a:lnTo>
                  <a:pt x="1301" y="19440"/>
                </a:lnTo>
                <a:cubicBezTo>
                  <a:pt x="1301" y="20628"/>
                  <a:pt x="2113" y="21600"/>
                  <a:pt x="3118" y="21600"/>
                </a:cubicBezTo>
                <a:cubicBezTo>
                  <a:pt x="4117" y="21600"/>
                  <a:pt x="4932" y="20635"/>
                  <a:pt x="4932" y="19440"/>
                </a:cubicBezTo>
                <a:lnTo>
                  <a:pt x="4932" y="17577"/>
                </a:lnTo>
                <a:lnTo>
                  <a:pt x="16680" y="17577"/>
                </a:lnTo>
                <a:lnTo>
                  <a:pt x="16680" y="19440"/>
                </a:lnTo>
                <a:cubicBezTo>
                  <a:pt x="16680" y="20628"/>
                  <a:pt x="17490" y="21600"/>
                  <a:pt x="18494" y="21600"/>
                </a:cubicBezTo>
                <a:cubicBezTo>
                  <a:pt x="19494" y="21600"/>
                  <a:pt x="20309" y="20635"/>
                  <a:pt x="20309" y="19440"/>
                </a:cubicBezTo>
                <a:lnTo>
                  <a:pt x="20309" y="16563"/>
                </a:lnTo>
                <a:cubicBezTo>
                  <a:pt x="21092" y="15766"/>
                  <a:pt x="21600" y="14577"/>
                  <a:pt x="21600" y="13260"/>
                </a:cubicBezTo>
                <a:lnTo>
                  <a:pt x="21600" y="12566"/>
                </a:lnTo>
                <a:cubicBezTo>
                  <a:pt x="21600" y="11017"/>
                  <a:pt x="20903" y="9656"/>
                  <a:pt x="19872" y="8898"/>
                </a:cubicBezTo>
                <a:cubicBezTo>
                  <a:pt x="19877" y="8846"/>
                  <a:pt x="19878" y="8795"/>
                  <a:pt x="19861" y="8743"/>
                </a:cubicBezTo>
                <a:lnTo>
                  <a:pt x="17809" y="1670"/>
                </a:lnTo>
                <a:cubicBezTo>
                  <a:pt x="17755" y="1484"/>
                  <a:pt x="17576" y="1331"/>
                  <a:pt x="17409" y="1331"/>
                </a:cubicBezTo>
                <a:lnTo>
                  <a:pt x="12958" y="1331"/>
                </a:lnTo>
                <a:lnTo>
                  <a:pt x="12958" y="359"/>
                </a:lnTo>
                <a:cubicBezTo>
                  <a:pt x="12958" y="160"/>
                  <a:pt x="12823" y="0"/>
                  <a:pt x="12656" y="0"/>
                </a:cubicBezTo>
                <a:lnTo>
                  <a:pt x="8944" y="0"/>
                </a:lnTo>
                <a:close/>
                <a:moveTo>
                  <a:pt x="5283" y="2815"/>
                </a:moveTo>
                <a:lnTo>
                  <a:pt x="10797" y="2815"/>
                </a:lnTo>
                <a:lnTo>
                  <a:pt x="16312" y="2815"/>
                </a:lnTo>
                <a:lnTo>
                  <a:pt x="17802" y="8693"/>
                </a:lnTo>
                <a:lnTo>
                  <a:pt x="10797" y="8693"/>
                </a:lnTo>
                <a:lnTo>
                  <a:pt x="3793" y="8693"/>
                </a:lnTo>
                <a:lnTo>
                  <a:pt x="5283" y="2815"/>
                </a:lnTo>
                <a:close/>
                <a:moveTo>
                  <a:pt x="3938" y="10042"/>
                </a:moveTo>
                <a:cubicBezTo>
                  <a:pt x="4743" y="10042"/>
                  <a:pt x="5391" y="10820"/>
                  <a:pt x="5391" y="11771"/>
                </a:cubicBezTo>
                <a:cubicBezTo>
                  <a:pt x="5397" y="12728"/>
                  <a:pt x="4743" y="13497"/>
                  <a:pt x="3938" y="13497"/>
                </a:cubicBezTo>
                <a:cubicBezTo>
                  <a:pt x="3133" y="13497"/>
                  <a:pt x="2485" y="12721"/>
                  <a:pt x="2485" y="11771"/>
                </a:cubicBezTo>
                <a:cubicBezTo>
                  <a:pt x="2485" y="10813"/>
                  <a:pt x="3138" y="10042"/>
                  <a:pt x="3938" y="10042"/>
                </a:cubicBezTo>
                <a:close/>
                <a:moveTo>
                  <a:pt x="17652" y="10042"/>
                </a:moveTo>
                <a:cubicBezTo>
                  <a:pt x="18457" y="10042"/>
                  <a:pt x="19105" y="10820"/>
                  <a:pt x="19105" y="11771"/>
                </a:cubicBezTo>
                <a:cubicBezTo>
                  <a:pt x="19105" y="12728"/>
                  <a:pt x="18451" y="13497"/>
                  <a:pt x="17652" y="13497"/>
                </a:cubicBezTo>
                <a:cubicBezTo>
                  <a:pt x="16853" y="13497"/>
                  <a:pt x="16199" y="12728"/>
                  <a:pt x="16199" y="11771"/>
                </a:cubicBezTo>
                <a:cubicBezTo>
                  <a:pt x="16199" y="10813"/>
                  <a:pt x="16853" y="10042"/>
                  <a:pt x="17652" y="10042"/>
                </a:cubicBezTo>
                <a:close/>
              </a:path>
            </a:pathLst>
          </a:custGeom>
          <a:solidFill>
            <a:schemeClr val="accent3">
              <a:hueOff val="362282"/>
              <a:satOff val="31803"/>
              <a:lumOff val="-18242"/>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453" name="Group 88"/>
          <p:cNvGrpSpPr/>
          <p:nvPr/>
        </p:nvGrpSpPr>
        <p:grpSpPr>
          <a:xfrm>
            <a:off x="4556000" y="4449969"/>
            <a:ext cx="1612715" cy="2344856"/>
            <a:chOff x="0" y="0"/>
            <a:chExt cx="1612713" cy="2344855"/>
          </a:xfrm>
        </p:grpSpPr>
        <p:grpSp>
          <p:nvGrpSpPr>
            <p:cNvPr id="451" name="Group 89"/>
            <p:cNvGrpSpPr/>
            <p:nvPr/>
          </p:nvGrpSpPr>
          <p:grpSpPr>
            <a:xfrm>
              <a:off x="0" y="-1"/>
              <a:ext cx="1612714" cy="2344857"/>
              <a:chOff x="0" y="0"/>
              <a:chExt cx="1612713" cy="2344855"/>
            </a:xfrm>
          </p:grpSpPr>
          <p:sp>
            <p:nvSpPr>
              <p:cNvPr id="447" name="Rectangle 91"/>
              <p:cNvSpPr/>
              <p:nvPr/>
            </p:nvSpPr>
            <p:spPr>
              <a:xfrm>
                <a:off x="734728" y="1566559"/>
                <a:ext cx="158607" cy="778297"/>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p>
            </p:txBody>
          </p:sp>
          <p:grpSp>
            <p:nvGrpSpPr>
              <p:cNvPr id="450" name="Group 92"/>
              <p:cNvGrpSpPr/>
              <p:nvPr/>
            </p:nvGrpSpPr>
            <p:grpSpPr>
              <a:xfrm>
                <a:off x="0" y="-1"/>
                <a:ext cx="1612714" cy="1610268"/>
                <a:chOff x="0" y="0"/>
                <a:chExt cx="1612713" cy="1610266"/>
              </a:xfrm>
            </p:grpSpPr>
            <p:sp>
              <p:nvSpPr>
                <p:cNvPr id="448" name="Freeform 25"/>
                <p:cNvSpPr/>
                <p:nvPr/>
              </p:nvSpPr>
              <p:spPr>
                <a:xfrm>
                  <a:off x="0" y="0"/>
                  <a:ext cx="1612714" cy="1610267"/>
                </a:xfrm>
                <a:custGeom>
                  <a:avLst/>
                  <a:gdLst/>
                  <a:ahLst/>
                  <a:cxnLst>
                    <a:cxn ang="0">
                      <a:pos x="wd2" y="hd2"/>
                    </a:cxn>
                    <a:cxn ang="5400000">
                      <a:pos x="wd2" y="hd2"/>
                    </a:cxn>
                    <a:cxn ang="10800000">
                      <a:pos x="wd2" y="hd2"/>
                    </a:cxn>
                    <a:cxn ang="16200000">
                      <a:pos x="wd2" y="hd2"/>
                    </a:cxn>
                  </a:cxnLst>
                  <a:rect l="0" t="0" r="r" b="b"/>
                  <a:pathLst>
                    <a:path w="21143" h="21156" fill="norm" stroke="1"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sp>
              <p:nvSpPr>
                <p:cNvPr id="449" name="Freeform 26"/>
                <p:cNvSpPr/>
                <p:nvPr/>
              </p:nvSpPr>
              <p:spPr>
                <a:xfrm>
                  <a:off x="138337" y="138332"/>
                  <a:ext cx="1336040" cy="1337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p>
              </p:txBody>
            </p:sp>
          </p:grpSp>
        </p:grpSp>
        <p:sp>
          <p:nvSpPr>
            <p:cNvPr id="452" name="TextBox 90"/>
            <p:cNvSpPr txBox="1"/>
            <p:nvPr/>
          </p:nvSpPr>
          <p:spPr>
            <a:xfrm>
              <a:off x="86917" y="577738"/>
              <a:ext cx="1438879" cy="4493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defTabSz="1218987">
                <a:defRPr b="1" sz="2500">
                  <a:latin typeface="Arial"/>
                  <a:ea typeface="Arial"/>
                  <a:cs typeface="Arial"/>
                  <a:sym typeface="Arial"/>
                </a:defRPr>
              </a:lvl1pPr>
            </a:lstStyle>
            <a:p>
              <a:pPr/>
              <a:r>
                <a:t>Step3</a:t>
              </a:r>
            </a:p>
          </p:txBody>
        </p:sp>
      </p:grpSp>
      <p:sp>
        <p:nvSpPr>
          <p:cNvPr id="454" name="半導体スズ試料の作成"/>
          <p:cNvSpPr txBox="1"/>
          <p:nvPr/>
        </p:nvSpPr>
        <p:spPr>
          <a:xfrm>
            <a:off x="3648355" y="2310065"/>
            <a:ext cx="6010228" cy="737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defRPr b="1" sz="3000">
                <a:solidFill>
                  <a:schemeClr val="accent5">
                    <a:hueOff val="-82419"/>
                    <a:satOff val="-9513"/>
                    <a:lumOff val="-16343"/>
                  </a:schemeClr>
                </a:solidFill>
                <a:latin typeface="Arial"/>
                <a:ea typeface="Arial"/>
                <a:cs typeface="Arial"/>
                <a:sym typeface="Arial"/>
              </a:defRPr>
            </a:lvl1pPr>
          </a:lstStyle>
          <a:p>
            <a:pPr/>
            <a:r>
              <a:t>半導体スズ試料の作成</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4"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半導体スズ試料の作成"/>
          <p:cNvSpPr txBox="1"/>
          <p:nvPr>
            <p:ph type="title"/>
          </p:nvPr>
        </p:nvSpPr>
        <p:spPr>
          <a:xfrm>
            <a:off x="964357" y="741146"/>
            <a:ext cx="6563612" cy="1054137"/>
          </a:xfrm>
          <a:prstGeom prst="rect">
            <a:avLst/>
          </a:prstGeom>
        </p:spPr>
        <p:txBody>
          <a:bodyPr anchor="t"/>
          <a:lstStyle>
            <a:lvl1pPr algn="l" defTabSz="457200">
              <a:defRPr sz="4800">
                <a:solidFill>
                  <a:srgbClr val="222222"/>
                </a:solidFill>
                <a:latin typeface="Arial"/>
                <a:ea typeface="Arial"/>
                <a:cs typeface="Arial"/>
                <a:sym typeface="Arial"/>
              </a:defRPr>
            </a:lvl1pPr>
          </a:lstStyle>
          <a:p>
            <a:pPr/>
            <a:r>
              <a:t>半導体スズ試料の作成</a:t>
            </a:r>
          </a:p>
        </p:txBody>
      </p:sp>
      <p:sp>
        <p:nvSpPr>
          <p:cNvPr id="459" name="課題: 金属スズを半導体に転移させるには…"/>
          <p:cNvSpPr txBox="1"/>
          <p:nvPr/>
        </p:nvSpPr>
        <p:spPr>
          <a:xfrm>
            <a:off x="1159983" y="1722559"/>
            <a:ext cx="8722539" cy="14943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defTabSz="457200">
              <a:defRPr sz="3000">
                <a:solidFill>
                  <a:srgbClr val="222222"/>
                </a:solidFill>
                <a:latin typeface="Arial"/>
                <a:ea typeface="Arial"/>
                <a:cs typeface="Arial"/>
                <a:sym typeface="Arial"/>
              </a:defRPr>
            </a:lvl1pPr>
            <a:lvl2pPr indent="0" algn="l" defTabSz="457200">
              <a:defRPr sz="3000">
                <a:solidFill>
                  <a:srgbClr val="222222"/>
                </a:solidFill>
                <a:latin typeface="Arial"/>
                <a:ea typeface="Arial"/>
                <a:cs typeface="Arial"/>
                <a:sym typeface="Arial"/>
              </a:defRPr>
            </a:lvl2pPr>
          </a:lstStyle>
          <a:p>
            <a:pPr/>
            <a:r>
              <a:t>課題: 金属スズを半導体に転移させるには</a:t>
            </a:r>
          </a:p>
          <a:p>
            <a:pPr lvl="1"/>
            <a:r>
              <a:t>　　  時間がかかる</a:t>
            </a:r>
          </a:p>
        </p:txBody>
      </p:sp>
      <p:sp>
        <p:nvSpPr>
          <p:cNvPr id="460" name="グループ"/>
          <p:cNvSpPr/>
          <p:nvPr/>
        </p:nvSpPr>
        <p:spPr>
          <a:xfrm>
            <a:off x="1203210" y="3870583"/>
            <a:ext cx="760326" cy="640000"/>
          </a:xfrm>
          <a:prstGeom prst="rightArrow">
            <a:avLst>
              <a:gd name="adj1" fmla="val 32000"/>
              <a:gd name="adj2" fmla="val 76033"/>
            </a:avLst>
          </a:pr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grpSp>
        <p:nvGrpSpPr>
          <p:cNvPr id="463" name="グループ"/>
          <p:cNvGrpSpPr/>
          <p:nvPr/>
        </p:nvGrpSpPr>
        <p:grpSpPr>
          <a:xfrm>
            <a:off x="1933822" y="7555389"/>
            <a:ext cx="9137156" cy="1876597"/>
            <a:chOff x="0" y="0"/>
            <a:chExt cx="9137154" cy="1876595"/>
          </a:xfrm>
        </p:grpSpPr>
        <p:sp>
          <p:nvSpPr>
            <p:cNvPr id="461" name="様々な溶融・冷却条件でSn-Ge合金試料を作成し、…"/>
            <p:cNvSpPr txBox="1"/>
            <p:nvPr/>
          </p:nvSpPr>
          <p:spPr>
            <a:xfrm>
              <a:off x="0" y="0"/>
              <a:ext cx="9137155" cy="1442413"/>
            </a:xfrm>
            <a:prstGeom prst="rect">
              <a:avLst/>
            </a:prstGeom>
            <a:noFill/>
            <a:ln w="25400" cap="flat">
              <a:solidFill>
                <a:schemeClr val="accent3">
                  <a:hueOff val="362282"/>
                  <a:satOff val="31803"/>
                  <a:lumOff val="-18242"/>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457200">
                <a:defRPr sz="3000">
                  <a:solidFill>
                    <a:srgbClr val="222222"/>
                  </a:solidFill>
                  <a:latin typeface="Arial"/>
                  <a:ea typeface="Arial"/>
                  <a:cs typeface="Arial"/>
                  <a:sym typeface="Arial"/>
                </a:defRPr>
              </a:pPr>
              <a:r>
                <a:t>様々な溶融・冷却条件でSn-Ge合金試料を作成し、</a:t>
              </a:r>
            </a:p>
            <a:p>
              <a:pPr algn="l" defTabSz="457200">
                <a:defRPr sz="3000">
                  <a:solidFill>
                    <a:srgbClr val="222222"/>
                  </a:solidFill>
                  <a:latin typeface="Arial"/>
                  <a:ea typeface="Arial"/>
                  <a:cs typeface="Arial"/>
                  <a:sym typeface="Arial"/>
                </a:defRPr>
              </a:pPr>
              <a:r>
                <a:t>冷凍庫(-20℃程度)に保持して半導体に転移させた</a:t>
              </a:r>
            </a:p>
          </p:txBody>
        </p:sp>
        <p:sp>
          <p:nvSpPr>
            <p:cNvPr id="462" name="試料作成は理化学研究所吉川氏にご指導いただいた"/>
            <p:cNvSpPr txBox="1"/>
            <p:nvPr/>
          </p:nvSpPr>
          <p:spPr>
            <a:xfrm>
              <a:off x="24870" y="1436476"/>
              <a:ext cx="8679788" cy="4401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a:solidFill>
                    <a:srgbClr val="222222"/>
                  </a:solidFill>
                  <a:latin typeface="Arial"/>
                  <a:ea typeface="Arial"/>
                  <a:cs typeface="Arial"/>
                  <a:sym typeface="Arial"/>
                </a:defRPr>
              </a:lvl1pPr>
            </a:lstStyle>
            <a:p>
              <a:pPr/>
              <a:r>
                <a:t>試料作成は理化学研究所吉川氏にご指導いただいた</a:t>
              </a:r>
            </a:p>
          </p:txBody>
        </p:sp>
      </p:grpSp>
      <p:grpSp>
        <p:nvGrpSpPr>
          <p:cNvPr id="466" name="グループ"/>
          <p:cNvGrpSpPr/>
          <p:nvPr/>
        </p:nvGrpSpPr>
        <p:grpSpPr>
          <a:xfrm>
            <a:off x="2192682" y="5335460"/>
            <a:ext cx="3696300" cy="1876597"/>
            <a:chOff x="0" y="0"/>
            <a:chExt cx="3696299" cy="1876595"/>
          </a:xfrm>
        </p:grpSpPr>
        <p:sp>
          <p:nvSpPr>
            <p:cNvPr id="464" name="溶融したままの…"/>
            <p:cNvSpPr txBox="1"/>
            <p:nvPr/>
          </p:nvSpPr>
          <p:spPr>
            <a:xfrm>
              <a:off x="0" y="264749"/>
              <a:ext cx="1946244" cy="16118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457200">
                <a:defRPr sz="2000">
                  <a:solidFill>
                    <a:srgbClr val="222222"/>
                  </a:solidFill>
                  <a:latin typeface="Arial"/>
                  <a:ea typeface="Arial"/>
                  <a:cs typeface="Arial"/>
                  <a:sym typeface="Arial"/>
                </a:defRPr>
              </a:pPr>
              <a:r>
                <a:t>溶融したままの</a:t>
              </a:r>
            </a:p>
            <a:p>
              <a:pPr algn="l" defTabSz="457200">
                <a:defRPr sz="2000">
                  <a:solidFill>
                    <a:srgbClr val="222222"/>
                  </a:solidFill>
                  <a:latin typeface="Arial"/>
                  <a:ea typeface="Arial"/>
                  <a:cs typeface="Arial"/>
                  <a:sym typeface="Arial"/>
                </a:defRPr>
              </a:pPr>
              <a:r>
                <a:t>金属合金</a:t>
              </a:r>
            </a:p>
            <a:p>
              <a:pPr algn="l" defTabSz="457200">
                <a:defRPr sz="2000">
                  <a:solidFill>
                    <a:srgbClr val="222222"/>
                  </a:solidFill>
                  <a:latin typeface="Arial"/>
                  <a:ea typeface="Arial"/>
                  <a:cs typeface="Arial"/>
                  <a:sym typeface="Arial"/>
                </a:defRPr>
              </a:pPr>
              <a:r>
                <a:t>(光沢がある)</a:t>
              </a:r>
            </a:p>
          </p:txBody>
        </p:sp>
        <p:pic>
          <p:nvPicPr>
            <p:cNvPr id="465" name="sample11-13_asgrown.jpg" descr="sample11-13_asgrown.jpg"/>
            <p:cNvPicPr>
              <a:picLocks noChangeAspect="1"/>
            </p:cNvPicPr>
            <p:nvPr/>
          </p:nvPicPr>
          <p:blipFill>
            <a:blip r:embed="rId3">
              <a:extLst/>
            </a:blip>
            <a:srcRect l="4217" t="46653" r="78191" b="29892"/>
            <a:stretch>
              <a:fillRect/>
            </a:stretch>
          </p:blipFill>
          <p:spPr>
            <a:xfrm>
              <a:off x="1981799" y="0"/>
              <a:ext cx="1714501" cy="1714500"/>
            </a:xfrm>
            <a:prstGeom prst="rect">
              <a:avLst/>
            </a:prstGeom>
            <a:ln w="12700" cap="flat">
              <a:noFill/>
              <a:miter lim="400000"/>
            </a:ln>
            <a:effectLst/>
          </p:spPr>
        </p:pic>
      </p:grpSp>
      <p:grpSp>
        <p:nvGrpSpPr>
          <p:cNvPr id="472" name="グループ"/>
          <p:cNvGrpSpPr/>
          <p:nvPr/>
        </p:nvGrpSpPr>
        <p:grpSpPr>
          <a:xfrm>
            <a:off x="5816915" y="5335460"/>
            <a:ext cx="5848099" cy="1714501"/>
            <a:chOff x="0" y="0"/>
            <a:chExt cx="5848098" cy="1714500"/>
          </a:xfrm>
        </p:grpSpPr>
        <p:sp>
          <p:nvSpPr>
            <p:cNvPr id="467" name="線"/>
            <p:cNvSpPr/>
            <p:nvPr/>
          </p:nvSpPr>
          <p:spPr>
            <a:xfrm>
              <a:off x="0" y="718920"/>
              <a:ext cx="1529543"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468" name="1週間"/>
            <p:cNvSpPr txBox="1"/>
            <p:nvPr/>
          </p:nvSpPr>
          <p:spPr>
            <a:xfrm>
              <a:off x="294312" y="129800"/>
              <a:ext cx="940918"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1週間</a:t>
              </a:r>
            </a:p>
          </p:txBody>
        </p:sp>
        <p:sp>
          <p:nvSpPr>
            <p:cNvPr id="469" name="@-20℃"/>
            <p:cNvSpPr txBox="1"/>
            <p:nvPr/>
          </p:nvSpPr>
          <p:spPr>
            <a:xfrm>
              <a:off x="132615" y="867472"/>
              <a:ext cx="1264312"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@-20℃</a:t>
              </a:r>
            </a:p>
          </p:txBody>
        </p:sp>
        <p:sp>
          <p:nvSpPr>
            <p:cNvPr id="470" name="転移した半導体スズ…"/>
            <p:cNvSpPr txBox="1"/>
            <p:nvPr/>
          </p:nvSpPr>
          <p:spPr>
            <a:xfrm>
              <a:off x="3395402" y="236456"/>
              <a:ext cx="2452697" cy="1329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457200">
                <a:defRPr sz="2000">
                  <a:solidFill>
                    <a:srgbClr val="222222"/>
                  </a:solidFill>
                  <a:latin typeface="Arial"/>
                  <a:ea typeface="Arial"/>
                  <a:cs typeface="Arial"/>
                  <a:sym typeface="Arial"/>
                </a:defRPr>
              </a:pPr>
              <a:r>
                <a:t>転移した半導体スズ</a:t>
              </a:r>
            </a:p>
            <a:p>
              <a:pPr algn="l" defTabSz="457200">
                <a:defRPr sz="2000">
                  <a:solidFill>
                    <a:srgbClr val="222222"/>
                  </a:solidFill>
                  <a:latin typeface="Arial"/>
                  <a:ea typeface="Arial"/>
                  <a:cs typeface="Arial"/>
                  <a:sym typeface="Arial"/>
                </a:defRPr>
              </a:pPr>
              <a:r>
                <a:t>(くすんだ灰色)</a:t>
              </a:r>
            </a:p>
          </p:txBody>
        </p:sp>
        <p:pic>
          <p:nvPicPr>
            <p:cNvPr id="471" name="sample11-13_pested.jpg" descr="sample11-13_pested.jpg"/>
            <p:cNvPicPr>
              <a:picLocks noChangeAspect="1"/>
            </p:cNvPicPr>
            <p:nvPr/>
          </p:nvPicPr>
          <p:blipFill>
            <a:blip r:embed="rId4">
              <a:extLst/>
            </a:blip>
            <a:srcRect l="3781" t="42405" r="79708" b="35582"/>
            <a:stretch>
              <a:fillRect/>
            </a:stretch>
          </p:blipFill>
          <p:spPr>
            <a:xfrm>
              <a:off x="1551410" y="0"/>
              <a:ext cx="1714501" cy="1714500"/>
            </a:xfrm>
            <a:prstGeom prst="rect">
              <a:avLst/>
            </a:prstGeom>
            <a:ln w="12700" cap="flat">
              <a:noFill/>
              <a:miter lim="400000"/>
            </a:ln>
            <a:effectLst/>
          </p:spPr>
        </p:pic>
      </p:grpSp>
      <p:grpSp>
        <p:nvGrpSpPr>
          <p:cNvPr id="480" name="グループ"/>
          <p:cNvGrpSpPr/>
          <p:nvPr/>
        </p:nvGrpSpPr>
        <p:grpSpPr>
          <a:xfrm>
            <a:off x="8713661" y="749169"/>
            <a:ext cx="3102108" cy="2153463"/>
            <a:chOff x="419100" y="-1083946"/>
            <a:chExt cx="3102107" cy="2153461"/>
          </a:xfrm>
        </p:grpSpPr>
        <p:grpSp>
          <p:nvGrpSpPr>
            <p:cNvPr id="478" name="グループ"/>
            <p:cNvGrpSpPr/>
            <p:nvPr/>
          </p:nvGrpSpPr>
          <p:grpSpPr>
            <a:xfrm>
              <a:off x="419100" y="36430"/>
              <a:ext cx="3019666" cy="1033086"/>
              <a:chOff x="419100" y="64035"/>
              <a:chExt cx="3019665" cy="1033084"/>
            </a:xfrm>
          </p:grpSpPr>
          <p:pic>
            <p:nvPicPr>
              <p:cNvPr id="473" name="sample123578_asgrown.jpg" descr="sample123578_asgrown.jpg"/>
              <p:cNvPicPr>
                <a:picLocks noChangeAspect="1"/>
              </p:cNvPicPr>
              <p:nvPr/>
            </p:nvPicPr>
            <p:blipFill>
              <a:blip r:embed="rId5">
                <a:extLst/>
              </a:blip>
              <a:srcRect l="15010" t="26815" r="71806" b="55606"/>
              <a:stretch>
                <a:fillRect/>
              </a:stretch>
            </p:blipFill>
            <p:spPr>
              <a:xfrm>
                <a:off x="419100" y="81120"/>
                <a:ext cx="1016000" cy="1016001"/>
              </a:xfrm>
              <a:prstGeom prst="rect">
                <a:avLst/>
              </a:prstGeom>
              <a:ln w="12700" cap="flat">
                <a:noFill/>
                <a:miter lim="400000"/>
              </a:ln>
              <a:effectLst/>
            </p:spPr>
          </p:pic>
          <p:pic>
            <p:nvPicPr>
              <p:cNvPr id="474" name="sample123578_pested.jpg" descr="sample123578_pested.jpg"/>
              <p:cNvPicPr>
                <a:picLocks noChangeAspect="1"/>
              </p:cNvPicPr>
              <p:nvPr/>
            </p:nvPicPr>
            <p:blipFill>
              <a:blip r:embed="rId6">
                <a:extLst/>
              </a:blip>
              <a:srcRect l="20239" t="19549" r="67497" b="64078"/>
              <a:stretch>
                <a:fillRect/>
              </a:stretch>
            </p:blipFill>
            <p:spPr>
              <a:xfrm>
                <a:off x="2424123" y="64035"/>
                <a:ext cx="1014643" cy="1016001"/>
              </a:xfrm>
              <a:prstGeom prst="rect">
                <a:avLst/>
              </a:prstGeom>
              <a:ln w="12700" cap="flat">
                <a:noFill/>
                <a:miter lim="400000"/>
              </a:ln>
              <a:effectLst/>
            </p:spPr>
          </p:pic>
          <p:sp>
            <p:nvSpPr>
              <p:cNvPr id="475" name="線"/>
              <p:cNvSpPr/>
              <p:nvPr/>
            </p:nvSpPr>
            <p:spPr>
              <a:xfrm>
                <a:off x="1474650" y="589120"/>
                <a:ext cx="956372"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p>
            </p:txBody>
          </p:sp>
          <p:sp>
            <p:nvSpPr>
              <p:cNvPr id="476" name="1ヶ月"/>
              <p:cNvSpPr txBox="1"/>
              <p:nvPr/>
            </p:nvSpPr>
            <p:spPr>
              <a:xfrm>
                <a:off x="1528672" y="128108"/>
                <a:ext cx="789179"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atin typeface="+mn-lt"/>
                    <a:ea typeface="+mn-ea"/>
                    <a:cs typeface="+mn-cs"/>
                    <a:sym typeface="ヒラギノ角ゴ ProN W3"/>
                  </a:defRPr>
                </a:lvl1pPr>
              </a:lstStyle>
              <a:p>
                <a:pPr/>
                <a:r>
                  <a:t>1ヶ月</a:t>
                </a:r>
              </a:p>
            </p:txBody>
          </p:sp>
          <p:sp>
            <p:nvSpPr>
              <p:cNvPr id="477" name="@-20℃"/>
              <p:cNvSpPr txBox="1"/>
              <p:nvPr/>
            </p:nvSpPr>
            <p:spPr>
              <a:xfrm>
                <a:off x="1411832" y="695035"/>
                <a:ext cx="1022859" cy="355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atin typeface="+mn-lt"/>
                    <a:ea typeface="+mn-ea"/>
                    <a:cs typeface="+mn-cs"/>
                    <a:sym typeface="ヒラギノ角ゴ ProN W3"/>
                  </a:defRPr>
                </a:lvl1pPr>
              </a:lstStyle>
              <a:p>
                <a:pPr/>
                <a:r>
                  <a:t>@-20℃</a:t>
                </a:r>
              </a:p>
            </p:txBody>
          </p:sp>
        </p:grpSp>
        <p:sp>
          <p:nvSpPr>
            <p:cNvPr id="479" name="金属のまま…"/>
            <p:cNvSpPr txBox="1"/>
            <p:nvPr/>
          </p:nvSpPr>
          <p:spPr>
            <a:xfrm>
              <a:off x="2069603" y="-1083947"/>
              <a:ext cx="1451605" cy="1329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defTabSz="457200">
                <a:defRPr sz="2000">
                  <a:solidFill>
                    <a:srgbClr val="222222"/>
                  </a:solidFill>
                  <a:latin typeface="Arial"/>
                  <a:ea typeface="Arial"/>
                  <a:cs typeface="Arial"/>
                  <a:sym typeface="Arial"/>
                </a:defRPr>
              </a:pPr>
              <a:r>
                <a:t>金属のまま</a:t>
              </a:r>
            </a:p>
            <a:p>
              <a:pPr algn="l" defTabSz="457200">
                <a:defRPr sz="2000">
                  <a:solidFill>
                    <a:srgbClr val="222222"/>
                  </a:solidFill>
                  <a:latin typeface="Arial"/>
                  <a:ea typeface="Arial"/>
                  <a:cs typeface="Arial"/>
                  <a:sym typeface="Arial"/>
                </a:defRPr>
              </a:pPr>
              <a:r>
                <a:t>転移しない</a:t>
              </a:r>
            </a:p>
          </p:txBody>
        </p:sp>
      </p:grpSp>
      <p:sp>
        <p:nvSpPr>
          <p:cNvPr id="481" name="同一のダイアモンド構造を持つGeを微量添加して…"/>
          <p:cNvSpPr txBox="1"/>
          <p:nvPr/>
        </p:nvSpPr>
        <p:spPr>
          <a:xfrm>
            <a:off x="2141566" y="3443409"/>
            <a:ext cx="9137156" cy="14943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defTabSz="457200">
              <a:defRPr b="1" sz="3000" u="sng">
                <a:solidFill>
                  <a:srgbClr val="222222"/>
                </a:solidFill>
                <a:latin typeface="Arial"/>
                <a:ea typeface="Arial"/>
                <a:cs typeface="Arial"/>
                <a:sym typeface="Arial"/>
              </a:defRPr>
            </a:pPr>
            <a:r>
              <a:t>同一のダイアモンド構造を持つGeを微量添加して</a:t>
            </a:r>
          </a:p>
          <a:p>
            <a:pPr algn="l" defTabSz="457200">
              <a:defRPr b="1" sz="3000" u="sng">
                <a:solidFill>
                  <a:srgbClr val="222222"/>
                </a:solidFill>
                <a:latin typeface="Arial"/>
                <a:ea typeface="Arial"/>
                <a:cs typeface="Arial"/>
                <a:sym typeface="Arial"/>
              </a:defRPr>
            </a:pPr>
            <a:r>
              <a:t>半導体スズを効率的に作成した*</a:t>
            </a:r>
          </a:p>
        </p:txBody>
      </p:sp>
      <p:sp>
        <p:nvSpPr>
          <p:cNvPr id="482" name="*G. Zeng et al., Effects of element addition on the β→α transformation in tin, Philosophical Magazine Letters, 94, 53 (2014)"/>
          <p:cNvSpPr txBox="1"/>
          <p:nvPr/>
        </p:nvSpPr>
        <p:spPr>
          <a:xfrm>
            <a:off x="8841024" y="4300954"/>
            <a:ext cx="3726967" cy="7561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400"/>
              </a:lnSpc>
              <a:spcBef>
                <a:spcPts val="1200"/>
              </a:spcBef>
              <a:defRPr sz="1400">
                <a:latin typeface="Arial"/>
                <a:ea typeface="Arial"/>
                <a:cs typeface="Arial"/>
                <a:sym typeface="Arial"/>
              </a:defRPr>
            </a:lvl1pPr>
          </a:lstStyle>
          <a:p>
            <a:pPr/>
            <a:r>
              <a:t>*G. Zeng et al., Effects of element addition on the β→α transformation in tin, Philosophical Magazine Letters, 94, 53 (2014)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8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4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4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2" grpId="3"/>
      <p:bldP build="whole" bldLvl="1" animBg="1" rev="0" advAuto="0" spid="481" grpId="2"/>
      <p:bldP build="whole" bldLvl="1" animBg="1" rev="0" advAuto="0" spid="466" grpId="4"/>
      <p:bldP build="whole" bldLvl="1" animBg="1" rev="0" advAuto="0" spid="472" grpId="5"/>
      <p:bldP build="whole" bldLvl="1" animBg="1" rev="0" advAuto="0" spid="460" grpId="1"/>
      <p:bldP build="whole" bldLvl="1" animBg="1" rev="0" advAuto="0" spid="463" grpId="6"/>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486" name="Transtionvelocity_beta_to_alpha.png" descr="Transtionvelocity_beta_to_alpha.png"/>
          <p:cNvPicPr>
            <a:picLocks noChangeAspect="1"/>
          </p:cNvPicPr>
          <p:nvPr/>
        </p:nvPicPr>
        <p:blipFill>
          <a:blip r:embed="rId2">
            <a:extLst/>
          </a:blip>
          <a:stretch>
            <a:fillRect/>
          </a:stretch>
        </p:blipFill>
        <p:spPr>
          <a:xfrm>
            <a:off x="5394450" y="2021057"/>
            <a:ext cx="6152743" cy="5127286"/>
          </a:xfrm>
          <a:prstGeom prst="rect">
            <a:avLst/>
          </a:prstGeom>
          <a:ln w="12700">
            <a:miter lim="400000"/>
          </a:ln>
        </p:spPr>
      </p:pic>
      <p:sp>
        <p:nvSpPr>
          <p:cNvPr id="487" name="金属→半導体転移のしやすさ"/>
          <p:cNvSpPr txBox="1"/>
          <p:nvPr/>
        </p:nvSpPr>
        <p:spPr>
          <a:xfrm>
            <a:off x="894901" y="598404"/>
            <a:ext cx="8039101" cy="7801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金属→半導体転移のしやすさ</a:t>
            </a:r>
          </a:p>
        </p:txBody>
      </p:sp>
      <p:sp>
        <p:nvSpPr>
          <p:cNvPr id="488" name="線"/>
          <p:cNvSpPr/>
          <p:nvPr/>
        </p:nvSpPr>
        <p:spPr>
          <a:xfrm flipH="1">
            <a:off x="4914451" y="1707089"/>
            <a:ext cx="1" cy="6714925"/>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489" name="核生成のレート"/>
          <p:cNvSpPr txBox="1"/>
          <p:nvPr/>
        </p:nvSpPr>
        <p:spPr>
          <a:xfrm>
            <a:off x="697719" y="1707090"/>
            <a:ext cx="34036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atin typeface="+mn-lt"/>
                <a:ea typeface="+mn-ea"/>
                <a:cs typeface="+mn-cs"/>
                <a:sym typeface="ヒラギノ角ゴ ProN W3"/>
              </a:defRPr>
            </a:lvl1pPr>
          </a:lstStyle>
          <a:p>
            <a:pPr/>
            <a:r>
              <a:t>核生成のレート</a:t>
            </a:r>
          </a:p>
        </p:txBody>
      </p:sp>
      <p:sp>
        <p:nvSpPr>
          <p:cNvPr id="490" name="半導体相の成長速度"/>
          <p:cNvSpPr txBox="1"/>
          <p:nvPr/>
        </p:nvSpPr>
        <p:spPr>
          <a:xfrm>
            <a:off x="5210265" y="1707090"/>
            <a:ext cx="4343401" cy="577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700">
                <a:latin typeface="+mn-lt"/>
                <a:ea typeface="+mn-ea"/>
                <a:cs typeface="+mn-cs"/>
                <a:sym typeface="ヒラギノ角ゴ ProN W3"/>
              </a:defRPr>
            </a:lvl1pPr>
          </a:lstStyle>
          <a:p>
            <a:pPr/>
            <a:r>
              <a:t>半導体相の成長速度</a:t>
            </a:r>
          </a:p>
        </p:txBody>
      </p:sp>
      <p:sp>
        <p:nvSpPr>
          <p:cNvPr id="491" name="Geを添加すると半導体相の成長速度は…"/>
          <p:cNvSpPr txBox="1"/>
          <p:nvPr/>
        </p:nvSpPr>
        <p:spPr>
          <a:xfrm>
            <a:off x="5123021" y="7211770"/>
            <a:ext cx="771489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latin typeface="+mn-lt"/>
                <a:ea typeface="+mn-ea"/>
                <a:cs typeface="+mn-cs"/>
                <a:sym typeface="ヒラギノ角ゴ ProN W3"/>
              </a:defRPr>
            </a:pPr>
            <a:r>
              <a:t>Geを添加すると半導体相の成長速度は</a:t>
            </a:r>
          </a:p>
          <a:p>
            <a:pPr>
              <a:defRPr sz="2800">
                <a:latin typeface="+mn-lt"/>
                <a:ea typeface="+mn-ea"/>
                <a:cs typeface="+mn-cs"/>
                <a:sym typeface="ヒラギノ角ゴ ProN W3"/>
              </a:defRPr>
            </a:pPr>
            <a:r>
              <a:t>小さくなる**(固溶体硬化による塑性変形の阻害)</a:t>
            </a:r>
          </a:p>
        </p:txBody>
      </p:sp>
      <p:sp>
        <p:nvSpPr>
          <p:cNvPr id="492" name="徐冷試料は…"/>
          <p:cNvSpPr txBox="1"/>
          <p:nvPr/>
        </p:nvSpPr>
        <p:spPr>
          <a:xfrm>
            <a:off x="11239666" y="3093970"/>
            <a:ext cx="1942987" cy="971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latin typeface="+mn-lt"/>
                <a:ea typeface="+mn-ea"/>
                <a:cs typeface="+mn-cs"/>
                <a:sym typeface="ヒラギノ角ゴ ProN W3"/>
              </a:defRPr>
            </a:pPr>
            <a:r>
              <a:t>徐冷試料は</a:t>
            </a:r>
          </a:p>
          <a:p>
            <a:pPr algn="l">
              <a:defRPr sz="2700">
                <a:latin typeface="+mn-lt"/>
                <a:ea typeface="+mn-ea"/>
                <a:cs typeface="+mn-cs"/>
                <a:sym typeface="ヒラギノ角ゴ ProN W3"/>
              </a:defRPr>
            </a:pPr>
            <a:r>
              <a:t>柔らかい</a:t>
            </a:r>
          </a:p>
        </p:txBody>
      </p:sp>
      <p:sp>
        <p:nvSpPr>
          <p:cNvPr id="493" name="楕円"/>
          <p:cNvSpPr/>
          <p:nvPr/>
        </p:nvSpPr>
        <p:spPr>
          <a:xfrm>
            <a:off x="10448907" y="4119227"/>
            <a:ext cx="934791" cy="930946"/>
          </a:xfrm>
          <a:prstGeom prst="ellipse">
            <a:avLst/>
          </a:prstGeom>
          <a:ln w="38100">
            <a:solidFill>
              <a:srgbClr val="0433FF"/>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494" name="Geを添加すると…"/>
          <p:cNvSpPr txBox="1"/>
          <p:nvPr/>
        </p:nvSpPr>
        <p:spPr>
          <a:xfrm>
            <a:off x="539275" y="2703056"/>
            <a:ext cx="3319045" cy="971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latin typeface="+mn-lt"/>
                <a:ea typeface="+mn-ea"/>
                <a:cs typeface="+mn-cs"/>
                <a:sym typeface="ヒラギノ角ゴ ProN W3"/>
              </a:defRPr>
            </a:pPr>
            <a:r>
              <a:t>Geを添加すると</a:t>
            </a:r>
          </a:p>
          <a:p>
            <a:pPr algn="l">
              <a:defRPr sz="2700">
                <a:latin typeface="+mn-lt"/>
                <a:ea typeface="+mn-ea"/>
                <a:cs typeface="+mn-cs"/>
                <a:sym typeface="ヒラギノ角ゴ ProN W3"/>
              </a:defRPr>
            </a:pPr>
            <a:r>
              <a:t>核生成しやすくなる*</a:t>
            </a:r>
          </a:p>
        </p:txBody>
      </p:sp>
      <p:pic>
        <p:nvPicPr>
          <p:cNvPr id="495" name="sample11-13_asgrown.jpg" descr="sample11-13_asgrown.jpg"/>
          <p:cNvPicPr>
            <a:picLocks noChangeAspect="1"/>
          </p:cNvPicPr>
          <p:nvPr/>
        </p:nvPicPr>
        <p:blipFill>
          <a:blip r:embed="rId3">
            <a:extLst/>
          </a:blip>
          <a:srcRect l="4217" t="46653" r="78191" b="29892"/>
          <a:stretch>
            <a:fillRect/>
          </a:stretch>
        </p:blipFill>
        <p:spPr>
          <a:xfrm>
            <a:off x="1318985" y="6527344"/>
            <a:ext cx="1317703" cy="1317703"/>
          </a:xfrm>
          <a:prstGeom prst="rect">
            <a:avLst/>
          </a:prstGeom>
          <a:ln w="12700">
            <a:miter lim="400000"/>
          </a:ln>
        </p:spPr>
      </p:pic>
      <p:pic>
        <p:nvPicPr>
          <p:cNvPr id="496" name="sample11-13_asgrown.jpg" descr="sample11-13_asgrown.jpg"/>
          <p:cNvPicPr>
            <a:picLocks noChangeAspect="1"/>
          </p:cNvPicPr>
          <p:nvPr/>
        </p:nvPicPr>
        <p:blipFill>
          <a:blip r:embed="rId4">
            <a:extLst/>
          </a:blip>
          <a:srcRect l="82290" t="49760" r="119" b="26784"/>
          <a:stretch>
            <a:fillRect/>
          </a:stretch>
        </p:blipFill>
        <p:spPr>
          <a:xfrm>
            <a:off x="1318985" y="5027997"/>
            <a:ext cx="1317739" cy="1317739"/>
          </a:xfrm>
          <a:prstGeom prst="rect">
            <a:avLst/>
          </a:prstGeom>
          <a:ln w="12700">
            <a:miter lim="400000"/>
          </a:ln>
        </p:spPr>
      </p:pic>
      <p:pic>
        <p:nvPicPr>
          <p:cNvPr id="497" name="sample11-13_pested.jpg" descr="sample11-13_pested.jpg"/>
          <p:cNvPicPr>
            <a:picLocks noChangeAspect="1"/>
          </p:cNvPicPr>
          <p:nvPr/>
        </p:nvPicPr>
        <p:blipFill>
          <a:blip r:embed="rId5">
            <a:extLst/>
          </a:blip>
          <a:srcRect l="83219" t="46291" r="270" b="31695"/>
          <a:stretch>
            <a:fillRect/>
          </a:stretch>
        </p:blipFill>
        <p:spPr>
          <a:xfrm>
            <a:off x="3110071" y="5027798"/>
            <a:ext cx="1317951" cy="1317951"/>
          </a:xfrm>
          <a:prstGeom prst="rect">
            <a:avLst/>
          </a:prstGeom>
          <a:ln w="12700">
            <a:miter lim="400000"/>
          </a:ln>
        </p:spPr>
      </p:pic>
      <p:pic>
        <p:nvPicPr>
          <p:cNvPr id="498" name="sample11-13_pested.jpg" descr="sample11-13_pested.jpg"/>
          <p:cNvPicPr>
            <a:picLocks noChangeAspect="1"/>
          </p:cNvPicPr>
          <p:nvPr/>
        </p:nvPicPr>
        <p:blipFill>
          <a:blip r:embed="rId5">
            <a:extLst/>
          </a:blip>
          <a:srcRect l="3781" t="42405" r="79708" b="35582"/>
          <a:stretch>
            <a:fillRect/>
          </a:stretch>
        </p:blipFill>
        <p:spPr>
          <a:xfrm>
            <a:off x="3110269" y="6527344"/>
            <a:ext cx="1317574" cy="1317573"/>
          </a:xfrm>
          <a:prstGeom prst="rect">
            <a:avLst/>
          </a:prstGeom>
          <a:ln w="12700">
            <a:miter lim="400000"/>
          </a:ln>
        </p:spPr>
      </p:pic>
      <p:sp>
        <p:nvSpPr>
          <p:cNvPr id="499" name="Ge0%"/>
          <p:cNvSpPr txBox="1"/>
          <p:nvPr/>
        </p:nvSpPr>
        <p:spPr>
          <a:xfrm>
            <a:off x="176409" y="5452007"/>
            <a:ext cx="1101167" cy="4508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700">
                <a:latin typeface="+mn-lt"/>
                <a:ea typeface="+mn-ea"/>
                <a:cs typeface="+mn-cs"/>
                <a:sym typeface="ヒラギノ角ゴ ProN W3"/>
              </a:defRPr>
            </a:lvl1pPr>
          </a:lstStyle>
          <a:p>
            <a:pPr/>
            <a:r>
              <a:t>Ge0%</a:t>
            </a:r>
          </a:p>
        </p:txBody>
      </p:sp>
      <p:sp>
        <p:nvSpPr>
          <p:cNvPr id="500" name="線"/>
          <p:cNvSpPr/>
          <p:nvPr/>
        </p:nvSpPr>
        <p:spPr>
          <a:xfrm>
            <a:off x="2652620" y="5695061"/>
            <a:ext cx="441442" cy="1"/>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01" name="線"/>
          <p:cNvSpPr/>
          <p:nvPr/>
        </p:nvSpPr>
        <p:spPr>
          <a:xfrm>
            <a:off x="2652620" y="7186156"/>
            <a:ext cx="441442" cy="1"/>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p>
        </p:txBody>
      </p:sp>
      <p:sp>
        <p:nvSpPr>
          <p:cNvPr id="502" name="Ge1%"/>
          <p:cNvSpPr txBox="1"/>
          <p:nvPr/>
        </p:nvSpPr>
        <p:spPr>
          <a:xfrm>
            <a:off x="176409" y="6960731"/>
            <a:ext cx="1101167" cy="4508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700">
                <a:latin typeface="+mn-lt"/>
                <a:ea typeface="+mn-ea"/>
                <a:cs typeface="+mn-cs"/>
                <a:sym typeface="ヒラギノ角ゴ ProN W3"/>
              </a:defRPr>
            </a:lvl1pPr>
          </a:lstStyle>
          <a:p>
            <a:pPr/>
            <a:r>
              <a:t>Ge1%</a:t>
            </a:r>
          </a:p>
        </p:txBody>
      </p:sp>
      <p:sp>
        <p:nvSpPr>
          <p:cNvPr id="503" name="*G. Zeng et al., Effects of element addition on the β→α transformation in tin, Philosophical Magazine Letters, 94, 53 (2014)"/>
          <p:cNvSpPr txBox="1"/>
          <p:nvPr/>
        </p:nvSpPr>
        <p:spPr>
          <a:xfrm>
            <a:off x="536036" y="3701449"/>
            <a:ext cx="3726967" cy="7561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400"/>
              </a:lnSpc>
              <a:spcBef>
                <a:spcPts val="1200"/>
              </a:spcBef>
              <a:defRPr sz="1400">
                <a:latin typeface="Arial"/>
                <a:ea typeface="Arial"/>
                <a:cs typeface="Arial"/>
                <a:sym typeface="Arial"/>
              </a:defRPr>
            </a:lvl1pPr>
          </a:lstStyle>
          <a:p>
            <a:pPr/>
            <a:r>
              <a:t>*G. Zeng et al., Effects of element addition on the β→α transformation in tin, Philosophical Magazine Letters, 94, 53 (2014) </a:t>
            </a:r>
          </a:p>
        </p:txBody>
      </p:sp>
      <p:sp>
        <p:nvSpPr>
          <p:cNvPr id="504" name="**A.A. Matvienko, et al.,The influence of relaxation of stresses occurring during the β → α transformation of tin on the kinetics of the transformation, Solid State Ionics 101, 641 (1997)"/>
          <p:cNvSpPr txBox="1"/>
          <p:nvPr/>
        </p:nvSpPr>
        <p:spPr>
          <a:xfrm>
            <a:off x="6312003" y="8486337"/>
            <a:ext cx="5336931" cy="9085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latin typeface="Arial"/>
                <a:ea typeface="Arial"/>
                <a:cs typeface="Arial"/>
                <a:sym typeface="Arial"/>
              </a:defRPr>
            </a:lvl1pPr>
          </a:lstStyle>
          <a:p>
            <a:pPr/>
            <a:r>
              <a:t>**A.A. Matvienko, et al.,The influence of relaxation of stresses occurring during the β → α transformation of tin on the kinetics of the transformation, Solid State Ionics 101, 641 (1997)</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金属-半導体転移とGe濃度"/>
          <p:cNvSpPr txBox="1"/>
          <p:nvPr/>
        </p:nvSpPr>
        <p:spPr>
          <a:xfrm>
            <a:off x="877005" y="741576"/>
            <a:ext cx="7226499" cy="78015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pPr/>
            <a:r>
              <a:t>金属-半導体転移とGe濃度</a:t>
            </a:r>
          </a:p>
        </p:txBody>
      </p:sp>
      <p:graphicFrame>
        <p:nvGraphicFramePr>
          <p:cNvPr id="507" name="表"/>
          <p:cNvGraphicFramePr/>
          <p:nvPr/>
        </p:nvGraphicFramePr>
        <p:xfrm>
          <a:off x="2848431" y="2148432"/>
          <a:ext cx="11099801" cy="7213601"/>
        </p:xfrm>
        <a:graphic xmlns:a="http://schemas.openxmlformats.org/drawingml/2006/main">
          <a:graphicData uri="http://schemas.openxmlformats.org/drawingml/2006/table">
            <a:tbl>
              <a:tblPr firstCol="1" firstRow="0" lastCol="0" lastRow="0" bandCol="0" bandRow="1" rtl="0">
                <a:tableStyleId>{4C3C2611-4C71-4FC5-86AE-919BDF0F9419}</a:tableStyleId>
              </a:tblPr>
              <a:tblGrid>
                <a:gridCol w="1372448"/>
                <a:gridCol w="3125682"/>
                <a:gridCol w="2712969"/>
                <a:gridCol w="2575906"/>
              </a:tblGrid>
              <a:tr h="691961">
                <a:tc rowSpan="2">
                  <a:txBody>
                    <a:bodyPr/>
                    <a:lstStyle/>
                    <a:p>
                      <a:pPr defTabSz="914400">
                        <a:defRPr b="0" sz="2200">
                          <a:sym typeface="ヒラギノ角ゴ ProN W6"/>
                        </a:defRPr>
                      </a:pP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solidFill>
                      <a:srgbClr val="FFFFFF"/>
                    </a:solidFill>
                  </a:tcPr>
                </a:tc>
                <a:tc gridSpan="2">
                  <a:txBody>
                    <a:bodyPr/>
                    <a:lstStyle/>
                    <a:p>
                      <a:pPr defTabSz="914400">
                        <a:defRPr sz="1800"/>
                      </a:pPr>
                      <a:r>
                        <a:rPr sz="2600">
                          <a:sym typeface="ヒラギノ角ゴ ProN W3"/>
                        </a:rPr>
                        <a:t>金属→半導体転移</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hMerge="1">
                  <a:tcPr/>
                </a:tc>
                <a:tc rowSpan="2">
                  <a:txBody>
                    <a:bodyPr/>
                    <a:lstStyle/>
                    <a:p>
                      <a:pPr defTabSz="914400">
                        <a:defRPr sz="1800"/>
                      </a:pPr>
                      <a:r>
                        <a:rPr sz="2600">
                          <a:sym typeface="ヒラギノ角ゴ ProN W3"/>
                        </a:rPr>
                        <a:t>半導体→金属
転移温度***</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r>
              <a:tr h="460451">
                <a:tc vMerge="1">
                  <a:tcPr/>
                </a:tc>
                <a:tc>
                  <a:txBody>
                    <a:bodyPr/>
                    <a:lstStyle/>
                    <a:p>
                      <a:pPr defTabSz="914400">
                        <a:defRPr sz="1800"/>
                      </a:pPr>
                      <a:r>
                        <a:rPr sz="2600">
                          <a:sym typeface="ヒラギノ角ゴ ProN W3"/>
                        </a:rPr>
                        <a:t>核生成*</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2600">
                          <a:sym typeface="ヒラギノ角ゴ ProN W3"/>
                        </a:rPr>
                        <a:t>相転移の進行**</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vMerge="1">
                  <a:tcPr/>
                </a:tc>
              </a:tr>
              <a:tr h="764429">
                <a:tc>
                  <a:txBody>
                    <a:bodyPr/>
                    <a:lstStyle/>
                    <a:p>
                      <a:pPr defTabSz="914400">
                        <a:defRPr b="0" sz="1800">
                          <a:solidFill>
                            <a:srgbClr val="000000"/>
                          </a:solidFill>
                        </a:defRPr>
                      </a:pPr>
                      <a:r>
                        <a:rPr sz="2600">
                          <a:solidFill>
                            <a:srgbClr val="FFFFFF"/>
                          </a:solidFill>
                          <a:sym typeface="ヒラギノ角ゴ ProN W6"/>
                        </a:rPr>
                        <a:t>Ge0%</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しにくい😂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早い😊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低い😊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r>
              <a:tr h="764429">
                <a:tc rowSpan="2">
                  <a:txBody>
                    <a:bodyPr/>
                    <a:lstStyle/>
                    <a:p>
                      <a:pPr defTabSz="914400">
                        <a:defRPr b="0" sz="1800">
                          <a:solidFill>
                            <a:srgbClr val="000000"/>
                          </a:solidFill>
                        </a:defRPr>
                      </a:pPr>
                      <a:r>
                        <a:rPr sz="2600">
                          <a:solidFill>
                            <a:srgbClr val="FFFFFF"/>
                          </a:solidFill>
                          <a:sym typeface="ヒラギノ角ゴ ProN W6"/>
                        </a:rPr>
                        <a:t>Ge1%</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しやすい😊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遅い😂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高い😂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r>
              <a:tr h="764429">
                <a:tc vMerge="1">
                  <a:tcPr/>
                </a:tc>
                <a:tc>
                  <a:txBody>
                    <a:bodyPr/>
                    <a:lstStyle/>
                    <a:p>
                      <a:pPr defTabSz="914400">
                        <a:defRPr sz="1800"/>
                      </a:pPr>
                      <a:r>
                        <a:rPr sz="4000">
                          <a:latin typeface="ヒラギノ角ゴ ProN W6"/>
                          <a:ea typeface="ヒラギノ角ゴ ProN W6"/>
                          <a:cs typeface="ヒラギノ角ゴ ProN W6"/>
                          <a:sym typeface="ヒラギノ角ゴ ProN W6"/>
                        </a:rPr>
                        <a:t>しやすい😊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早い😊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低い😊</a:t>
                      </a:r>
                    </a:p>
                  </a:txBody>
                  <a:tcPr marL="50800" marR="50800" marT="50800" marB="50800" anchor="ctr" anchorCtr="0"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r>
            </a:tbl>
          </a:graphicData>
        </a:graphic>
      </p:graphicFrame>
      <p:sp>
        <p:nvSpPr>
          <p:cNvPr id="508" name="急冷で作成"/>
          <p:cNvSpPr txBox="1"/>
          <p:nvPr/>
        </p:nvSpPr>
        <p:spPr>
          <a:xfrm>
            <a:off x="451856" y="4229211"/>
            <a:ext cx="214630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200">
                <a:latin typeface="+mn-lt"/>
                <a:ea typeface="+mn-ea"/>
                <a:cs typeface="+mn-cs"/>
                <a:sym typeface="ヒラギノ角ゴ ProN W3"/>
              </a:defRPr>
            </a:lvl1pPr>
          </a:lstStyle>
          <a:p>
            <a:pPr/>
            <a:r>
              <a:t>急冷で作成</a:t>
            </a:r>
          </a:p>
        </p:txBody>
      </p:sp>
      <p:sp>
        <p:nvSpPr>
          <p:cNvPr id="509" name="徐冷で作成"/>
          <p:cNvSpPr txBox="1"/>
          <p:nvPr/>
        </p:nvSpPr>
        <p:spPr>
          <a:xfrm>
            <a:off x="451856" y="5016389"/>
            <a:ext cx="2146301" cy="508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200">
                <a:latin typeface="+mn-lt"/>
                <a:ea typeface="+mn-ea"/>
                <a:cs typeface="+mn-cs"/>
                <a:sym typeface="ヒラギノ角ゴ ProN W3"/>
              </a:defRPr>
            </a:lvl1pPr>
          </a:lstStyle>
          <a:p>
            <a:pPr/>
            <a:r>
              <a:t>徐冷で作成</a:t>
            </a:r>
          </a:p>
        </p:txBody>
      </p:sp>
      <p:sp>
        <p:nvSpPr>
          <p:cNvPr id="510" name="***F. Vnuk, et al., The effect of pressure on the semiconductor-to-metal transition temperature in tin and in dilute Sn–Ge alloys, Journal of Applied Physics 55, 4171 (1984)"/>
          <p:cNvSpPr txBox="1"/>
          <p:nvPr/>
        </p:nvSpPr>
        <p:spPr>
          <a:xfrm>
            <a:off x="3080306" y="8584218"/>
            <a:ext cx="4888162" cy="12641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100"/>
              </a:lnSpc>
              <a:spcBef>
                <a:spcPts val="1200"/>
              </a:spcBef>
              <a:defRPr sz="1400">
                <a:latin typeface="Arial"/>
                <a:ea typeface="Arial"/>
                <a:cs typeface="Arial"/>
                <a:sym typeface="Arial"/>
              </a:defRPr>
            </a:lvl1pPr>
          </a:lstStyle>
          <a:p>
            <a:pPr/>
            <a:r>
              <a:t>***F. Vnuk, et al., The effect of pressure on the semiconductor-to-metal transition temperature in tin and in dilute Sn–Ge alloys, Journal of Applied Physics 55, 4171 (1984) </a:t>
            </a:r>
          </a:p>
        </p:txBody>
      </p:sp>
      <p:sp>
        <p:nvSpPr>
          <p:cNvPr id="511" name="*G. Zeng et al., Effects of element addition on the β→α transformation in tin, Philosophical Magazine Letters, 94, 53 (2014)"/>
          <p:cNvSpPr txBox="1"/>
          <p:nvPr/>
        </p:nvSpPr>
        <p:spPr>
          <a:xfrm>
            <a:off x="3144603" y="6968259"/>
            <a:ext cx="3726967" cy="7561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lnSpc>
                <a:spcPts val="3400"/>
              </a:lnSpc>
              <a:spcBef>
                <a:spcPts val="1200"/>
              </a:spcBef>
              <a:defRPr sz="1400">
                <a:latin typeface="Arial"/>
                <a:ea typeface="Arial"/>
                <a:cs typeface="Arial"/>
                <a:sym typeface="Arial"/>
              </a:defRPr>
            </a:lvl1pPr>
          </a:lstStyle>
          <a:p>
            <a:pPr/>
            <a:r>
              <a:t>*G. Zeng et al., Effects of element addition on the β→α transformation in tin, Philosophical Magazine Letters, 94, 53 (2014) </a:t>
            </a:r>
          </a:p>
        </p:txBody>
      </p:sp>
      <p:sp>
        <p:nvSpPr>
          <p:cNvPr id="512" name="**A.A. Matvienko, et al.,The influence of relaxation of stresses occurring during the β → α transformation of tin on the kinetics of the transformation, Solid State Ionics 101, 641 (1997)"/>
          <p:cNvSpPr txBox="1"/>
          <p:nvPr/>
        </p:nvSpPr>
        <p:spPr>
          <a:xfrm>
            <a:off x="3004055" y="7707531"/>
            <a:ext cx="5336931" cy="90858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latin typeface="Arial"/>
                <a:ea typeface="Arial"/>
                <a:cs typeface="Arial"/>
                <a:sym typeface="Arial"/>
              </a:defRPr>
            </a:lvl1pPr>
          </a:lstStyle>
          <a:p>
            <a:pPr/>
            <a:r>
              <a:t>**A.A. Matvienko, et al.,The influence of relaxation of stresses occurring during the β → α transformation of tin on the kinetics of the transformation, Solid State Ionics 101, 641 (1997)</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